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embeddedFontLst>
    <p:embeddedFont>
      <p:font typeface="Open Sans Light"/>
      <p:regular r:id="rId37"/>
      <p:bold r:id="rId38"/>
      <p:italic r:id="rId39"/>
      <p:boldItalic r:id="rId40"/>
    </p:embeddedFont>
    <p:embeddedFont>
      <p:font typeface="Open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5" roundtripDataSignature="AMtx7mgiycrqwG5OgezoizvZVnTffyW9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Light-boldItalic.fntdata"/><Relationship Id="rId20" Type="http://schemas.openxmlformats.org/officeDocument/2006/relationships/slide" Target="slides/slide15.xml"/><Relationship Id="rId42" Type="http://schemas.openxmlformats.org/officeDocument/2006/relationships/font" Target="fonts/OpenSans-bold.fntdata"/><Relationship Id="rId41" Type="http://schemas.openxmlformats.org/officeDocument/2006/relationships/font" Target="fonts/OpenSans-regular.fntdata"/><Relationship Id="rId22" Type="http://schemas.openxmlformats.org/officeDocument/2006/relationships/slide" Target="slides/slide17.xml"/><Relationship Id="rId44" Type="http://schemas.openxmlformats.org/officeDocument/2006/relationships/font" Target="fonts/OpenSans-boldItalic.fntdata"/><Relationship Id="rId21" Type="http://schemas.openxmlformats.org/officeDocument/2006/relationships/slide" Target="slides/slide16.xml"/><Relationship Id="rId43" Type="http://schemas.openxmlformats.org/officeDocument/2006/relationships/font" Target="fonts/OpenSans-italic.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OpenSansLight-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OpenSansLight-italic.fntdata"/><Relationship Id="rId16" Type="http://schemas.openxmlformats.org/officeDocument/2006/relationships/slide" Target="slides/slide11.xml"/><Relationship Id="rId38" Type="http://schemas.openxmlformats.org/officeDocument/2006/relationships/font" Target="fonts/OpenSansLigh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 name="Google Shape;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125" name="Google Shape;12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134" name="Google Shape;13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143" name="Google Shape;14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152" name="Google Shape;15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161" name="Google Shape;16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170" name="Google Shape;17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179" name="Google Shape;17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188" name="Google Shape;188;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197" name="Google Shape;19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 name="Google Shape;6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242" name="Google Shape;242;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 name="Google Shape;25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68" name="Google Shape;26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 name="Google Shape;7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t/>
            </a:r>
            <a:endParaRPr/>
          </a:p>
        </p:txBody>
      </p:sp>
      <p:sp>
        <p:nvSpPr>
          <p:cNvPr id="79" name="Google Shape;7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t/>
            </a:r>
            <a:endParaRPr/>
          </a:p>
        </p:txBody>
      </p:sp>
      <p:sp>
        <p:nvSpPr>
          <p:cNvPr id="91" name="Google Shape;9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98" name="Google Shape;9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107" name="Google Shape;10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 </a:t>
            </a:r>
            <a:endParaRPr/>
          </a:p>
          <a:p>
            <a:pPr indent="-228600" lvl="0" marL="457200" marR="0" rtl="0" algn="l">
              <a:lnSpc>
                <a:spcPct val="100000"/>
              </a:lnSpc>
              <a:spcBef>
                <a:spcPts val="0"/>
              </a:spcBef>
              <a:spcAft>
                <a:spcPts val="0"/>
              </a:spcAft>
              <a:buSzPts val="1400"/>
              <a:buNone/>
            </a:pPr>
            <a:r>
              <a:rPr lang="en-US"/>
              <a:t> </a:t>
            </a:r>
            <a:endParaRPr/>
          </a:p>
        </p:txBody>
      </p:sp>
      <p:sp>
        <p:nvSpPr>
          <p:cNvPr id="116" name="Google Shape;11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5" name="Shape 15"/>
        <p:cNvGrpSpPr/>
        <p:nvPr/>
      </p:nvGrpSpPr>
      <p:grpSpPr>
        <a:xfrm>
          <a:off x="0" y="0"/>
          <a:ext cx="0" cy="0"/>
          <a:chOff x="0" y="0"/>
          <a:chExt cx="0" cy="0"/>
        </a:xfrm>
      </p:grpSpPr>
      <p:sp>
        <p:nvSpPr>
          <p:cNvPr id="16" name="Google Shape;16;p10"/>
          <p:cNvSpPr/>
          <p:nvPr/>
        </p:nvSpPr>
        <p:spPr>
          <a:xfrm>
            <a:off x="0" y="4530723"/>
            <a:ext cx="5910895" cy="1331189"/>
          </a:xfrm>
          <a:prstGeom prst="rect">
            <a:avLst/>
          </a:prstGeom>
          <a:solidFill>
            <a:srgbClr val="E8F6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pic>
        <p:nvPicPr>
          <p:cNvPr id="17" name="Google Shape;17;p10"/>
          <p:cNvPicPr preferRelativeResize="0"/>
          <p:nvPr/>
        </p:nvPicPr>
        <p:blipFill rotWithShape="1">
          <a:blip r:embed="rId2">
            <a:alphaModFix/>
          </a:blip>
          <a:srcRect b="0" l="0" r="0" t="0"/>
          <a:stretch/>
        </p:blipFill>
        <p:spPr>
          <a:xfrm>
            <a:off x="981767" y="673128"/>
            <a:ext cx="9616599" cy="3657570"/>
          </a:xfrm>
          <a:prstGeom prst="rect">
            <a:avLst/>
          </a:prstGeom>
          <a:noFill/>
          <a:ln>
            <a:noFill/>
          </a:ln>
        </p:spPr>
      </p:pic>
      <p:pic>
        <p:nvPicPr>
          <p:cNvPr id="18" name="Google Shape;18;p10"/>
          <p:cNvPicPr preferRelativeResize="0"/>
          <p:nvPr/>
        </p:nvPicPr>
        <p:blipFill rotWithShape="1">
          <a:blip r:embed="rId3">
            <a:alphaModFix/>
          </a:blip>
          <a:srcRect b="0" l="0" r="0" t="0"/>
          <a:stretch/>
        </p:blipFill>
        <p:spPr>
          <a:xfrm>
            <a:off x="395265" y="306605"/>
            <a:ext cx="1712791" cy="1064995"/>
          </a:xfrm>
          <a:prstGeom prst="rect">
            <a:avLst/>
          </a:prstGeom>
          <a:noFill/>
          <a:ln>
            <a:noFill/>
          </a:ln>
        </p:spPr>
      </p:pic>
      <p:pic>
        <p:nvPicPr>
          <p:cNvPr id="19" name="Google Shape;19;p10"/>
          <p:cNvPicPr preferRelativeResize="0"/>
          <p:nvPr/>
        </p:nvPicPr>
        <p:blipFill rotWithShape="1">
          <a:blip r:embed="rId4">
            <a:alphaModFix/>
          </a:blip>
          <a:srcRect b="0" l="0" r="0" t="0"/>
          <a:stretch/>
        </p:blipFill>
        <p:spPr>
          <a:xfrm>
            <a:off x="1032127" y="6188473"/>
            <a:ext cx="2281165" cy="469502"/>
          </a:xfrm>
          <a:prstGeom prst="rect">
            <a:avLst/>
          </a:prstGeom>
          <a:noFill/>
          <a:ln>
            <a:noFill/>
          </a:ln>
        </p:spPr>
      </p:pic>
      <p:sp>
        <p:nvSpPr>
          <p:cNvPr id="20" name="Google Shape;20;p10"/>
          <p:cNvSpPr txBox="1"/>
          <p:nvPr/>
        </p:nvSpPr>
        <p:spPr>
          <a:xfrm>
            <a:off x="3313292" y="6150114"/>
            <a:ext cx="775335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Open Sans"/>
                <a:ea typeface="Open Sans"/>
                <a:cs typeface="Open Sans"/>
                <a:sym typeface="Open Sans"/>
              </a:rPr>
              <a:t>This project has been funded with support from the European Commission. This publication reflects the views only of the author, and the Commission cannot be held responsible for any use which may be made of the information contained therein. Project Number: 2020-1-BG01-KA202-079064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Open Sans"/>
              <a:ea typeface="Open Sans"/>
              <a:cs typeface="Open Sans"/>
              <a:sym typeface="Open Sans"/>
            </a:endParaRPr>
          </a:p>
        </p:txBody>
      </p:sp>
      <p:sp>
        <p:nvSpPr>
          <p:cNvPr id="21" name="Google Shape;21;p10"/>
          <p:cNvSpPr txBox="1"/>
          <p:nvPr>
            <p:ph type="ctrTitle"/>
          </p:nvPr>
        </p:nvSpPr>
        <p:spPr>
          <a:xfrm>
            <a:off x="715688" y="4530725"/>
            <a:ext cx="5195207" cy="13340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2BAAD"/>
              </a:buClr>
              <a:buSzPts val="2000"/>
              <a:buFont typeface="Open Sans"/>
              <a:buNone/>
              <a:defRPr b="1" sz="2000">
                <a:solidFill>
                  <a:srgbClr val="52BAAD"/>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0"/>
          <p:cNvSpPr txBox="1"/>
          <p:nvPr>
            <p:ph idx="1" type="subTitle"/>
          </p:nvPr>
        </p:nvSpPr>
        <p:spPr>
          <a:xfrm>
            <a:off x="6086475" y="4549902"/>
            <a:ext cx="5178855" cy="129283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1000"/>
              </a:spcBef>
              <a:spcAft>
                <a:spcPts val="0"/>
              </a:spcAft>
              <a:buClr>
                <a:schemeClr val="accent1"/>
              </a:buClr>
              <a:buSzPts val="1600"/>
              <a:buNone/>
              <a:defRPr b="0" i="1" sz="1600">
                <a:solidFill>
                  <a:schemeClr val="accent1"/>
                </a:solidFill>
                <a:latin typeface="Open Sans"/>
                <a:ea typeface="Open Sans"/>
                <a:cs typeface="Open Sans"/>
                <a:sym typeface="Open Sa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3" name="Google Shape;23;p10"/>
          <p:cNvSpPr/>
          <p:nvPr/>
        </p:nvSpPr>
        <p:spPr>
          <a:xfrm flipH="1" rot="-5400000">
            <a:off x="5396988" y="5172425"/>
            <a:ext cx="1331189" cy="4778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4" name="Shape 24"/>
        <p:cNvGrpSpPr/>
        <p:nvPr/>
      </p:nvGrpSpPr>
      <p:grpSpPr>
        <a:xfrm>
          <a:off x="0" y="0"/>
          <a:ext cx="0" cy="0"/>
          <a:chOff x="0" y="0"/>
          <a:chExt cx="0" cy="0"/>
        </a:xfrm>
      </p:grpSpPr>
      <p:sp>
        <p:nvSpPr>
          <p:cNvPr id="25" name="Google Shape;25;p16"/>
          <p:cNvSpPr/>
          <p:nvPr/>
        </p:nvSpPr>
        <p:spPr>
          <a:xfrm>
            <a:off x="0" y="0"/>
            <a:ext cx="12192000" cy="6858000"/>
          </a:xfrm>
          <a:prstGeom prst="rect">
            <a:avLst/>
          </a:prstGeom>
          <a:solidFill>
            <a:srgbClr val="E8F6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26" name="Google Shape;26;p16"/>
          <p:cNvSpPr txBox="1"/>
          <p:nvPr>
            <p:ph type="ctrTitle"/>
          </p:nvPr>
        </p:nvSpPr>
        <p:spPr>
          <a:xfrm>
            <a:off x="2179865" y="2774849"/>
            <a:ext cx="7832271" cy="160019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52BAAD"/>
              </a:buClr>
              <a:buSzPts val="2000"/>
              <a:buFont typeface="Open Sans"/>
              <a:buNone/>
              <a:defRPr b="1" sz="2000">
                <a:solidFill>
                  <a:srgbClr val="52BAAD"/>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6"/>
          <p:cNvSpPr/>
          <p:nvPr/>
        </p:nvSpPr>
        <p:spPr>
          <a:xfrm flipH="1">
            <a:off x="2172708" y="2774849"/>
            <a:ext cx="7839428" cy="45719"/>
          </a:xfrm>
          <a:prstGeom prst="rect">
            <a:avLst/>
          </a:prstGeom>
          <a:solidFill>
            <a:srgbClr val="52BA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 1col">
  <p:cSld name="Title Text - 1col">
    <p:spTree>
      <p:nvGrpSpPr>
        <p:cNvPr id="31" name="Shape 31"/>
        <p:cNvGrpSpPr/>
        <p:nvPr/>
      </p:nvGrpSpPr>
      <p:grpSpPr>
        <a:xfrm>
          <a:off x="0" y="0"/>
          <a:ext cx="0" cy="0"/>
          <a:chOff x="0" y="0"/>
          <a:chExt cx="0" cy="0"/>
        </a:xfrm>
      </p:grpSpPr>
      <p:sp>
        <p:nvSpPr>
          <p:cNvPr id="32" name="Google Shape;32;p12"/>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lvl1pPr lvl="0" algn="l">
              <a:lnSpc>
                <a:spcPct val="90000"/>
              </a:lnSpc>
              <a:spcBef>
                <a:spcPts val="0"/>
              </a:spcBef>
              <a:spcAft>
                <a:spcPts val="0"/>
              </a:spcAft>
              <a:buClr>
                <a:schemeClr val="dk1"/>
              </a:buClr>
              <a:buSzPts val="38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2"/>
          <p:cNvSpPr txBox="1"/>
          <p:nvPr>
            <p:ph idx="1" type="body"/>
          </p:nvPr>
        </p:nvSpPr>
        <p:spPr>
          <a:xfrm>
            <a:off x="97971" y="881743"/>
            <a:ext cx="11944350" cy="5870121"/>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90000"/>
              </a:lnSpc>
              <a:spcBef>
                <a:spcPts val="1000"/>
              </a:spcBef>
              <a:spcAft>
                <a:spcPts val="0"/>
              </a:spcAft>
              <a:buClr>
                <a:schemeClr val="lt2"/>
              </a:buClr>
              <a:buSzPts val="1800"/>
              <a:buFont typeface="Arial"/>
              <a:buNone/>
              <a:defRPr b="0" i="0" sz="1800" u="none" cap="none" strike="noStrike">
                <a:solidFill>
                  <a:schemeClr val="lt2"/>
                </a:solidFill>
                <a:latin typeface="Open Sans Light"/>
                <a:ea typeface="Open Sans Light"/>
                <a:cs typeface="Open Sans Light"/>
                <a:sym typeface="Open Sans Light"/>
              </a:defRPr>
            </a:lvl1pPr>
            <a:lvl2pPr indent="-368300" lvl="1" marL="9144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2pPr>
            <a:lvl3pPr indent="-368300" lvl="2" marL="13716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3pPr>
            <a:lvl4pPr indent="-368300" lvl="3" marL="18288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4pPr>
            <a:lvl5pPr indent="-368300" lvl="4" marL="22860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34" name="Shape 34"/>
        <p:cNvGrpSpPr/>
        <p:nvPr/>
      </p:nvGrpSpPr>
      <p:grpSpPr>
        <a:xfrm>
          <a:off x="0" y="0"/>
          <a:ext cx="0" cy="0"/>
          <a:chOff x="0" y="0"/>
          <a:chExt cx="0" cy="0"/>
        </a:xfrm>
      </p:grpSpPr>
      <p:sp>
        <p:nvSpPr>
          <p:cNvPr id="35" name="Google Shape;35;p47"/>
          <p:cNvSpPr/>
          <p:nvPr/>
        </p:nvSpPr>
        <p:spPr>
          <a:xfrm>
            <a:off x="0" y="0"/>
            <a:ext cx="12192000" cy="6858000"/>
          </a:xfrm>
          <a:prstGeom prst="rect">
            <a:avLst/>
          </a:prstGeom>
          <a:solidFill>
            <a:srgbClr val="E8F6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36" name="Google Shape;36;p47"/>
          <p:cNvSpPr txBox="1"/>
          <p:nvPr>
            <p:ph type="ctrTitle"/>
          </p:nvPr>
        </p:nvSpPr>
        <p:spPr>
          <a:xfrm>
            <a:off x="2179865" y="2774849"/>
            <a:ext cx="7832271" cy="160019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52BAAD"/>
              </a:buClr>
              <a:buSzPts val="2000"/>
              <a:buFont typeface="Open Sans"/>
              <a:buNone/>
              <a:defRPr b="1" sz="2000">
                <a:solidFill>
                  <a:srgbClr val="52BAAD"/>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7"/>
          <p:cNvSpPr/>
          <p:nvPr/>
        </p:nvSpPr>
        <p:spPr>
          <a:xfrm flipH="1">
            <a:off x="2172708" y="2774849"/>
            <a:ext cx="7839428" cy="45719"/>
          </a:xfrm>
          <a:prstGeom prst="rect">
            <a:avLst/>
          </a:prstGeom>
          <a:solidFill>
            <a:srgbClr val="52BA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Content - 2col">
  <p:cSld name="Title Subtitle Content - 2col">
    <p:spTree>
      <p:nvGrpSpPr>
        <p:cNvPr id="38" name="Shape 38"/>
        <p:cNvGrpSpPr/>
        <p:nvPr/>
      </p:nvGrpSpPr>
      <p:grpSpPr>
        <a:xfrm>
          <a:off x="0" y="0"/>
          <a:ext cx="0" cy="0"/>
          <a:chOff x="0" y="0"/>
          <a:chExt cx="0" cy="0"/>
        </a:xfrm>
      </p:grpSpPr>
      <p:sp>
        <p:nvSpPr>
          <p:cNvPr id="39" name="Google Shape;39;p13"/>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lvl1pPr lvl="0" algn="l">
              <a:lnSpc>
                <a:spcPct val="90000"/>
              </a:lnSpc>
              <a:spcBef>
                <a:spcPts val="0"/>
              </a:spcBef>
              <a:spcAft>
                <a:spcPts val="0"/>
              </a:spcAft>
              <a:buClr>
                <a:schemeClr val="dk1"/>
              </a:buClr>
              <a:buSzPts val="3800"/>
              <a:buFont typeface="Open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3"/>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lvl1pPr indent="-228600" lvl="0" marL="457200" marR="0" rtl="0" algn="just">
              <a:lnSpc>
                <a:spcPct val="90000"/>
              </a:lnSpc>
              <a:spcBef>
                <a:spcPts val="1000"/>
              </a:spcBef>
              <a:spcAft>
                <a:spcPts val="0"/>
              </a:spcAft>
              <a:buClr>
                <a:schemeClr val="accent6"/>
              </a:buClr>
              <a:buSzPts val="2400"/>
              <a:buFont typeface="Arial"/>
              <a:buNone/>
              <a:defRPr b="1" i="0" sz="2400" u="none" cap="none" strike="noStrike">
                <a:solidFill>
                  <a:schemeClr val="accent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41" name="Google Shape;41;p13"/>
          <p:cNvSpPr txBox="1"/>
          <p:nvPr>
            <p:ph idx="2" type="body"/>
          </p:nvPr>
        </p:nvSpPr>
        <p:spPr>
          <a:xfrm>
            <a:off x="97971" y="1462685"/>
            <a:ext cx="11944350" cy="5289179"/>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90000"/>
              </a:lnSpc>
              <a:spcBef>
                <a:spcPts val="1000"/>
              </a:spcBef>
              <a:spcAft>
                <a:spcPts val="0"/>
              </a:spcAft>
              <a:buClr>
                <a:schemeClr val="lt2"/>
              </a:buClr>
              <a:buSzPts val="1800"/>
              <a:buFont typeface="Arial"/>
              <a:buNone/>
              <a:defRPr b="0" i="0" sz="1800" u="none" cap="none" strike="noStrike">
                <a:solidFill>
                  <a:schemeClr val="lt2"/>
                </a:solidFill>
                <a:latin typeface="Open Sans Light"/>
                <a:ea typeface="Open Sans Light"/>
                <a:cs typeface="Open Sans Light"/>
                <a:sym typeface="Open Sans Light"/>
              </a:defRPr>
            </a:lvl1pPr>
            <a:lvl2pPr indent="-368300" lvl="1" marL="9144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2pPr>
            <a:lvl3pPr indent="-368300" lvl="2" marL="13716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3pPr>
            <a:lvl4pPr indent="-368300" lvl="3" marL="18288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4pPr>
            <a:lvl5pPr indent="-368300" lvl="4" marL="22860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2" name="Shape 42"/>
        <p:cNvGrpSpPr/>
        <p:nvPr/>
      </p:nvGrpSpPr>
      <p:grpSpPr>
        <a:xfrm>
          <a:off x="0" y="0"/>
          <a:ext cx="0" cy="0"/>
          <a:chOff x="0" y="0"/>
          <a:chExt cx="0" cy="0"/>
        </a:xfrm>
      </p:grpSpPr>
      <p:sp>
        <p:nvSpPr>
          <p:cNvPr id="43" name="Google Shape;43;p48"/>
          <p:cNvSpPr/>
          <p:nvPr/>
        </p:nvSpPr>
        <p:spPr>
          <a:xfrm>
            <a:off x="0" y="0"/>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44" name="Google Shape;44;p48"/>
          <p:cNvSpPr txBox="1"/>
          <p:nvPr>
            <p:ph type="ctrTitle"/>
          </p:nvPr>
        </p:nvSpPr>
        <p:spPr>
          <a:xfrm>
            <a:off x="2179865" y="2937536"/>
            <a:ext cx="7832271" cy="160019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2000"/>
              <a:buFont typeface="Open Sans"/>
              <a:buNone/>
              <a:defRPr b="1" sz="2000">
                <a:solidFill>
                  <a:schemeClr val="accen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5" name="Google Shape;45;p48"/>
          <p:cNvPicPr preferRelativeResize="0"/>
          <p:nvPr/>
        </p:nvPicPr>
        <p:blipFill rotWithShape="1">
          <a:blip r:embed="rId2">
            <a:alphaModFix/>
          </a:blip>
          <a:srcRect b="0" l="0" r="0" t="0"/>
          <a:stretch/>
        </p:blipFill>
        <p:spPr>
          <a:xfrm>
            <a:off x="5239605" y="1688651"/>
            <a:ext cx="1712791" cy="1064995"/>
          </a:xfrm>
          <a:prstGeom prst="rect">
            <a:avLst/>
          </a:prstGeom>
          <a:noFill/>
          <a:ln>
            <a:noFill/>
          </a:ln>
        </p:spPr>
      </p:pic>
      <p:pic>
        <p:nvPicPr>
          <p:cNvPr id="46" name="Google Shape;46;p48"/>
          <p:cNvPicPr preferRelativeResize="0"/>
          <p:nvPr/>
        </p:nvPicPr>
        <p:blipFill rotWithShape="1">
          <a:blip r:embed="rId3">
            <a:alphaModFix/>
          </a:blip>
          <a:srcRect b="0" l="0" r="0" t="0"/>
          <a:stretch/>
        </p:blipFill>
        <p:spPr>
          <a:xfrm>
            <a:off x="1032127" y="6188473"/>
            <a:ext cx="2281165" cy="469502"/>
          </a:xfrm>
          <a:prstGeom prst="rect">
            <a:avLst/>
          </a:prstGeom>
          <a:noFill/>
          <a:ln>
            <a:noFill/>
          </a:ln>
        </p:spPr>
      </p:pic>
      <p:sp>
        <p:nvSpPr>
          <p:cNvPr id="47" name="Google Shape;47;p48"/>
          <p:cNvSpPr txBox="1"/>
          <p:nvPr/>
        </p:nvSpPr>
        <p:spPr>
          <a:xfrm>
            <a:off x="3313292" y="6150114"/>
            <a:ext cx="775335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Open Sans"/>
                <a:ea typeface="Open Sans"/>
                <a:cs typeface="Open Sans"/>
                <a:sym typeface="Open Sans"/>
              </a:rPr>
              <a:t>This project has been funded with support from the European Commission. This publication reflects the views only of the author, and the Commission cannot be held responsible for any use which may be made of the information contained therein. Project Number: 2020-1-UK01-KA204-079165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Open Sans"/>
              <a:ea typeface="Open Sans"/>
              <a:cs typeface="Open Sans"/>
              <a:sym typeface="Open Sans"/>
            </a:endParaRPr>
          </a:p>
        </p:txBody>
      </p:sp>
      <p:sp>
        <p:nvSpPr>
          <p:cNvPr id="48" name="Google Shape;48;p48"/>
          <p:cNvSpPr/>
          <p:nvPr/>
        </p:nvSpPr>
        <p:spPr>
          <a:xfrm flipH="1">
            <a:off x="2172707" y="2913643"/>
            <a:ext cx="7839428"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 2col">
  <p:cSld name="Title Content - 2col">
    <p:spTree>
      <p:nvGrpSpPr>
        <p:cNvPr id="49" name="Shape 49"/>
        <p:cNvGrpSpPr/>
        <p:nvPr/>
      </p:nvGrpSpPr>
      <p:grpSpPr>
        <a:xfrm>
          <a:off x="0" y="0"/>
          <a:ext cx="0" cy="0"/>
          <a:chOff x="0" y="0"/>
          <a:chExt cx="0" cy="0"/>
        </a:xfrm>
      </p:grpSpPr>
      <p:sp>
        <p:nvSpPr>
          <p:cNvPr id="50" name="Google Shape;50;p14"/>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lvl1pPr lvl="0" algn="l">
              <a:lnSpc>
                <a:spcPct val="90000"/>
              </a:lnSpc>
              <a:spcBef>
                <a:spcPts val="0"/>
              </a:spcBef>
              <a:spcAft>
                <a:spcPts val="0"/>
              </a:spcAft>
              <a:buClr>
                <a:schemeClr val="dk1"/>
              </a:buClr>
              <a:buSzPts val="3800"/>
              <a:buFont typeface="Open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4"/>
          <p:cNvSpPr txBox="1"/>
          <p:nvPr>
            <p:ph idx="1" type="body"/>
          </p:nvPr>
        </p:nvSpPr>
        <p:spPr>
          <a:xfrm>
            <a:off x="97971" y="873580"/>
            <a:ext cx="5910944" cy="5902778"/>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90000"/>
              </a:lnSpc>
              <a:spcBef>
                <a:spcPts val="1000"/>
              </a:spcBef>
              <a:spcAft>
                <a:spcPts val="0"/>
              </a:spcAft>
              <a:buClr>
                <a:schemeClr val="lt2"/>
              </a:buClr>
              <a:buSzPts val="1800"/>
              <a:buFont typeface="Arial"/>
              <a:buNone/>
              <a:defRPr b="0" i="0" sz="1800" u="none" cap="none" strike="noStrike">
                <a:solidFill>
                  <a:schemeClr val="lt2"/>
                </a:solidFill>
                <a:latin typeface="Open Sans Light"/>
                <a:ea typeface="Open Sans Light"/>
                <a:cs typeface="Open Sans Light"/>
                <a:sym typeface="Open Sans Light"/>
              </a:defRPr>
            </a:lvl1pPr>
            <a:lvl2pPr indent="-368300" lvl="1" marL="9144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2pPr>
            <a:lvl3pPr indent="-368300" lvl="2" marL="13716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3pPr>
            <a:lvl4pPr indent="-368300" lvl="3" marL="18288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4pPr>
            <a:lvl5pPr indent="-368300" lvl="4" marL="22860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52" name="Google Shape;52;p14"/>
          <p:cNvSpPr txBox="1"/>
          <p:nvPr>
            <p:ph idx="2" type="body"/>
          </p:nvPr>
        </p:nvSpPr>
        <p:spPr>
          <a:xfrm>
            <a:off x="6131377" y="873580"/>
            <a:ext cx="5910944" cy="5902778"/>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90000"/>
              </a:lnSpc>
              <a:spcBef>
                <a:spcPts val="1000"/>
              </a:spcBef>
              <a:spcAft>
                <a:spcPts val="0"/>
              </a:spcAft>
              <a:buClr>
                <a:schemeClr val="lt2"/>
              </a:buClr>
              <a:buSzPts val="1800"/>
              <a:buFont typeface="Arial"/>
              <a:buNone/>
              <a:defRPr b="0" i="0" sz="1800" u="none" cap="none" strike="noStrike">
                <a:solidFill>
                  <a:schemeClr val="lt2"/>
                </a:solidFill>
                <a:latin typeface="Open Sans Light"/>
                <a:ea typeface="Open Sans Light"/>
                <a:cs typeface="Open Sans Light"/>
                <a:sym typeface="Open Sans Light"/>
              </a:defRPr>
            </a:lvl1pPr>
            <a:lvl2pPr indent="-368300" lvl="1" marL="9144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2pPr>
            <a:lvl3pPr indent="-368300" lvl="2" marL="13716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3pPr>
            <a:lvl4pPr indent="-368300" lvl="3" marL="18288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4pPr>
            <a:lvl5pPr indent="-368300" lvl="4" marL="22860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Text - 1col">
  <p:cSld name="Title Subtitle Text - 1col">
    <p:spTree>
      <p:nvGrpSpPr>
        <p:cNvPr id="53" name="Shape 53"/>
        <p:cNvGrpSpPr/>
        <p:nvPr/>
      </p:nvGrpSpPr>
      <p:grpSpPr>
        <a:xfrm>
          <a:off x="0" y="0"/>
          <a:ext cx="0" cy="0"/>
          <a:chOff x="0" y="0"/>
          <a:chExt cx="0" cy="0"/>
        </a:xfrm>
      </p:grpSpPr>
      <p:sp>
        <p:nvSpPr>
          <p:cNvPr id="54" name="Google Shape;54;p15"/>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lvl1pPr lvl="0" algn="l">
              <a:lnSpc>
                <a:spcPct val="90000"/>
              </a:lnSpc>
              <a:spcBef>
                <a:spcPts val="0"/>
              </a:spcBef>
              <a:spcAft>
                <a:spcPts val="0"/>
              </a:spcAft>
              <a:buClr>
                <a:schemeClr val="dk1"/>
              </a:buClr>
              <a:buSzPts val="3800"/>
              <a:buFont typeface="Open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5"/>
          <p:cNvSpPr txBox="1"/>
          <p:nvPr>
            <p:ph idx="1" type="body"/>
          </p:nvPr>
        </p:nvSpPr>
        <p:spPr>
          <a:xfrm>
            <a:off x="97971" y="1462684"/>
            <a:ext cx="5910944" cy="5313673"/>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90000"/>
              </a:lnSpc>
              <a:spcBef>
                <a:spcPts val="1000"/>
              </a:spcBef>
              <a:spcAft>
                <a:spcPts val="0"/>
              </a:spcAft>
              <a:buClr>
                <a:schemeClr val="lt2"/>
              </a:buClr>
              <a:buSzPts val="1800"/>
              <a:buFont typeface="Arial"/>
              <a:buNone/>
              <a:defRPr b="0" i="0" sz="1800" u="none" cap="none" strike="noStrike">
                <a:solidFill>
                  <a:schemeClr val="lt2"/>
                </a:solidFill>
                <a:latin typeface="Open Sans Light"/>
                <a:ea typeface="Open Sans Light"/>
                <a:cs typeface="Open Sans Light"/>
                <a:sym typeface="Open Sans Light"/>
              </a:defRPr>
            </a:lvl1pPr>
            <a:lvl2pPr indent="-368300" lvl="1" marL="9144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2pPr>
            <a:lvl3pPr indent="-368300" lvl="2" marL="13716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3pPr>
            <a:lvl4pPr indent="-368300" lvl="3" marL="18288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4pPr>
            <a:lvl5pPr indent="-368300" lvl="4" marL="22860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56" name="Google Shape;56;p15"/>
          <p:cNvSpPr txBox="1"/>
          <p:nvPr>
            <p:ph idx="2" type="body"/>
          </p:nvPr>
        </p:nvSpPr>
        <p:spPr>
          <a:xfrm>
            <a:off x="6131377" y="1462684"/>
            <a:ext cx="5910944" cy="5313673"/>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90000"/>
              </a:lnSpc>
              <a:spcBef>
                <a:spcPts val="1000"/>
              </a:spcBef>
              <a:spcAft>
                <a:spcPts val="0"/>
              </a:spcAft>
              <a:buClr>
                <a:schemeClr val="lt2"/>
              </a:buClr>
              <a:buSzPts val="1800"/>
              <a:buFont typeface="Arial"/>
              <a:buNone/>
              <a:defRPr b="0" i="0" sz="1800" u="none" cap="none" strike="noStrike">
                <a:solidFill>
                  <a:schemeClr val="lt2"/>
                </a:solidFill>
                <a:latin typeface="Open Sans Light"/>
                <a:ea typeface="Open Sans Light"/>
                <a:cs typeface="Open Sans Light"/>
                <a:sym typeface="Open Sans Light"/>
              </a:defRPr>
            </a:lvl1pPr>
            <a:lvl2pPr indent="-368300" lvl="1" marL="9144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2pPr>
            <a:lvl3pPr indent="-368300" lvl="2" marL="13716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3pPr>
            <a:lvl4pPr indent="-368300" lvl="3" marL="18288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4pPr>
            <a:lvl5pPr indent="-368300" lvl="4" marL="2286000" marR="0" rtl="0" algn="l">
              <a:lnSpc>
                <a:spcPct val="90000"/>
              </a:lnSpc>
              <a:spcBef>
                <a:spcPts val="500"/>
              </a:spcBef>
              <a:spcAft>
                <a:spcPts val="0"/>
              </a:spcAft>
              <a:buClr>
                <a:schemeClr val="lt1"/>
              </a:buClr>
              <a:buSzPts val="2200"/>
              <a:buFont typeface="Arial"/>
              <a:buChar char="•"/>
              <a:defRPr b="0" i="0" sz="22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57" name="Google Shape;57;p15"/>
          <p:cNvSpPr txBox="1"/>
          <p:nvPr>
            <p:ph idx="3"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lvl1pPr indent="-228600" lvl="0" marL="457200" marR="0" rtl="0" algn="just">
              <a:lnSpc>
                <a:spcPct val="90000"/>
              </a:lnSpc>
              <a:spcBef>
                <a:spcPts val="1000"/>
              </a:spcBef>
              <a:spcAft>
                <a:spcPts val="0"/>
              </a:spcAft>
              <a:buClr>
                <a:schemeClr val="accent6"/>
              </a:buClr>
              <a:buSzPts val="2400"/>
              <a:buFont typeface="Arial"/>
              <a:buNone/>
              <a:defRPr b="1" i="0" sz="2400" u="none" cap="none" strike="noStrike">
                <a:solidFill>
                  <a:schemeClr val="accent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9"/>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Open Sans"/>
              <a:buNone/>
              <a:defRPr b="0" i="0" sz="44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9pPr>
          </a:lstStyle>
          <a:p/>
        </p:txBody>
      </p:sp>
      <p:sp>
        <p:nvSpPr>
          <p:cNvPr id="12" name="Google Shape;12;p9"/>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AEB3B5"/>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9pPr>
          </a:lstStyle>
          <a:p/>
        </p:txBody>
      </p:sp>
      <p:sp>
        <p:nvSpPr>
          <p:cNvPr id="13" name="Google Shape;13;p9"/>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AEB3B5"/>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Open Sans"/>
                <a:ea typeface="Open Sans"/>
                <a:cs typeface="Open Sans"/>
                <a:sym typeface="Open Sans"/>
              </a:defRPr>
            </a:lvl9pPr>
          </a:lstStyle>
          <a:p/>
        </p:txBody>
      </p:sp>
      <p:sp>
        <p:nvSpPr>
          <p:cNvPr id="14" name="Google Shape;14;p9"/>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AEB3B5"/>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AEB3B5"/>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AEB3B5"/>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AEB3B5"/>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AEB3B5"/>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AEB3B5"/>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AEB3B5"/>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AEB3B5"/>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AEB3B5"/>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 name="Shape 28"/>
        <p:cNvGrpSpPr/>
        <p:nvPr/>
      </p:nvGrpSpPr>
      <p:grpSpPr>
        <a:xfrm>
          <a:off x="0" y="0"/>
          <a:ext cx="0" cy="0"/>
          <a:chOff x="0" y="0"/>
          <a:chExt cx="0" cy="0"/>
        </a:xfrm>
      </p:grpSpPr>
      <p:sp>
        <p:nvSpPr>
          <p:cNvPr id="29" name="Google Shape;29;p11"/>
          <p:cNvSpPr/>
          <p:nvPr/>
        </p:nvSpPr>
        <p:spPr>
          <a:xfrm>
            <a:off x="0" y="0"/>
            <a:ext cx="12192000" cy="79752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30" name="Google Shape;30;p11"/>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lvl1pPr lvl="0" marR="0" rtl="0" algn="l">
              <a:lnSpc>
                <a:spcPct val="90000"/>
              </a:lnSpc>
              <a:spcBef>
                <a:spcPts val="0"/>
              </a:spcBef>
              <a:spcAft>
                <a:spcPts val="0"/>
              </a:spcAft>
              <a:buClr>
                <a:schemeClr val="dk1"/>
              </a:buClr>
              <a:buSzPts val="3800"/>
              <a:buFont typeface="Open Sans"/>
              <a:buNone/>
              <a:defRPr b="0" i="0" sz="38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google.com/url?sa=i&amp;url=http%3A%2F%2Fwww.a-spin.pt%2F%3Fp%3D5130&amp;psig=AOvVaw3I-doW7LJTywQGvoxqJpUm&amp;ust=1582022396185000&amp;source=images&amp;cd=vfe&amp;ved=0CAIQjRxqFwoTCIj1_uqy2OcCFQAAAAAdAAAAABAI"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1.jpg"/><Relationship Id="rId4" Type="http://schemas.openxmlformats.org/officeDocument/2006/relationships/hyperlink" Target="https://www.youtube.com/watch?v=gmzgfJl40hQ&amp;t=2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s://www.youtube.com/watch?v=xD36Js5jLeI" TargetMode="Externa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hyperlink" Target="http://www.futureinperspective.com/" TargetMode="External"/><Relationship Id="rId4" Type="http://schemas.openxmlformats.org/officeDocument/2006/relationships/hyperlink" Target="https://www.google.com/url?sa=i&amp;url=http%3A%2F%2Fwww.a-spin.pt%2F%3Fp%3D5130&amp;psig=AOvVaw3I-doW7LJTywQGvoxqJpUm&amp;ust=1582022396185000&amp;source=images&amp;cd=vfe&amp;ved=0CAIQjRxqFwoTCIj1_uqy2OcCFQAAAAAdAAAAABAI" TargetMode="External"/><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8"/>
          <p:cNvSpPr txBox="1"/>
          <p:nvPr>
            <p:ph idx="1" type="subTitle"/>
          </p:nvPr>
        </p:nvSpPr>
        <p:spPr>
          <a:xfrm>
            <a:off x="6086475" y="4549902"/>
            <a:ext cx="5325237" cy="129283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100000"/>
              </a:lnSpc>
              <a:spcBef>
                <a:spcPts val="0"/>
              </a:spcBef>
              <a:spcAft>
                <a:spcPts val="0"/>
              </a:spcAft>
              <a:buSzPts val="1600"/>
              <a:buNone/>
            </a:pPr>
            <a:r>
              <a:rPr lang="en-US" sz="1500"/>
              <a:t>Módulo 3 - Conceptualização de estratégias de combate à discriminação etária e exclusão social nos locais de trabalho</a:t>
            </a:r>
            <a:endParaRPr/>
          </a:p>
          <a:p>
            <a:pPr indent="0" lvl="0" marL="0" rtl="0" algn="l">
              <a:lnSpc>
                <a:spcPct val="100000"/>
              </a:lnSpc>
              <a:spcBef>
                <a:spcPts val="0"/>
              </a:spcBef>
              <a:spcAft>
                <a:spcPts val="0"/>
              </a:spcAft>
              <a:buSzPts val="1600"/>
              <a:buNone/>
            </a:pPr>
            <a:r>
              <a:t/>
            </a:r>
            <a:endParaRPr sz="1500"/>
          </a:p>
          <a:p>
            <a:pPr indent="0" lvl="0" marL="0" rtl="0" algn="l">
              <a:lnSpc>
                <a:spcPct val="90000"/>
              </a:lnSpc>
              <a:spcBef>
                <a:spcPts val="0"/>
              </a:spcBef>
              <a:spcAft>
                <a:spcPts val="0"/>
              </a:spcAft>
              <a:buSzPts val="1600"/>
              <a:buNone/>
            </a:pPr>
            <a:r>
              <a:rPr lang="en-US" sz="1500">
                <a:solidFill>
                  <a:srgbClr val="52BAAD"/>
                </a:solidFill>
              </a:rPr>
              <a:t>Unidade 2: Estratégias de Gestão de Recursos Humanos para abordar a questão do envelhecimento e promover o trabalho intergeracional</a:t>
            </a:r>
            <a:endParaRPr/>
          </a:p>
        </p:txBody>
      </p:sp>
      <p:pic>
        <p:nvPicPr>
          <p:cNvPr descr="Resultado de imagem para financiado erasmus +" id="63" name="Google Shape;63;p18">
            <a:hlinkClick r:id="rId3"/>
          </p:cNvPr>
          <p:cNvPicPr preferRelativeResize="0"/>
          <p:nvPr/>
        </p:nvPicPr>
        <p:blipFill rotWithShape="1">
          <a:blip r:embed="rId4">
            <a:alphaModFix/>
          </a:blip>
          <a:srcRect b="0" l="0" r="0" t="0"/>
          <a:stretch/>
        </p:blipFill>
        <p:spPr>
          <a:xfrm>
            <a:off x="1017396" y="6124448"/>
            <a:ext cx="2301875" cy="532384"/>
          </a:xfrm>
          <a:prstGeom prst="rect">
            <a:avLst/>
          </a:prstGeom>
          <a:noFill/>
          <a:ln>
            <a:noFill/>
          </a:ln>
        </p:spPr>
      </p:pic>
      <p:sp>
        <p:nvSpPr>
          <p:cNvPr id="64" name="Google Shape;64;p18"/>
          <p:cNvSpPr/>
          <p:nvPr/>
        </p:nvSpPr>
        <p:spPr>
          <a:xfrm>
            <a:off x="3313291" y="6149086"/>
            <a:ext cx="8075145" cy="590042"/>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800"/>
              </a:spcAft>
              <a:buNone/>
            </a:pPr>
            <a:r>
              <a:rPr b="0" i="0" lang="en-US" sz="1050" u="none" cap="none" strike="noStrike">
                <a:solidFill>
                  <a:srgbClr val="636A6F"/>
                </a:solidFill>
                <a:latin typeface="Open Sans"/>
                <a:ea typeface="Open Sans"/>
                <a:cs typeface="Open Sans"/>
                <a:sym typeface="Open Sans"/>
              </a:rPr>
              <a:t>Projeto financiado com o apoio da Comissão Europeia. A informação contida nesta publicação vincula exclusivamente o autor, não sendo a Comissão responsável pela utilização que dela possa ser feita. Projeto número: </a:t>
            </a:r>
            <a:r>
              <a:rPr lang="en-US" sz="1050">
                <a:solidFill>
                  <a:srgbClr val="636A6F"/>
                </a:solidFill>
                <a:latin typeface="Open Sans"/>
                <a:ea typeface="Open Sans"/>
                <a:cs typeface="Open Sans"/>
                <a:sym typeface="Open Sans"/>
              </a:rPr>
              <a:t>2020-1-BG01-KA202-079064</a:t>
            </a:r>
            <a:endParaRPr b="0" i="0" sz="1600" u="none" cap="none" strike="noStrike">
              <a:solidFill>
                <a:srgbClr val="636A6F"/>
              </a:solidFill>
              <a:latin typeface="Open Sans Light"/>
              <a:ea typeface="Open Sans Light"/>
              <a:cs typeface="Open Sans Light"/>
              <a:sym typeface="Open Sans Light"/>
            </a:endParaRPr>
          </a:p>
        </p:txBody>
      </p:sp>
      <p:sp>
        <p:nvSpPr>
          <p:cNvPr id="65" name="Google Shape;65;p18"/>
          <p:cNvSpPr txBox="1"/>
          <p:nvPr>
            <p:ph type="ctrTitle"/>
          </p:nvPr>
        </p:nvSpPr>
        <p:spPr>
          <a:xfrm>
            <a:off x="715688" y="4530725"/>
            <a:ext cx="5195207" cy="13340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2BAAD"/>
              </a:buClr>
              <a:buSzPts val="2000"/>
              <a:buFont typeface="Open Sans"/>
              <a:buNone/>
            </a:pPr>
            <a:r>
              <a:rPr b="1" lang="en-US">
                <a:solidFill>
                  <a:srgbClr val="52BAAD"/>
                </a:solidFill>
                <a:latin typeface="Open Sans"/>
                <a:ea typeface="Open Sans"/>
                <a:cs typeface="Open Sans"/>
                <a:sym typeface="Open Sans"/>
              </a:rPr>
              <a:t>Formação LearnGen:</a:t>
            </a:r>
            <a:br>
              <a:rPr lang="en-US">
                <a:solidFill>
                  <a:srgbClr val="636A6F"/>
                </a:solidFill>
                <a:latin typeface="Open Sans"/>
                <a:ea typeface="Open Sans"/>
                <a:cs typeface="Open Sans"/>
                <a:sym typeface="Open Sans"/>
              </a:rPr>
            </a:br>
            <a:r>
              <a:rPr b="1" lang="en-US">
                <a:solidFill>
                  <a:srgbClr val="52BAAD"/>
                </a:solidFill>
                <a:latin typeface="Open Sans"/>
                <a:ea typeface="Open Sans"/>
                <a:cs typeface="Open Sans"/>
                <a:sym typeface="Open Sans"/>
              </a:rPr>
              <a:t>Desafios intergeracionais no trabalho </a:t>
            </a:r>
            <a:endParaRPr sz="2000">
              <a:highlight>
                <a:srgbClr val="FFFF00"/>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5"/>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128" name="Google Shape;128;p25"/>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2. Recrutamento e seleção</a:t>
            </a:r>
            <a:endParaRPr/>
          </a:p>
        </p:txBody>
      </p:sp>
      <p:sp>
        <p:nvSpPr>
          <p:cNvPr id="129" name="Google Shape;129;p25"/>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t>Os anúncios de emprego dirigidos a “nativos digitais” ou a recém-formados universitários pode constituir uma situação de discriminação face a pessoas mais velhas</a:t>
            </a:r>
            <a:endParaRPr/>
          </a:p>
          <a:p>
            <a:pPr indent="-285750" lvl="0" marL="514350" rtl="0" algn="just">
              <a:lnSpc>
                <a:spcPct val="90000"/>
              </a:lnSpc>
              <a:spcBef>
                <a:spcPts val="1000"/>
              </a:spcBef>
              <a:spcAft>
                <a:spcPts val="0"/>
              </a:spcAft>
              <a:buClr>
                <a:srgbClr val="BDE5E0"/>
              </a:buClr>
              <a:buSzPts val="1800"/>
              <a:buFont typeface="Arial"/>
              <a:buChar char="•"/>
            </a:pPr>
            <a:r>
              <a:rPr lang="en-US"/>
              <a:t>Durante o processo de entrevista, fazer perguntas que permitam a um indivíduo discutir o seu conjunto de competências, em vez da sua experiência </a:t>
            </a:r>
            <a:endParaRPr/>
          </a:p>
          <a:p>
            <a:pPr indent="-285750" lvl="0" marL="514350" rtl="0" algn="just">
              <a:lnSpc>
                <a:spcPct val="90000"/>
              </a:lnSpc>
              <a:spcBef>
                <a:spcPts val="1000"/>
              </a:spcBef>
              <a:spcAft>
                <a:spcPts val="0"/>
              </a:spcAft>
              <a:buClr>
                <a:srgbClr val="BDE5E0"/>
              </a:buClr>
              <a:buSzPts val="1800"/>
              <a:buFont typeface="Arial"/>
              <a:buChar char="•"/>
            </a:pPr>
            <a:r>
              <a:rPr lang="en-US"/>
              <a:t>Os testes psicométricos são uma excelente forma de avaliar os candidatos com base nas suas competências e não na sua personalidade</a:t>
            </a:r>
            <a:endParaRPr/>
          </a:p>
          <a:p>
            <a:pPr indent="0" lvl="0" marL="228600" rtl="0" algn="just">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id="130" name="Google Shape;130;p25"/>
          <p:cNvPicPr preferRelativeResize="0"/>
          <p:nvPr/>
        </p:nvPicPr>
        <p:blipFill rotWithShape="1">
          <a:blip r:embed="rId3">
            <a:alphaModFix/>
          </a:blip>
          <a:srcRect b="0" l="0" r="0" t="0"/>
          <a:stretch/>
        </p:blipFill>
        <p:spPr>
          <a:xfrm>
            <a:off x="6515326" y="1631922"/>
            <a:ext cx="5555615" cy="41775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6"/>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137" name="Google Shape;137;p26"/>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3. Gestão de desempenho</a:t>
            </a:r>
            <a:endParaRPr/>
          </a:p>
        </p:txBody>
      </p:sp>
      <p:sp>
        <p:nvSpPr>
          <p:cNvPr id="138" name="Google Shape;138;p26"/>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t>A gestão do desempenho é uma dimensão de recursos Humanos que assegura que a comunicação regular ocorre com </a:t>
            </a:r>
            <a:r>
              <a:rPr i="1" lang="en-US"/>
              <a:t>feedback</a:t>
            </a:r>
            <a:r>
              <a:rPr lang="en-US"/>
              <a:t> de apoio, para que o colaborador possa ajudar a empresa a alcançar os seus objetivos estratégicos (CIPD, 2021)</a:t>
            </a:r>
            <a:endParaRPr/>
          </a:p>
          <a:p>
            <a:pPr indent="-285750" lvl="0" marL="514350" rtl="0" algn="just">
              <a:lnSpc>
                <a:spcPct val="90000"/>
              </a:lnSpc>
              <a:spcBef>
                <a:spcPts val="1000"/>
              </a:spcBef>
              <a:spcAft>
                <a:spcPts val="0"/>
              </a:spcAft>
              <a:buClr>
                <a:srgbClr val="BDE5E0"/>
              </a:buClr>
              <a:buSzPts val="1800"/>
              <a:buFont typeface="Arial"/>
              <a:buChar char="•"/>
            </a:pPr>
            <a:r>
              <a:rPr lang="en-US"/>
              <a:t>Os recursos humanos devem assegurar que todos os colaboradores têm as mesmas oportunidades </a:t>
            </a:r>
            <a:endParaRPr/>
          </a:p>
          <a:p>
            <a:pPr indent="-285750" lvl="0" marL="514350" rtl="0" algn="just">
              <a:lnSpc>
                <a:spcPct val="90000"/>
              </a:lnSpc>
              <a:spcBef>
                <a:spcPts val="1000"/>
              </a:spcBef>
              <a:spcAft>
                <a:spcPts val="0"/>
              </a:spcAft>
              <a:buClr>
                <a:srgbClr val="BDE5E0"/>
              </a:buClr>
              <a:buSzPts val="1800"/>
              <a:buFont typeface="Arial"/>
              <a:buChar char="•"/>
            </a:pPr>
            <a:r>
              <a:rPr lang="en-US"/>
              <a:t>O desempenho pode ser mensurável através: </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de revisões que ocorrem mensalmente, semestralmente ou anualmente;</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de </a:t>
            </a:r>
            <a:r>
              <a:rPr i="1" lang="en-US" sz="1800">
                <a:latin typeface="Open Sans Light"/>
                <a:ea typeface="Open Sans Light"/>
                <a:cs typeface="Open Sans Light"/>
                <a:sym typeface="Open Sans Light"/>
              </a:rPr>
              <a:t>feedback</a:t>
            </a:r>
            <a:r>
              <a:rPr lang="en-US" sz="1800">
                <a:latin typeface="Open Sans Light"/>
                <a:ea typeface="Open Sans Light"/>
                <a:cs typeface="Open Sans Light"/>
                <a:sym typeface="Open Sans Light"/>
              </a:rPr>
              <a:t> de 360 graus;</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de conversas informais com as estruturas diretivas. </a:t>
            </a:r>
            <a:endParaRPr/>
          </a:p>
          <a:p>
            <a:pPr indent="0" lvl="0" marL="228600" rtl="0" algn="just">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id="139" name="Google Shape;139;p26"/>
          <p:cNvPicPr preferRelativeResize="0"/>
          <p:nvPr/>
        </p:nvPicPr>
        <p:blipFill rotWithShape="1">
          <a:blip r:embed="rId3">
            <a:alphaModFix/>
          </a:blip>
          <a:srcRect b="0" l="0" r="0" t="0"/>
          <a:stretch/>
        </p:blipFill>
        <p:spPr>
          <a:xfrm>
            <a:off x="6515326" y="1631922"/>
            <a:ext cx="4956238" cy="41748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146" name="Google Shape;146;p27"/>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4. Aprendizagem e desenvolvimento</a:t>
            </a:r>
            <a:endParaRPr/>
          </a:p>
        </p:txBody>
      </p:sp>
      <p:sp>
        <p:nvSpPr>
          <p:cNvPr id="147" name="Google Shape;147;p27"/>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285750" lvl="0" marL="514350" rtl="0" algn="l">
              <a:lnSpc>
                <a:spcPct val="90000"/>
              </a:lnSpc>
              <a:spcBef>
                <a:spcPts val="1000"/>
              </a:spcBef>
              <a:spcAft>
                <a:spcPts val="0"/>
              </a:spcAft>
              <a:buClr>
                <a:srgbClr val="BDE5E0"/>
              </a:buClr>
              <a:buSzPts val="1800"/>
              <a:buFont typeface="Arial"/>
              <a:buChar char="•"/>
            </a:pPr>
            <a:r>
              <a:rPr lang="en-US"/>
              <a:t>Existem tarefas que os colaboradores mais jovens não conseguem realizar devido à sua idade? </a:t>
            </a:r>
            <a:endParaRPr/>
          </a:p>
          <a:p>
            <a:pPr indent="-285750" lvl="0" marL="514350" rtl="0" algn="l">
              <a:lnSpc>
                <a:spcPct val="90000"/>
              </a:lnSpc>
              <a:spcBef>
                <a:spcPts val="1000"/>
              </a:spcBef>
              <a:spcAft>
                <a:spcPts val="0"/>
              </a:spcAft>
              <a:buClr>
                <a:srgbClr val="BDE5E0"/>
              </a:buClr>
              <a:buSzPts val="1800"/>
              <a:buFont typeface="Arial"/>
              <a:buChar char="•"/>
            </a:pPr>
            <a:r>
              <a:rPr lang="en-US"/>
              <a:t>Todos os membros da equipa devem ter as mesmas oportunidades de aprendizagem e de desenvolvimento, independentemente da sua idade ou tempo de serviço</a:t>
            </a:r>
            <a:endParaRPr/>
          </a:p>
          <a:p>
            <a:pPr indent="-285750" lvl="0" marL="514350" rtl="0" algn="l">
              <a:lnSpc>
                <a:spcPct val="90000"/>
              </a:lnSpc>
              <a:spcBef>
                <a:spcPts val="1000"/>
              </a:spcBef>
              <a:spcAft>
                <a:spcPts val="0"/>
              </a:spcAft>
              <a:buClr>
                <a:srgbClr val="BDE5E0"/>
              </a:buClr>
              <a:buSzPts val="1800"/>
              <a:buFont typeface="Arial"/>
              <a:buChar char="•"/>
            </a:pPr>
            <a:r>
              <a:rPr lang="en-US"/>
              <a:t>As oportunidades de aprendizagem e de desenvolvimento devem ser disponibilizadas com base na competência, experiência e talento </a:t>
            </a:r>
            <a:endParaRPr/>
          </a:p>
          <a:p>
            <a:pPr indent="0" lvl="0" marL="228600" rtl="0" algn="l">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descr="Pessoas na sala de aula" id="148" name="Google Shape;148;p27"/>
          <p:cNvPicPr preferRelativeResize="0"/>
          <p:nvPr/>
        </p:nvPicPr>
        <p:blipFill rotWithShape="1">
          <a:blip r:embed="rId3">
            <a:alphaModFix/>
          </a:blip>
          <a:srcRect b="0" l="0" r="0" t="0"/>
          <a:stretch/>
        </p:blipFill>
        <p:spPr>
          <a:xfrm>
            <a:off x="6515326" y="1631922"/>
            <a:ext cx="4956238" cy="33080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8"/>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155" name="Google Shape;155;p28"/>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4. Aprendizagem e desenvolvimento</a:t>
            </a:r>
            <a:endParaRPr/>
          </a:p>
        </p:txBody>
      </p:sp>
      <p:sp>
        <p:nvSpPr>
          <p:cNvPr id="156" name="Google Shape;156;p28"/>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t>Oportunidades de aprendizagem e de desenvolvimento:</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reduzir o preconceito sobre o local de trabalho </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reduzir os mitos comuns associados ao local de trabalho, tais como os que envolvem competências </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aumentar a partilha de conhecimentos intergeracionais</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aumentar a capacitação dos colaboradores no contexto da força de trabalho</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Melhorar a cultura geral da organização </a:t>
            </a:r>
            <a:endParaRPr/>
          </a:p>
          <a:p>
            <a:pPr indent="0" lvl="0" marL="228600" rtl="0" algn="just">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descr="Pessoas na sala de aula" id="157" name="Google Shape;157;p28"/>
          <p:cNvPicPr preferRelativeResize="0"/>
          <p:nvPr/>
        </p:nvPicPr>
        <p:blipFill rotWithShape="1">
          <a:blip r:embed="rId3">
            <a:alphaModFix/>
          </a:blip>
          <a:srcRect b="0" l="0" r="0" t="0"/>
          <a:stretch/>
        </p:blipFill>
        <p:spPr>
          <a:xfrm>
            <a:off x="6515326" y="1631922"/>
            <a:ext cx="4956238" cy="33080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164" name="Google Shape;164;p29"/>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5. Planeamento e promoção da progressão</a:t>
            </a:r>
            <a:endParaRPr/>
          </a:p>
        </p:txBody>
      </p:sp>
      <p:sp>
        <p:nvSpPr>
          <p:cNvPr id="165" name="Google Shape;165;p29"/>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285750" lvl="0" marL="514350" rtl="0" algn="l">
              <a:lnSpc>
                <a:spcPct val="90000"/>
              </a:lnSpc>
              <a:spcBef>
                <a:spcPts val="1000"/>
              </a:spcBef>
              <a:spcAft>
                <a:spcPts val="0"/>
              </a:spcAft>
              <a:buClr>
                <a:srgbClr val="BDE5E0"/>
              </a:buClr>
              <a:buSzPts val="1800"/>
              <a:buFont typeface="Arial"/>
              <a:buChar char="•"/>
            </a:pPr>
            <a:r>
              <a:rPr lang="en-US"/>
              <a:t>O planeamento da progressão é um processo que permite a uma organização avaliar a sua equipa e identificar os respetivos elementos que podem ser formados para assumir mais funções de responsabilidade na empresa </a:t>
            </a:r>
            <a:endParaRPr/>
          </a:p>
          <a:p>
            <a:pPr indent="-285750" lvl="0" marL="514350" rtl="0" algn="l">
              <a:lnSpc>
                <a:spcPct val="90000"/>
              </a:lnSpc>
              <a:spcBef>
                <a:spcPts val="1000"/>
              </a:spcBef>
              <a:spcAft>
                <a:spcPts val="0"/>
              </a:spcAft>
              <a:buClr>
                <a:srgbClr val="BDE5E0"/>
              </a:buClr>
              <a:buSzPts val="1800"/>
              <a:buFont typeface="Arial"/>
              <a:buChar char="•"/>
            </a:pPr>
            <a:r>
              <a:rPr lang="en-US"/>
              <a:t>Pode envolver a formação e a promoção de colaboradores para novas funções ou para funções que estão a ser libertadas por colaboradores que estão a reformar-se</a:t>
            </a:r>
            <a:endParaRPr/>
          </a:p>
          <a:p>
            <a:pPr indent="-285750" lvl="0" marL="514350" rtl="0" algn="l">
              <a:lnSpc>
                <a:spcPct val="90000"/>
              </a:lnSpc>
              <a:spcBef>
                <a:spcPts val="1000"/>
              </a:spcBef>
              <a:spcAft>
                <a:spcPts val="0"/>
              </a:spcAft>
              <a:buClr>
                <a:srgbClr val="BDE5E0"/>
              </a:buClr>
              <a:buSzPts val="1800"/>
              <a:buFont typeface="Arial"/>
              <a:buChar char="•"/>
            </a:pPr>
            <a:r>
              <a:rPr lang="en-US"/>
              <a:t>Tradicionalmente, este processo pautava-se por ser altamente confidencial e estruturado, resultando regularmente em situações em que elementos essenciais de uma equipa não eram considerados para funções de maior responsabilidade e hierarquicamente mais elevadas (CIPD, 2020)</a:t>
            </a:r>
            <a:endParaRPr/>
          </a:p>
          <a:p>
            <a:pPr indent="0" lvl="0" marL="228600" rtl="0" algn="l">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descr="Pessoa a trabalhar e a olhar pela janela enquanto sorri" id="166" name="Google Shape;166;p29"/>
          <p:cNvPicPr preferRelativeResize="0"/>
          <p:nvPr/>
        </p:nvPicPr>
        <p:blipFill rotWithShape="1">
          <a:blip r:embed="rId3">
            <a:alphaModFix/>
          </a:blip>
          <a:srcRect b="0" l="0" r="0" t="0"/>
          <a:stretch/>
        </p:blipFill>
        <p:spPr>
          <a:xfrm>
            <a:off x="6441435" y="1622686"/>
            <a:ext cx="4963307" cy="33080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173" name="Google Shape;173;p30"/>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5. Planeamento e promoção da progressão</a:t>
            </a:r>
            <a:endParaRPr/>
          </a:p>
        </p:txBody>
      </p:sp>
      <p:sp>
        <p:nvSpPr>
          <p:cNvPr id="174" name="Google Shape;174;p30"/>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t>Atualmente, têm-se observado uma correção de trajetória em relação a esta Questão, através: </a:t>
            </a:r>
            <a:endParaRPr/>
          </a:p>
          <a:p>
            <a:pPr indent="-285750" lvl="1" marL="971550" rtl="0" algn="l">
              <a:lnSpc>
                <a:spcPct val="90000"/>
              </a:lnSpc>
              <a:spcBef>
                <a:spcPts val="500"/>
              </a:spcBef>
              <a:spcAft>
                <a:spcPts val="0"/>
              </a:spcAft>
              <a:buClr>
                <a:srgbClr val="BDE5E0"/>
              </a:buClr>
              <a:buSzPts val="2200"/>
              <a:buFont typeface="Arial"/>
              <a:buChar char="•"/>
            </a:pPr>
            <a:r>
              <a:rPr lang="en-US" sz="1800">
                <a:latin typeface="Open Sans Light"/>
                <a:ea typeface="Open Sans Light"/>
                <a:cs typeface="Open Sans Light"/>
                <a:sym typeface="Open Sans Light"/>
              </a:rPr>
              <a:t>da criação de uma atmosfera transparente na empresa; </a:t>
            </a:r>
            <a:endParaRPr/>
          </a:p>
          <a:p>
            <a:pPr indent="-285750" lvl="1" marL="971550" rtl="0" algn="l">
              <a:lnSpc>
                <a:spcPct val="90000"/>
              </a:lnSpc>
              <a:spcBef>
                <a:spcPts val="500"/>
              </a:spcBef>
              <a:spcAft>
                <a:spcPts val="0"/>
              </a:spcAft>
              <a:buClr>
                <a:srgbClr val="BDE5E0"/>
              </a:buClr>
              <a:buSzPts val="2200"/>
              <a:buFont typeface="Arial"/>
              <a:buChar char="•"/>
            </a:pPr>
            <a:r>
              <a:rPr lang="en-US" sz="1800">
                <a:latin typeface="Open Sans Light"/>
                <a:ea typeface="Open Sans Light"/>
                <a:cs typeface="Open Sans Light"/>
                <a:sym typeface="Open Sans Light"/>
              </a:rPr>
              <a:t>da formação dos colaboradores que serão promovidos;</a:t>
            </a:r>
            <a:endParaRPr/>
          </a:p>
          <a:p>
            <a:pPr indent="-285750" lvl="1" marL="971550" rtl="0" algn="l">
              <a:lnSpc>
                <a:spcPct val="90000"/>
              </a:lnSpc>
              <a:spcBef>
                <a:spcPts val="500"/>
              </a:spcBef>
              <a:spcAft>
                <a:spcPts val="0"/>
              </a:spcAft>
              <a:buClr>
                <a:srgbClr val="BDE5E0"/>
              </a:buClr>
              <a:buSzPts val="2200"/>
              <a:buFont typeface="Arial"/>
              <a:buChar char="•"/>
            </a:pPr>
            <a:r>
              <a:rPr lang="en-US" sz="1800">
                <a:latin typeface="Open Sans Light"/>
                <a:ea typeface="Open Sans Light"/>
                <a:cs typeface="Open Sans Light"/>
                <a:sym typeface="Open Sans Light"/>
              </a:rPr>
              <a:t>da partilha de conhecimentos entre os membros da equipa; </a:t>
            </a:r>
            <a:endParaRPr/>
          </a:p>
          <a:p>
            <a:pPr indent="-285750" lvl="1" marL="971550" rtl="0" algn="l">
              <a:lnSpc>
                <a:spcPct val="90000"/>
              </a:lnSpc>
              <a:spcBef>
                <a:spcPts val="500"/>
              </a:spcBef>
              <a:spcAft>
                <a:spcPts val="0"/>
              </a:spcAft>
              <a:buClr>
                <a:srgbClr val="BDE5E0"/>
              </a:buClr>
              <a:buSzPts val="2200"/>
              <a:buFont typeface="Arial"/>
              <a:buChar char="•"/>
            </a:pPr>
            <a:r>
              <a:rPr lang="en-US" sz="1800">
                <a:latin typeface="Open Sans Light"/>
                <a:ea typeface="Open Sans Light"/>
                <a:cs typeface="Open Sans Light"/>
                <a:sym typeface="Open Sans Light"/>
              </a:rPr>
              <a:t>da capacitação dos colaboradores para tomarem as suas próprias decisões de carreira.</a:t>
            </a:r>
            <a:endParaRPr/>
          </a:p>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 Observa-se igualmente a necessidade de considerar os colaboradores que estão perto da idade da reforma, ou seja, t</a:t>
            </a:r>
            <a:r>
              <a:rPr lang="en-US" sz="1800">
                <a:latin typeface="Open Sans Light"/>
                <a:ea typeface="Open Sans Light"/>
                <a:cs typeface="Open Sans Light"/>
                <a:sym typeface="Open Sans Light"/>
              </a:rPr>
              <a:t>êm de se reformar legalmente ou estão a ser forçados a sair da empresa devido à sua idade? </a:t>
            </a:r>
            <a:endParaRPr/>
          </a:p>
          <a:p>
            <a:pPr indent="-285750" lvl="0" marL="514350" rtl="0" algn="just">
              <a:lnSpc>
                <a:spcPct val="90000"/>
              </a:lnSpc>
              <a:spcBef>
                <a:spcPts val="1000"/>
              </a:spcBef>
              <a:spcAft>
                <a:spcPts val="0"/>
              </a:spcAft>
              <a:buClr>
                <a:srgbClr val="BDE5E0"/>
              </a:buClr>
              <a:buSzPts val="1800"/>
              <a:buFont typeface="Arial"/>
              <a:buChar char="•"/>
            </a:pPr>
            <a:r>
              <a:rPr lang="en-US"/>
              <a:t>Deve considerer-se conversar com colaboradores mais velhos para planear a sua saída da empresa, avaliar as suas necessidades e ver como podem partilhar os seus conhecimentos com colaboradores mais jovens</a:t>
            </a:r>
            <a:endParaRPr/>
          </a:p>
          <a:p>
            <a:pPr indent="0" lvl="0" marL="228600" rtl="0" algn="l">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descr="Pessoa a trabalhar e a olhar pela janela enquanto sorri" id="175" name="Google Shape;175;p30"/>
          <p:cNvPicPr preferRelativeResize="0"/>
          <p:nvPr/>
        </p:nvPicPr>
        <p:blipFill rotWithShape="1">
          <a:blip r:embed="rId3">
            <a:alphaModFix/>
          </a:blip>
          <a:srcRect b="0" l="0" r="0" t="0"/>
          <a:stretch/>
        </p:blipFill>
        <p:spPr>
          <a:xfrm>
            <a:off x="6441435" y="1622686"/>
            <a:ext cx="4963307" cy="33080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1"/>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182" name="Google Shape;182;p31"/>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5. Planeamento e promoção da progressão</a:t>
            </a:r>
            <a:endParaRPr/>
          </a:p>
        </p:txBody>
      </p:sp>
      <p:sp>
        <p:nvSpPr>
          <p:cNvPr id="183" name="Google Shape;183;p31"/>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t>Deve considerer-se conversar com colaboradores mais velhos para planear a sua saída da empresa, avaliar as suas necessidades e ver como podem partilhar os seus conhecimentos com colaboradores mais jovens</a:t>
            </a:r>
            <a:endParaRPr/>
          </a:p>
          <a:p>
            <a:pPr indent="0" lvl="0" marL="228600" rtl="0" algn="l">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descr="Pessoa a trabalhar e a olhar pela janela enquanto sorri" id="184" name="Google Shape;184;p31"/>
          <p:cNvPicPr preferRelativeResize="0"/>
          <p:nvPr/>
        </p:nvPicPr>
        <p:blipFill rotWithShape="1">
          <a:blip r:embed="rId3">
            <a:alphaModFix/>
          </a:blip>
          <a:srcRect b="0" l="0" r="0" t="0"/>
          <a:stretch/>
        </p:blipFill>
        <p:spPr>
          <a:xfrm>
            <a:off x="6441435" y="1622686"/>
            <a:ext cx="4963307" cy="33080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2"/>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191" name="Google Shape;191;p32"/>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6. Compensação e Regalias </a:t>
            </a:r>
            <a:endParaRPr/>
          </a:p>
        </p:txBody>
      </p:sp>
      <p:sp>
        <p:nvSpPr>
          <p:cNvPr id="192" name="Google Shape;192;p32"/>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t>Com base no Modelo de Recompensas Totais (2000), a compensação pode ser: </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u="sng">
                <a:latin typeface="Open Sans Light"/>
                <a:ea typeface="Open Sans Light"/>
                <a:cs typeface="Open Sans Light"/>
                <a:sym typeface="Open Sans Light"/>
              </a:rPr>
              <a:t>direta: s</a:t>
            </a:r>
            <a:r>
              <a:rPr lang="en-US" sz="1800">
                <a:latin typeface="Open Sans Light"/>
                <a:ea typeface="Open Sans Light"/>
                <a:cs typeface="Open Sans Light"/>
                <a:sym typeface="Open Sans Light"/>
              </a:rPr>
              <a:t>alário ou remuneração e regalias adicionais, tais como subsídios, cuidados de saúde e alimentação;</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u="sng">
                <a:latin typeface="Open Sans Light"/>
                <a:ea typeface="Open Sans Light"/>
                <a:cs typeface="Open Sans Light"/>
                <a:sym typeface="Open Sans Light"/>
              </a:rPr>
              <a:t>indireta</a:t>
            </a:r>
            <a:r>
              <a:rPr lang="en-US" sz="1800">
                <a:latin typeface="Open Sans Light"/>
                <a:ea typeface="Open Sans Light"/>
                <a:cs typeface="Open Sans Light"/>
                <a:sym typeface="Open Sans Light"/>
              </a:rPr>
              <a:t>: fomentar um equilíbrio trabalho-vida pessoal, reconhecimento dos colegas e das estruturas diretivas, oportunidades de desenvolvimento de carreira</a:t>
            </a:r>
            <a:r>
              <a:rPr lang="en-US">
                <a:latin typeface="Open Sans Light"/>
                <a:ea typeface="Open Sans Light"/>
                <a:cs typeface="Open Sans Light"/>
                <a:sym typeface="Open Sans Light"/>
              </a:rPr>
              <a:t>. </a:t>
            </a:r>
            <a:endParaRPr/>
          </a:p>
          <a:p>
            <a:pPr indent="-285750" lvl="0" marL="514350" rtl="0" algn="just">
              <a:lnSpc>
                <a:spcPct val="90000"/>
              </a:lnSpc>
              <a:spcBef>
                <a:spcPts val="1000"/>
              </a:spcBef>
              <a:spcAft>
                <a:spcPts val="0"/>
              </a:spcAft>
              <a:buClr>
                <a:srgbClr val="BDE5E0"/>
              </a:buClr>
              <a:buSzPts val="1800"/>
              <a:buFont typeface="Arial"/>
              <a:buChar char="•"/>
            </a:pPr>
            <a:r>
              <a:rPr lang="en-US"/>
              <a:t>A compensação deve ser atribuída de forma justa e transparente</a:t>
            </a:r>
            <a:endParaRPr/>
          </a:p>
          <a:p>
            <a:pPr indent="0" lvl="0" marL="228600" rtl="0" algn="l">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id="193" name="Google Shape;193;p32"/>
          <p:cNvPicPr preferRelativeResize="0"/>
          <p:nvPr/>
        </p:nvPicPr>
        <p:blipFill rotWithShape="1">
          <a:blip r:embed="rId3">
            <a:alphaModFix/>
          </a:blip>
          <a:srcRect b="0" l="0" r="0" t="0"/>
          <a:stretch/>
        </p:blipFill>
        <p:spPr>
          <a:xfrm>
            <a:off x="7381827" y="967750"/>
            <a:ext cx="3468925" cy="562709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3"/>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200" name="Google Shape;200;p33"/>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6. Compensação e Regalias </a:t>
            </a:r>
            <a:endParaRPr/>
          </a:p>
        </p:txBody>
      </p:sp>
      <p:sp>
        <p:nvSpPr>
          <p:cNvPr id="201" name="Google Shape;201;p33"/>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Clr>
                <a:srgbClr val="BDE5E0"/>
              </a:buClr>
              <a:buSzPts val="1800"/>
              <a:buFont typeface="Arial"/>
              <a:buChar char="•"/>
            </a:pPr>
            <a:r>
              <a:rPr lang="en-US"/>
              <a:t>As diferenças geracionais ocorrem ao nível do processo de compensação e regalias:</a:t>
            </a:r>
            <a:endParaRPr/>
          </a:p>
          <a:p>
            <a:pPr indent="-342900" lvl="1" marL="102870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os seniores são encarados como sendo mais dispendiosos;</a:t>
            </a:r>
            <a:endParaRPr/>
          </a:p>
          <a:p>
            <a:pPr indent="-342900" lvl="1" marL="102870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os jovens podem necessitar de mais formação para corresponder ao conjunto de competências que os trabalhadores mais velhos já reunem.</a:t>
            </a:r>
            <a:endParaRPr/>
          </a:p>
          <a:p>
            <a:pPr indent="0" lvl="0" marL="228600" rtl="0" algn="l">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descr="A picture containing cup, table, glass, beverage&#10;&#10;Description automatically generated" id="202" name="Google Shape;202;p33"/>
          <p:cNvPicPr preferRelativeResize="0"/>
          <p:nvPr/>
        </p:nvPicPr>
        <p:blipFill rotWithShape="1">
          <a:blip r:embed="rId3">
            <a:alphaModFix/>
          </a:blip>
          <a:srcRect b="0" l="0" r="0" t="0"/>
          <a:stretch/>
        </p:blipFill>
        <p:spPr>
          <a:xfrm>
            <a:off x="7353071" y="1005415"/>
            <a:ext cx="3472543" cy="56252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4"/>
          <p:cNvSpPr txBox="1"/>
          <p:nvPr>
            <p:ph type="ctrTitle"/>
          </p:nvPr>
        </p:nvSpPr>
        <p:spPr>
          <a:xfrm>
            <a:off x="2179865" y="2774849"/>
            <a:ext cx="7832271" cy="160019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2BAAD"/>
              </a:buClr>
              <a:buSzPts val="2000"/>
              <a:buFont typeface="Open Sans"/>
              <a:buNone/>
            </a:pPr>
            <a:r>
              <a:rPr lang="en-US"/>
              <a:t>Estratégias de combate ao envelhecimento e à exclusão social no local de trabalho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2"/>
          <p:cNvSpPr txBox="1"/>
          <p:nvPr>
            <p:ph type="ctrTitle"/>
          </p:nvPr>
        </p:nvSpPr>
        <p:spPr>
          <a:xfrm>
            <a:off x="2179865" y="2774849"/>
            <a:ext cx="7832271" cy="160019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2BAAD"/>
              </a:buClr>
              <a:buSzPts val="2000"/>
              <a:buFont typeface="Open Sans"/>
              <a:buNone/>
            </a:pPr>
            <a:r>
              <a:rPr lang="en-US" sz="1800"/>
              <a:t>Unidade 2</a:t>
            </a:r>
            <a:br>
              <a:rPr lang="en-US" sz="1800"/>
            </a:br>
            <a:br>
              <a:rPr lang="en-US" sz="1800"/>
            </a:br>
            <a:r>
              <a:rPr lang="en-US" sz="1800"/>
              <a:t>Estratégias de gestão de recursos humanos para abordar a discriminação etária e promoção do trabalho intergeracional</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5"/>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2400"/>
              <a:t>Estratégias de combate ao envelhecimento e à exclusão social no local de trabalho </a:t>
            </a:r>
            <a:endParaRPr sz="2400"/>
          </a:p>
        </p:txBody>
      </p:sp>
      <p:sp>
        <p:nvSpPr>
          <p:cNvPr id="213" name="Google Shape;213;p35"/>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Diretiva 2000 / 78 / CE do Conselho da UE </a:t>
            </a:r>
            <a:endParaRPr/>
          </a:p>
        </p:txBody>
      </p:sp>
      <p:sp>
        <p:nvSpPr>
          <p:cNvPr id="214" name="Google Shape;214;p35"/>
          <p:cNvSpPr txBox="1"/>
          <p:nvPr>
            <p:ph idx="2" type="body"/>
          </p:nvPr>
        </p:nvSpPr>
        <p:spPr>
          <a:xfrm>
            <a:off x="97971" y="1462685"/>
            <a:ext cx="11944350"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O artigo 6.º do Tratado da União Europeia reconhece e respeita os direitos fundamentais de todos os indivíduos </a:t>
            </a:r>
            <a:endParaRPr/>
          </a:p>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A Diretiva 2000 / 78 / CE do Conselho da UE estabelece um quadro para a igualdade de tratamento de todos os indivíduos em matéria de emprego e atividade profissional</a:t>
            </a:r>
            <a:endParaRPr/>
          </a:p>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Esta diretiva salienta igualmente a necessidade de apoiar os trabalhadores seniores e de combater a discriminação etária e a exclusão social que tal prática acarreta</a:t>
            </a:r>
            <a:endParaRPr/>
          </a:p>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Discriminar um indivíduo em toda a Europa com base na sua idade é ilegal atendendo ao disposto nesta diretiva</a:t>
            </a:r>
            <a:endParaRPr/>
          </a:p>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Os Estados-Membros da UE devem cumprir esta diretiva, sendo que quaisquer leis em vigor anteriormente à sua publicação e em violação com o disposto na diretiva devem ser abolidas</a:t>
            </a:r>
            <a:endParaRPr/>
          </a:p>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Todos os Estados Membros da UE promulgaram a sua própria legislação para assegurar que esta diretiva é devidamente aplicada</a:t>
            </a:r>
            <a:endParaRPr/>
          </a:p>
          <a:p>
            <a:pPr indent="-171450" lvl="0" marL="514350" rtl="0" algn="just">
              <a:lnSpc>
                <a:spcPct val="90000"/>
              </a:lnSpc>
              <a:spcBef>
                <a:spcPts val="1000"/>
              </a:spcBef>
              <a:spcAft>
                <a:spcPts val="0"/>
              </a:spcAft>
              <a:buSzPts val="1800"/>
              <a:buFont typeface="Arial"/>
              <a:buNone/>
            </a:pPr>
            <a:r>
              <a:t/>
            </a:r>
            <a:endParaRPr/>
          </a:p>
          <a:p>
            <a:pPr indent="-228600" lvl="0" marL="457200" marR="0" rtl="0" algn="just">
              <a:lnSpc>
                <a:spcPct val="90000"/>
              </a:lnSpc>
              <a:spcBef>
                <a:spcPts val="1000"/>
              </a:spcBef>
              <a:spcAft>
                <a:spcPts val="0"/>
              </a:spcAft>
              <a:buClr>
                <a:schemeClr val="lt2"/>
              </a:buClr>
              <a:buSzPts val="1800"/>
              <a:buFont typeface="Arial"/>
              <a:buNone/>
            </a:pPr>
            <a:r>
              <a:rPr lang="en-US"/>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6"/>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2400"/>
              <a:t>Estratégias de combate ao envelhecimento e à exclusão social no local de trabalho </a:t>
            </a:r>
            <a:endParaRPr sz="2400"/>
          </a:p>
        </p:txBody>
      </p:sp>
      <p:sp>
        <p:nvSpPr>
          <p:cNvPr id="220" name="Google Shape;220;p36"/>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Abordagem dos estereótipos no contexto da força de trabalho </a:t>
            </a:r>
            <a:endParaRPr/>
          </a:p>
        </p:txBody>
      </p:sp>
      <p:sp>
        <p:nvSpPr>
          <p:cNvPr id="221" name="Google Shape;221;p36"/>
          <p:cNvSpPr txBox="1"/>
          <p:nvPr>
            <p:ph idx="2" type="body"/>
          </p:nvPr>
        </p:nvSpPr>
        <p:spPr>
          <a:xfrm>
            <a:off x="0" y="1316381"/>
            <a:ext cx="11944350" cy="5289179"/>
          </a:xfrm>
          <a:prstGeom prst="rect">
            <a:avLst/>
          </a:prstGeom>
          <a:noFill/>
          <a:ln>
            <a:noFill/>
          </a:ln>
        </p:spPr>
        <p:txBody>
          <a:bodyPr anchorCtr="0" anchor="t" bIns="45700" lIns="91425" spcFirstLastPara="1" rIns="91425" wrap="square" tIns="45700">
            <a:noAutofit/>
          </a:bodyPr>
          <a:lstStyle/>
          <a:p>
            <a:pPr indent="-285750" lvl="0" marL="514350" rtl="0" algn="l">
              <a:lnSpc>
                <a:spcPct val="90000"/>
              </a:lnSpc>
              <a:spcBef>
                <a:spcPts val="1000"/>
              </a:spcBef>
              <a:spcAft>
                <a:spcPts val="0"/>
              </a:spcAft>
              <a:buClr>
                <a:srgbClr val="BDE5E0"/>
              </a:buClr>
              <a:buSzPts val="1800"/>
              <a:buFont typeface="Arial"/>
              <a:buChar char="•"/>
            </a:pPr>
            <a:r>
              <a:rPr lang="en-US" sz="1600"/>
              <a:t>A Comissão de Igualdade de Oportunidades de Trabalho dos EUA identificou quatro estratégias que podem ser implementadas em qualquer força de trabalho em todo o mundo para combater o envelhecimento e a inclusão social no local de trabalho. </a:t>
            </a:r>
            <a:endParaRPr/>
          </a:p>
          <a:p>
            <a:pPr indent="-171450" lvl="0" marL="514350" rtl="0" algn="just">
              <a:lnSpc>
                <a:spcPct val="90000"/>
              </a:lnSpc>
              <a:spcBef>
                <a:spcPts val="1000"/>
              </a:spcBef>
              <a:spcAft>
                <a:spcPts val="0"/>
              </a:spcAft>
              <a:buSzPts val="1800"/>
              <a:buFont typeface="Arial"/>
              <a:buNone/>
            </a:pPr>
            <a:r>
              <a:t/>
            </a:r>
            <a:endParaRPr/>
          </a:p>
          <a:p>
            <a:pPr indent="0" lvl="0" marL="228600" rtl="0" algn="just">
              <a:lnSpc>
                <a:spcPct val="90000"/>
              </a:lnSpc>
              <a:spcBef>
                <a:spcPts val="1000"/>
              </a:spcBef>
              <a:spcAft>
                <a:spcPts val="0"/>
              </a:spcAft>
              <a:buSzPts val="1800"/>
              <a:buNone/>
            </a:pPr>
            <a:r>
              <a:t/>
            </a:r>
            <a:endParaRPr sz="100"/>
          </a:p>
          <a:p>
            <a:pPr indent="0" lvl="0" marL="228600" rtl="0" algn="just">
              <a:lnSpc>
                <a:spcPct val="90000"/>
              </a:lnSpc>
              <a:spcBef>
                <a:spcPts val="1000"/>
              </a:spcBef>
              <a:spcAft>
                <a:spcPts val="0"/>
              </a:spcAft>
              <a:buSzPts val="1800"/>
              <a:buNone/>
            </a:pPr>
            <a:r>
              <a:t/>
            </a:r>
            <a:endParaRPr/>
          </a:p>
          <a:p>
            <a:pPr indent="0" lvl="0" marL="228600" rtl="0" algn="just">
              <a:lnSpc>
                <a:spcPct val="90000"/>
              </a:lnSpc>
              <a:spcBef>
                <a:spcPts val="1000"/>
              </a:spcBef>
              <a:spcAft>
                <a:spcPts val="0"/>
              </a:spcAft>
              <a:buSzPts val="1800"/>
              <a:buNone/>
            </a:pPr>
            <a:r>
              <a:rPr lang="en-US"/>
              <a:t> </a:t>
            </a:r>
            <a:endParaRPr/>
          </a:p>
          <a:p>
            <a:pPr indent="-171450" lvl="0" marL="514350" rtl="0" algn="just">
              <a:lnSpc>
                <a:spcPct val="90000"/>
              </a:lnSpc>
              <a:spcBef>
                <a:spcPts val="1000"/>
              </a:spcBef>
              <a:spcAft>
                <a:spcPts val="0"/>
              </a:spcAft>
              <a:buSzPts val="1800"/>
              <a:buFont typeface="Arial"/>
              <a:buNone/>
            </a:pPr>
            <a:r>
              <a:t/>
            </a:r>
            <a:endParaRPr/>
          </a:p>
          <a:p>
            <a:pPr indent="-171450" lvl="0" marL="514350" rtl="0" algn="just">
              <a:lnSpc>
                <a:spcPct val="90000"/>
              </a:lnSpc>
              <a:spcBef>
                <a:spcPts val="1000"/>
              </a:spcBef>
              <a:spcAft>
                <a:spcPts val="0"/>
              </a:spcAft>
              <a:buSzPts val="1800"/>
              <a:buFont typeface="Arial"/>
              <a:buNone/>
            </a:pPr>
            <a:r>
              <a:t/>
            </a:r>
            <a:endParaRPr/>
          </a:p>
          <a:p>
            <a:pPr indent="-171450" lvl="0" marL="514350" rtl="0" algn="just">
              <a:lnSpc>
                <a:spcPct val="90000"/>
              </a:lnSpc>
              <a:spcBef>
                <a:spcPts val="1000"/>
              </a:spcBef>
              <a:spcAft>
                <a:spcPts val="0"/>
              </a:spcAft>
              <a:buSzPts val="1800"/>
              <a:buFont typeface="Arial"/>
              <a:buNone/>
            </a:pPr>
            <a:r>
              <a:t/>
            </a:r>
            <a:endParaRPr/>
          </a:p>
          <a:p>
            <a:pPr indent="-171450" lvl="0" marL="514350" rtl="0" algn="just">
              <a:lnSpc>
                <a:spcPct val="90000"/>
              </a:lnSpc>
              <a:spcBef>
                <a:spcPts val="1000"/>
              </a:spcBef>
              <a:spcAft>
                <a:spcPts val="0"/>
              </a:spcAft>
              <a:buSzPts val="1800"/>
              <a:buFont typeface="Arial"/>
              <a:buNone/>
            </a:pPr>
            <a:r>
              <a:t/>
            </a:r>
            <a:endParaRPr/>
          </a:p>
          <a:p>
            <a:pPr indent="-171450" lvl="0" marL="514350" rtl="0" algn="just">
              <a:lnSpc>
                <a:spcPct val="90000"/>
              </a:lnSpc>
              <a:spcBef>
                <a:spcPts val="1000"/>
              </a:spcBef>
              <a:spcAft>
                <a:spcPts val="0"/>
              </a:spcAft>
              <a:buSzPts val="1800"/>
              <a:buFont typeface="Arial"/>
              <a:buNone/>
            </a:pPr>
            <a:r>
              <a:t/>
            </a:r>
            <a:endParaRPr/>
          </a:p>
          <a:p>
            <a:pPr indent="-171450" lvl="0" marL="514350" rtl="0" algn="just">
              <a:lnSpc>
                <a:spcPct val="90000"/>
              </a:lnSpc>
              <a:spcBef>
                <a:spcPts val="1000"/>
              </a:spcBef>
              <a:spcAft>
                <a:spcPts val="0"/>
              </a:spcAft>
              <a:buSzPts val="1800"/>
              <a:buFont typeface="Arial"/>
              <a:buNone/>
            </a:pPr>
            <a:r>
              <a:t/>
            </a:r>
            <a:endParaRPr/>
          </a:p>
          <a:p>
            <a:pPr indent="0" lvl="0" marL="228600" rtl="0" algn="just">
              <a:lnSpc>
                <a:spcPct val="90000"/>
              </a:lnSpc>
              <a:spcBef>
                <a:spcPts val="1000"/>
              </a:spcBef>
              <a:spcAft>
                <a:spcPts val="0"/>
              </a:spcAft>
              <a:buSzPts val="1800"/>
              <a:buNone/>
            </a:pPr>
            <a:r>
              <a:t/>
            </a:r>
            <a:endParaRPr/>
          </a:p>
          <a:p>
            <a:pPr indent="0" lvl="0" marL="228600" rtl="0" algn="just">
              <a:lnSpc>
                <a:spcPct val="90000"/>
              </a:lnSpc>
              <a:spcBef>
                <a:spcPts val="1000"/>
              </a:spcBef>
              <a:spcAft>
                <a:spcPts val="0"/>
              </a:spcAft>
              <a:buSzPts val="1800"/>
              <a:buNone/>
            </a:pPr>
            <a:r>
              <a:t/>
            </a:r>
            <a:endParaRPr/>
          </a:p>
          <a:p>
            <a:pPr indent="0" lvl="0" marL="228600" rtl="0" algn="just">
              <a:lnSpc>
                <a:spcPct val="90000"/>
              </a:lnSpc>
              <a:spcBef>
                <a:spcPts val="1000"/>
              </a:spcBef>
              <a:spcAft>
                <a:spcPts val="0"/>
              </a:spcAft>
              <a:buSzPts val="1800"/>
              <a:buNone/>
            </a:pPr>
            <a:r>
              <a:rPr lang="en-US"/>
              <a:t>Fonte: Janove (2019) </a:t>
            </a:r>
            <a:endParaRPr/>
          </a:p>
        </p:txBody>
      </p:sp>
      <p:grpSp>
        <p:nvGrpSpPr>
          <p:cNvPr id="222" name="Google Shape;222;p36"/>
          <p:cNvGrpSpPr/>
          <p:nvPr/>
        </p:nvGrpSpPr>
        <p:grpSpPr>
          <a:xfrm>
            <a:off x="337686" y="2202048"/>
            <a:ext cx="11458116" cy="4273559"/>
            <a:chOff x="4311" y="16632"/>
            <a:chExt cx="11458116" cy="4273559"/>
          </a:xfrm>
        </p:grpSpPr>
        <p:sp>
          <p:nvSpPr>
            <p:cNvPr id="223" name="Google Shape;223;p36"/>
            <p:cNvSpPr/>
            <p:nvPr/>
          </p:nvSpPr>
          <p:spPr>
            <a:xfrm>
              <a:off x="4311" y="16632"/>
              <a:ext cx="2592334" cy="518400"/>
            </a:xfrm>
            <a:prstGeom prst="rect">
              <a:avLst/>
            </a:prstGeom>
            <a:solidFill>
              <a:srgbClr val="F27E5C"/>
            </a:solidFill>
            <a:ln cap="flat" cmpd="sng" w="25400">
              <a:solidFill>
                <a:srgbClr val="F27E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6"/>
            <p:cNvSpPr txBox="1"/>
            <p:nvPr/>
          </p:nvSpPr>
          <p:spPr>
            <a:xfrm>
              <a:off x="4311" y="16632"/>
              <a:ext cx="2592334" cy="518400"/>
            </a:xfrm>
            <a:prstGeom prst="rect">
              <a:avLst/>
            </a:prstGeom>
            <a:noFill/>
            <a:ln>
              <a:noFill/>
            </a:ln>
          </p:spPr>
          <p:txBody>
            <a:bodyPr anchorCtr="0" anchor="ctr" bIns="73150" lIns="128000" spcFirstLastPara="1" rIns="128000" wrap="square" tIns="73150">
              <a:noAutofit/>
            </a:bodyPr>
            <a:lstStyle/>
            <a:p>
              <a:pPr indent="0" lvl="0" marL="0" marR="0" rtl="0" algn="just">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Avaliar </a:t>
              </a:r>
              <a:endParaRPr/>
            </a:p>
          </p:txBody>
        </p:sp>
        <p:sp>
          <p:nvSpPr>
            <p:cNvPr id="225" name="Google Shape;225;p36"/>
            <p:cNvSpPr/>
            <p:nvPr/>
          </p:nvSpPr>
          <p:spPr>
            <a:xfrm>
              <a:off x="4311" y="535032"/>
              <a:ext cx="2592334" cy="3755159"/>
            </a:xfrm>
            <a:prstGeom prst="rect">
              <a:avLst/>
            </a:prstGeom>
            <a:solidFill>
              <a:srgbClr val="FBD7D1">
                <a:alpha val="89803"/>
              </a:srgbClr>
            </a:solidFill>
            <a:ln cap="flat" cmpd="sng" w="25400">
              <a:solidFill>
                <a:srgbClr val="FBD7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6"/>
            <p:cNvSpPr txBox="1"/>
            <p:nvPr/>
          </p:nvSpPr>
          <p:spPr>
            <a:xfrm>
              <a:off x="4311" y="535032"/>
              <a:ext cx="2592334" cy="3755159"/>
            </a:xfrm>
            <a:prstGeom prst="rect">
              <a:avLst/>
            </a:prstGeom>
            <a:noFill/>
            <a:ln>
              <a:noFill/>
            </a:ln>
          </p:spPr>
          <p:txBody>
            <a:bodyPr anchorCtr="0" anchor="t" bIns="144000" lIns="96000" spcFirstLastPara="1" rIns="128000" wrap="square" tIns="96000">
              <a:noAutofit/>
            </a:bodyPr>
            <a:lstStyle/>
            <a:p>
              <a:pPr indent="-171450" lvl="1" marL="171450" marR="0" rtl="0" algn="l">
                <a:lnSpc>
                  <a:spcPct val="90000"/>
                </a:lnSpc>
                <a:spcBef>
                  <a:spcPts val="0"/>
                </a:spcBef>
                <a:spcAft>
                  <a:spcPts val="0"/>
                </a:spcAft>
                <a:buClr>
                  <a:srgbClr val="000000"/>
                </a:buClr>
                <a:buSzPts val="1800"/>
                <a:buFont typeface="Arial"/>
                <a:buChar char="•"/>
              </a:pPr>
              <a:r>
                <a:rPr b="0" i="0" lang="en-US" sz="1800" u="none" cap="none" strike="noStrike">
                  <a:solidFill>
                    <a:schemeClr val="lt1"/>
                  </a:solidFill>
                  <a:latin typeface="Open Sans Light"/>
                  <a:ea typeface="Open Sans Light"/>
                  <a:cs typeface="Open Sans Light"/>
                  <a:sym typeface="Open Sans Light"/>
                </a:rPr>
                <a:t>Qual é a cultura da organização? </a:t>
              </a:r>
              <a:endParaRPr/>
            </a:p>
            <a:p>
              <a:pPr indent="-171450" lvl="1" marL="171450" marR="0" rtl="0" algn="l">
                <a:lnSpc>
                  <a:spcPct val="90000"/>
                </a:lnSpc>
                <a:spcBef>
                  <a:spcPts val="270"/>
                </a:spcBef>
                <a:spcAft>
                  <a:spcPts val="0"/>
                </a:spcAft>
                <a:buClr>
                  <a:srgbClr val="000000"/>
                </a:buClr>
                <a:buSzPts val="1800"/>
                <a:buFont typeface="Arial"/>
                <a:buChar char="•"/>
              </a:pPr>
              <a:r>
                <a:rPr b="0" i="0" lang="en-US" sz="1800" u="none" cap="none" strike="noStrike">
                  <a:solidFill>
                    <a:schemeClr val="lt1"/>
                  </a:solidFill>
                  <a:latin typeface="Open Sans Light"/>
                  <a:ea typeface="Open Sans Light"/>
                  <a:cs typeface="Open Sans Light"/>
                  <a:sym typeface="Open Sans Light"/>
                </a:rPr>
                <a:t>Que políticas e práticas estão em vigor?</a:t>
              </a:r>
              <a:endParaRPr/>
            </a:p>
            <a:p>
              <a:pPr indent="-171450" lvl="1" marL="171450" marR="0" rtl="0" algn="l">
                <a:lnSpc>
                  <a:spcPct val="90000"/>
                </a:lnSpc>
                <a:spcBef>
                  <a:spcPts val="270"/>
                </a:spcBef>
                <a:spcAft>
                  <a:spcPts val="0"/>
                </a:spcAft>
                <a:buClr>
                  <a:srgbClr val="000000"/>
                </a:buClr>
                <a:buSzPts val="1800"/>
                <a:buFont typeface="Arial"/>
                <a:buChar char="•"/>
              </a:pPr>
              <a:r>
                <a:rPr b="0" i="0" lang="en-US" sz="1800" u="none" cap="none" strike="noStrike">
                  <a:solidFill>
                    <a:schemeClr val="lt1"/>
                  </a:solidFill>
                  <a:latin typeface="Open Sans Light"/>
                  <a:ea typeface="Open Sans Light"/>
                  <a:cs typeface="Open Sans Light"/>
                  <a:sym typeface="Open Sans Light"/>
                </a:rPr>
                <a:t>Existem pressupostos negativos em relação a pessoas mais jovens ou mais velhas na organização?  </a:t>
              </a:r>
              <a:endParaRPr/>
            </a:p>
          </p:txBody>
        </p:sp>
        <p:sp>
          <p:nvSpPr>
            <p:cNvPr id="227" name="Google Shape;227;p36"/>
            <p:cNvSpPr/>
            <p:nvPr/>
          </p:nvSpPr>
          <p:spPr>
            <a:xfrm>
              <a:off x="2959572" y="16632"/>
              <a:ext cx="2592334" cy="518400"/>
            </a:xfrm>
            <a:prstGeom prst="rect">
              <a:avLst/>
            </a:prstGeom>
            <a:solidFill>
              <a:srgbClr val="F27E5C"/>
            </a:solidFill>
            <a:ln cap="flat" cmpd="sng" w="25400">
              <a:solidFill>
                <a:srgbClr val="F27E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6"/>
            <p:cNvSpPr txBox="1"/>
            <p:nvPr/>
          </p:nvSpPr>
          <p:spPr>
            <a:xfrm>
              <a:off x="2959572" y="16632"/>
              <a:ext cx="2592334" cy="518400"/>
            </a:xfrm>
            <a:prstGeom prst="rect">
              <a:avLst/>
            </a:prstGeom>
            <a:noFill/>
            <a:ln>
              <a:noFill/>
            </a:ln>
          </p:spPr>
          <p:txBody>
            <a:bodyPr anchorCtr="0" anchor="ctr" bIns="73150" lIns="128000" spcFirstLastPara="1" rIns="128000" wrap="square" tIns="73150">
              <a:noAutofit/>
            </a:bodyPr>
            <a:lstStyle/>
            <a:p>
              <a:pPr indent="0" lvl="0" marL="0" marR="0" rtl="0" algn="just">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Examinar</a:t>
              </a:r>
              <a:endParaRPr/>
            </a:p>
          </p:txBody>
        </p:sp>
        <p:sp>
          <p:nvSpPr>
            <p:cNvPr id="229" name="Google Shape;229;p36"/>
            <p:cNvSpPr/>
            <p:nvPr/>
          </p:nvSpPr>
          <p:spPr>
            <a:xfrm>
              <a:off x="2959572" y="535032"/>
              <a:ext cx="2592334" cy="3755159"/>
            </a:xfrm>
            <a:prstGeom prst="rect">
              <a:avLst/>
            </a:prstGeom>
            <a:solidFill>
              <a:srgbClr val="FBD7D1">
                <a:alpha val="89803"/>
              </a:srgbClr>
            </a:solidFill>
            <a:ln cap="flat" cmpd="sng" w="25400">
              <a:solidFill>
                <a:srgbClr val="FBD7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6"/>
            <p:cNvSpPr txBox="1"/>
            <p:nvPr/>
          </p:nvSpPr>
          <p:spPr>
            <a:xfrm>
              <a:off x="2959572" y="535032"/>
              <a:ext cx="2592334" cy="3755159"/>
            </a:xfrm>
            <a:prstGeom prst="rect">
              <a:avLst/>
            </a:prstGeom>
            <a:noFill/>
            <a:ln>
              <a:noFill/>
            </a:ln>
          </p:spPr>
          <p:txBody>
            <a:bodyPr anchorCtr="0" anchor="t" bIns="136000" lIns="90675" spcFirstLastPara="1" rIns="120900" wrap="square" tIns="90675">
              <a:noAutofit/>
            </a:bodyPr>
            <a:lstStyle/>
            <a:p>
              <a:pPr indent="-171450" lvl="1" marL="171450" marR="0" rtl="0" algn="l">
                <a:lnSpc>
                  <a:spcPct val="90000"/>
                </a:lnSpc>
                <a:spcBef>
                  <a:spcPts val="0"/>
                </a:spcBef>
                <a:spcAft>
                  <a:spcPts val="0"/>
                </a:spcAft>
                <a:buClr>
                  <a:srgbClr val="000000"/>
                </a:buClr>
                <a:buSzPts val="1700"/>
                <a:buFont typeface="Arial"/>
                <a:buChar char="•"/>
              </a:pPr>
              <a:r>
                <a:rPr b="0" i="0" lang="en-US" sz="1700" u="none" cap="none" strike="noStrike">
                  <a:solidFill>
                    <a:schemeClr val="lt1"/>
                  </a:solidFill>
                  <a:latin typeface="Open Sans Light"/>
                  <a:ea typeface="Open Sans Light"/>
                  <a:cs typeface="Open Sans Light"/>
                  <a:sym typeface="Open Sans Light"/>
                </a:rPr>
                <a:t>O que é o </a:t>
              </a:r>
              <a:r>
                <a:rPr b="0" i="1" lang="en-US" sz="1700" u="none" cap="none" strike="noStrike">
                  <a:solidFill>
                    <a:schemeClr val="lt1"/>
                  </a:solidFill>
                  <a:latin typeface="Open Sans Light"/>
                  <a:ea typeface="Open Sans Light"/>
                  <a:cs typeface="Open Sans Light"/>
                  <a:sym typeface="Open Sans Light"/>
                </a:rPr>
                <a:t>b</a:t>
              </a:r>
              <a:r>
                <a:rPr b="0" i="1" lang="en-US" sz="1700" u="none" cap="none" strike="noStrike">
                  <a:solidFill>
                    <a:srgbClr val="868E93"/>
                  </a:solidFill>
                  <a:latin typeface="Open Sans Light"/>
                  <a:ea typeface="Open Sans Light"/>
                  <a:cs typeface="Open Sans Light"/>
                  <a:sym typeface="Open Sans Light"/>
                </a:rPr>
                <a:t>randing </a:t>
              </a:r>
              <a:r>
                <a:rPr b="0" i="0" lang="en-US" sz="1700" u="none" cap="none" strike="noStrike">
                  <a:solidFill>
                    <a:schemeClr val="lt1"/>
                  </a:solidFill>
                  <a:latin typeface="Open Sans Light"/>
                  <a:ea typeface="Open Sans Light"/>
                  <a:cs typeface="Open Sans Light"/>
                  <a:sym typeface="Open Sans Light"/>
                </a:rPr>
                <a:t>diz sobre a sua empresa? </a:t>
              </a:r>
              <a:endParaRPr/>
            </a:p>
            <a:p>
              <a:pPr indent="-171450" lvl="1" marL="171450" marR="0" rtl="0" algn="l">
                <a:lnSpc>
                  <a:spcPct val="90000"/>
                </a:lnSpc>
                <a:spcBef>
                  <a:spcPts val="255"/>
                </a:spcBef>
                <a:spcAft>
                  <a:spcPts val="0"/>
                </a:spcAft>
                <a:buClr>
                  <a:srgbClr val="000000"/>
                </a:buClr>
                <a:buSzPts val="1700"/>
                <a:buFont typeface="Arial"/>
                <a:buChar char="•"/>
              </a:pPr>
              <a:r>
                <a:rPr b="0" i="0" lang="en-US" sz="1700" u="none" cap="none" strike="noStrike">
                  <a:solidFill>
                    <a:schemeClr val="lt1"/>
                  </a:solidFill>
                  <a:latin typeface="Open Sans Light"/>
                  <a:ea typeface="Open Sans Light"/>
                  <a:cs typeface="Open Sans Light"/>
                  <a:sym typeface="Open Sans Light"/>
                </a:rPr>
                <a:t>Atrai uma força de trabalho diversificada em função da idade? </a:t>
              </a:r>
              <a:endParaRPr/>
            </a:p>
            <a:p>
              <a:pPr indent="-171450" lvl="1" marL="171450" marR="0" rtl="0" algn="l">
                <a:lnSpc>
                  <a:spcPct val="90000"/>
                </a:lnSpc>
                <a:spcBef>
                  <a:spcPts val="255"/>
                </a:spcBef>
                <a:spcAft>
                  <a:spcPts val="0"/>
                </a:spcAft>
                <a:buClr>
                  <a:srgbClr val="000000"/>
                </a:buClr>
                <a:buSzPts val="1700"/>
                <a:buFont typeface="Arial"/>
                <a:buChar char="•"/>
              </a:pPr>
              <a:r>
                <a:rPr b="0" i="0" lang="en-US" sz="1700" u="none" cap="none" strike="noStrike">
                  <a:solidFill>
                    <a:schemeClr val="lt1"/>
                  </a:solidFill>
                  <a:latin typeface="Open Sans Light"/>
                  <a:ea typeface="Open Sans Light"/>
                  <a:cs typeface="Open Sans Light"/>
                  <a:sym typeface="Open Sans Light"/>
                </a:rPr>
                <a:t>O processo de entrevista aos candidatos a colaboradores infringe a legislação de Igualdade? </a:t>
              </a:r>
              <a:endParaRPr/>
            </a:p>
          </p:txBody>
        </p:sp>
        <p:sp>
          <p:nvSpPr>
            <p:cNvPr id="231" name="Google Shape;231;p36"/>
            <p:cNvSpPr/>
            <p:nvPr/>
          </p:nvSpPr>
          <p:spPr>
            <a:xfrm>
              <a:off x="5914832" y="16632"/>
              <a:ext cx="2592334" cy="518400"/>
            </a:xfrm>
            <a:prstGeom prst="rect">
              <a:avLst/>
            </a:prstGeom>
            <a:solidFill>
              <a:srgbClr val="F27E5C"/>
            </a:solidFill>
            <a:ln cap="flat" cmpd="sng" w="25400">
              <a:solidFill>
                <a:srgbClr val="F27E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6"/>
            <p:cNvSpPr txBox="1"/>
            <p:nvPr/>
          </p:nvSpPr>
          <p:spPr>
            <a:xfrm>
              <a:off x="5914832" y="16632"/>
              <a:ext cx="2592334" cy="518400"/>
            </a:xfrm>
            <a:prstGeom prst="rect">
              <a:avLst/>
            </a:prstGeom>
            <a:noFill/>
            <a:ln>
              <a:noFill/>
            </a:ln>
          </p:spPr>
          <p:txBody>
            <a:bodyPr anchorCtr="0" anchor="ctr" bIns="73150" lIns="128000" spcFirstLastPara="1" rIns="128000" wrap="square" tIns="73150">
              <a:noAutofit/>
            </a:bodyPr>
            <a:lstStyle/>
            <a:p>
              <a:pPr indent="0" lvl="0" marL="0" marR="0" rtl="0" algn="just">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Incluir</a:t>
              </a:r>
              <a:endParaRPr/>
            </a:p>
          </p:txBody>
        </p:sp>
        <p:sp>
          <p:nvSpPr>
            <p:cNvPr id="233" name="Google Shape;233;p36"/>
            <p:cNvSpPr/>
            <p:nvPr/>
          </p:nvSpPr>
          <p:spPr>
            <a:xfrm>
              <a:off x="5914832" y="535032"/>
              <a:ext cx="2592334" cy="3755159"/>
            </a:xfrm>
            <a:prstGeom prst="rect">
              <a:avLst/>
            </a:prstGeom>
            <a:solidFill>
              <a:srgbClr val="FBD7D1">
                <a:alpha val="89803"/>
              </a:srgbClr>
            </a:solidFill>
            <a:ln cap="flat" cmpd="sng" w="25400">
              <a:solidFill>
                <a:srgbClr val="FBD7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6"/>
            <p:cNvSpPr txBox="1"/>
            <p:nvPr/>
          </p:nvSpPr>
          <p:spPr>
            <a:xfrm>
              <a:off x="5914832" y="535032"/>
              <a:ext cx="2592334" cy="3755159"/>
            </a:xfrm>
            <a:prstGeom prst="rect">
              <a:avLst/>
            </a:prstGeom>
            <a:noFill/>
            <a:ln>
              <a:noFill/>
            </a:ln>
          </p:spPr>
          <p:txBody>
            <a:bodyPr anchorCtr="0" anchor="t" bIns="136000" lIns="90675" spcFirstLastPara="1" rIns="120900" wrap="square" tIns="90675">
              <a:noAutofit/>
            </a:bodyPr>
            <a:lstStyle/>
            <a:p>
              <a:pPr indent="-171450" lvl="1" marL="171450" marR="0" rtl="0" algn="l">
                <a:lnSpc>
                  <a:spcPct val="90000"/>
                </a:lnSpc>
                <a:spcBef>
                  <a:spcPts val="0"/>
                </a:spcBef>
                <a:spcAft>
                  <a:spcPts val="0"/>
                </a:spcAft>
                <a:buClr>
                  <a:srgbClr val="000000"/>
                </a:buClr>
                <a:buSzPts val="1700"/>
                <a:buFont typeface="Arial"/>
                <a:buChar char="•"/>
              </a:pPr>
              <a:r>
                <a:rPr b="0" i="0" lang="en-US" sz="1700" u="none" cap="none" strike="noStrike">
                  <a:solidFill>
                    <a:schemeClr val="lt1"/>
                  </a:solidFill>
                  <a:latin typeface="Open Sans Light"/>
                  <a:ea typeface="Open Sans Light"/>
                  <a:cs typeface="Open Sans Light"/>
                  <a:sym typeface="Open Sans Light"/>
                </a:rPr>
                <a:t>Ser aberto e honesto sobre a idade nas políticas e programas de formação</a:t>
              </a:r>
              <a:endParaRPr b="0" i="0" sz="1700" u="none" cap="none" strike="noStrike">
                <a:solidFill>
                  <a:schemeClr val="lt1"/>
                </a:solidFill>
                <a:latin typeface="Open Sans Light"/>
                <a:ea typeface="Open Sans Light"/>
                <a:cs typeface="Open Sans Light"/>
                <a:sym typeface="Open Sans Light"/>
              </a:endParaRPr>
            </a:p>
            <a:p>
              <a:pPr indent="-171450" lvl="1" marL="171450" marR="0" rtl="0" algn="l">
                <a:lnSpc>
                  <a:spcPct val="90000"/>
                </a:lnSpc>
                <a:spcBef>
                  <a:spcPts val="255"/>
                </a:spcBef>
                <a:spcAft>
                  <a:spcPts val="0"/>
                </a:spcAft>
                <a:buClr>
                  <a:srgbClr val="000000"/>
                </a:buClr>
                <a:buSzPts val="1700"/>
                <a:buFont typeface="Arial"/>
                <a:buChar char="•"/>
              </a:pPr>
              <a:r>
                <a:rPr b="0" i="0" lang="en-US" sz="1700" u="none" cap="none" strike="noStrike">
                  <a:solidFill>
                    <a:schemeClr val="lt1"/>
                  </a:solidFill>
                  <a:latin typeface="Open Sans Light"/>
                  <a:ea typeface="Open Sans Light"/>
                  <a:cs typeface="Open Sans Light"/>
                  <a:sym typeface="Open Sans Light"/>
                </a:rPr>
                <a:t>Disponibilizar oportunidades de aprendizagem e de desenvolvimento a todos</a:t>
              </a:r>
              <a:endParaRPr b="0" i="0" sz="1700" u="none" cap="none" strike="noStrike">
                <a:solidFill>
                  <a:schemeClr val="lt1"/>
                </a:solidFill>
                <a:latin typeface="Open Sans Light"/>
                <a:ea typeface="Open Sans Light"/>
                <a:cs typeface="Open Sans Light"/>
                <a:sym typeface="Open Sans Light"/>
              </a:endParaRPr>
            </a:p>
          </p:txBody>
        </p:sp>
        <p:sp>
          <p:nvSpPr>
            <p:cNvPr id="235" name="Google Shape;235;p36"/>
            <p:cNvSpPr/>
            <p:nvPr/>
          </p:nvSpPr>
          <p:spPr>
            <a:xfrm>
              <a:off x="8870093" y="16632"/>
              <a:ext cx="2592334" cy="518400"/>
            </a:xfrm>
            <a:prstGeom prst="rect">
              <a:avLst/>
            </a:prstGeom>
            <a:solidFill>
              <a:srgbClr val="F27E5C"/>
            </a:solidFill>
            <a:ln cap="flat" cmpd="sng" w="25400">
              <a:solidFill>
                <a:srgbClr val="F27E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6"/>
            <p:cNvSpPr txBox="1"/>
            <p:nvPr/>
          </p:nvSpPr>
          <p:spPr>
            <a:xfrm>
              <a:off x="8870093" y="16632"/>
              <a:ext cx="2592334" cy="518400"/>
            </a:xfrm>
            <a:prstGeom prst="rect">
              <a:avLst/>
            </a:prstGeom>
            <a:noFill/>
            <a:ln>
              <a:noFill/>
            </a:ln>
          </p:spPr>
          <p:txBody>
            <a:bodyPr anchorCtr="0" anchor="ctr" bIns="73150" lIns="128000" spcFirstLastPara="1" rIns="128000" wrap="square" tIns="73150">
              <a:noAutofit/>
            </a:bodyPr>
            <a:lstStyle/>
            <a:p>
              <a:pPr indent="0" lvl="0" marL="0" marR="0" rtl="0" algn="just">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Promover </a:t>
              </a:r>
              <a:endParaRPr/>
            </a:p>
          </p:txBody>
        </p:sp>
        <p:sp>
          <p:nvSpPr>
            <p:cNvPr id="237" name="Google Shape;237;p36"/>
            <p:cNvSpPr/>
            <p:nvPr/>
          </p:nvSpPr>
          <p:spPr>
            <a:xfrm>
              <a:off x="8870093" y="535032"/>
              <a:ext cx="2592334" cy="3755159"/>
            </a:xfrm>
            <a:prstGeom prst="rect">
              <a:avLst/>
            </a:prstGeom>
            <a:solidFill>
              <a:srgbClr val="FBD7D1">
                <a:alpha val="89803"/>
              </a:srgbClr>
            </a:solidFill>
            <a:ln cap="flat" cmpd="sng" w="25400">
              <a:solidFill>
                <a:srgbClr val="FBD7D1">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6"/>
            <p:cNvSpPr txBox="1"/>
            <p:nvPr/>
          </p:nvSpPr>
          <p:spPr>
            <a:xfrm>
              <a:off x="8870093" y="535032"/>
              <a:ext cx="2592334" cy="3755159"/>
            </a:xfrm>
            <a:prstGeom prst="rect">
              <a:avLst/>
            </a:prstGeom>
            <a:noFill/>
            <a:ln>
              <a:noFill/>
            </a:ln>
          </p:spPr>
          <p:txBody>
            <a:bodyPr anchorCtr="0" anchor="t" bIns="136000" lIns="90675" spcFirstLastPara="1" rIns="120900" wrap="square" tIns="90675">
              <a:noAutofit/>
            </a:bodyPr>
            <a:lstStyle/>
            <a:p>
              <a:pPr indent="-171450" lvl="1" marL="171450" marR="0" rtl="0" algn="l">
                <a:lnSpc>
                  <a:spcPct val="90000"/>
                </a:lnSpc>
                <a:spcBef>
                  <a:spcPts val="0"/>
                </a:spcBef>
                <a:spcAft>
                  <a:spcPts val="0"/>
                </a:spcAft>
                <a:buClr>
                  <a:srgbClr val="000000"/>
                </a:buClr>
                <a:buSzPts val="1700"/>
                <a:buFont typeface="Arial"/>
                <a:buChar char="•"/>
              </a:pPr>
              <a:r>
                <a:rPr b="0" i="0" lang="en-US" sz="1700" u="none" cap="none" strike="noStrike">
                  <a:solidFill>
                    <a:schemeClr val="lt2"/>
                  </a:solidFill>
                  <a:latin typeface="Open Sans Light"/>
                  <a:ea typeface="Open Sans Light"/>
                  <a:cs typeface="Open Sans Light"/>
                  <a:sym typeface="Open Sans Light"/>
                </a:rPr>
                <a:t>Rejeitar estereótipos negativos </a:t>
              </a:r>
              <a:endParaRPr/>
            </a:p>
            <a:p>
              <a:pPr indent="-171450" lvl="1" marL="171450" marR="0" rtl="0" algn="l">
                <a:lnSpc>
                  <a:spcPct val="90000"/>
                </a:lnSpc>
                <a:spcBef>
                  <a:spcPts val="255"/>
                </a:spcBef>
                <a:spcAft>
                  <a:spcPts val="0"/>
                </a:spcAft>
                <a:buClr>
                  <a:srgbClr val="000000"/>
                </a:buClr>
                <a:buSzPts val="1700"/>
                <a:buFont typeface="Arial"/>
                <a:buChar char="•"/>
              </a:pPr>
              <a:r>
                <a:rPr b="0" i="0" lang="en-US" sz="1700" u="none" cap="none" strike="noStrike">
                  <a:solidFill>
                    <a:schemeClr val="lt2"/>
                  </a:solidFill>
                  <a:latin typeface="Open Sans Light"/>
                  <a:ea typeface="Open Sans Light"/>
                  <a:cs typeface="Open Sans Light"/>
                  <a:sym typeface="Open Sans Light"/>
                </a:rPr>
                <a:t>Promover uma cultura segura e diversificada em função da idade na organização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7"/>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245" name="Google Shape;245;p37"/>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Gerir proativamente a diversidade etária</a:t>
            </a:r>
            <a:endParaRPr/>
          </a:p>
        </p:txBody>
      </p:sp>
      <p:sp>
        <p:nvSpPr>
          <p:cNvPr id="246" name="Google Shape;246;p37"/>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Clr>
                <a:srgbClr val="BDE5E0"/>
              </a:buClr>
              <a:buSzPts val="1800"/>
              <a:buFont typeface="Arial"/>
              <a:buChar char="•"/>
            </a:pPr>
            <a:r>
              <a:rPr lang="en-US"/>
              <a:t>As diferenças geracionais ocorrem ao nível do processo de compensação e regalias:</a:t>
            </a:r>
            <a:endParaRPr/>
          </a:p>
          <a:p>
            <a:pPr indent="-342900" lvl="1" marL="102870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os seniores são encarados como sendo mais dispendiosos;</a:t>
            </a:r>
            <a:endParaRPr/>
          </a:p>
          <a:p>
            <a:pPr indent="-342900" lvl="1" marL="102870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os jovens podem necessitar de mais formação para corresponder ao conjunto de competências que os trabalhadores mais velhos já reunem.</a:t>
            </a:r>
            <a:endParaRPr/>
          </a:p>
          <a:p>
            <a:pPr indent="0" lvl="0" marL="228600" rtl="0" algn="l">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descr="A picture containing cup, table, glass, beverage&#10;&#10;Description automatically generated" id="247" name="Google Shape;247;p37"/>
          <p:cNvPicPr preferRelativeResize="0"/>
          <p:nvPr/>
        </p:nvPicPr>
        <p:blipFill rotWithShape="1">
          <a:blip r:embed="rId3">
            <a:alphaModFix/>
          </a:blip>
          <a:srcRect b="0" l="0" r="0" t="0"/>
          <a:stretch/>
        </p:blipFill>
        <p:spPr>
          <a:xfrm>
            <a:off x="7353071" y="1005415"/>
            <a:ext cx="3472543" cy="56252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8"/>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2400"/>
              <a:t>Estratégias de combate ao envelhecimento e à exclusão social no local de trabalho </a:t>
            </a:r>
            <a:endParaRPr sz="2400"/>
          </a:p>
        </p:txBody>
      </p:sp>
      <p:sp>
        <p:nvSpPr>
          <p:cNvPr id="253" name="Google Shape;253;p38"/>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t/>
            </a:r>
            <a:endParaRPr/>
          </a:p>
        </p:txBody>
      </p:sp>
      <p:sp>
        <p:nvSpPr>
          <p:cNvPr id="254" name="Google Shape;254;p38"/>
          <p:cNvSpPr txBox="1"/>
          <p:nvPr>
            <p:ph idx="2" type="body"/>
          </p:nvPr>
        </p:nvSpPr>
        <p:spPr>
          <a:xfrm>
            <a:off x="97971" y="1462685"/>
            <a:ext cx="5264861"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t>Sabia que, em 2014, existiam três vezes mais seniores face a jovens não envolvidos na educação, emprego ou formação (ONS 2014)? </a:t>
            </a:r>
            <a:endParaRPr/>
          </a:p>
          <a:p>
            <a:pPr indent="-285750" lvl="0" marL="514350" rtl="0" algn="just">
              <a:lnSpc>
                <a:spcPct val="90000"/>
              </a:lnSpc>
              <a:spcBef>
                <a:spcPts val="1000"/>
              </a:spcBef>
              <a:spcAft>
                <a:spcPts val="0"/>
              </a:spcAft>
              <a:buClr>
                <a:srgbClr val="BDE5E0"/>
              </a:buClr>
              <a:buSzPts val="1800"/>
              <a:buFont typeface="Arial"/>
              <a:buChar char="•"/>
            </a:pPr>
            <a:r>
              <a:rPr lang="en-US"/>
              <a:t>A Estratégia “Gestão Proativa da Diversidade Etária” permite às organizações aproveitar os pontos fortes de ambos os grupos de trabalhadores e promover a partilha de conhecimentos e competências entre ambos</a:t>
            </a:r>
            <a:endParaRPr/>
          </a:p>
          <a:p>
            <a:pPr indent="-285750" lvl="0" marL="514350" rtl="0" algn="just">
              <a:lnSpc>
                <a:spcPct val="90000"/>
              </a:lnSpc>
              <a:spcBef>
                <a:spcPts val="1000"/>
              </a:spcBef>
              <a:spcAft>
                <a:spcPts val="0"/>
              </a:spcAft>
              <a:buClr>
                <a:srgbClr val="BDE5E0"/>
              </a:buClr>
              <a:buSzPts val="1800"/>
              <a:buFont typeface="Arial"/>
              <a:buChar char="•"/>
            </a:pPr>
            <a:r>
              <a:rPr lang="en-US"/>
              <a:t>Ao promover a diversidade e a inclusão através da compreensão de cada um dos grupos etários, as equipas retiram vantagens desse processo</a:t>
            </a:r>
            <a:endParaRPr/>
          </a:p>
        </p:txBody>
      </p:sp>
      <p:pic>
        <p:nvPicPr>
          <p:cNvPr id="255" name="Google Shape;255;p38" title="How to Manage 5 Generations in the Modern Workplace"/>
          <p:cNvPicPr preferRelativeResize="0"/>
          <p:nvPr/>
        </p:nvPicPr>
        <p:blipFill rotWithShape="1">
          <a:blip r:embed="rId3">
            <a:alphaModFix/>
          </a:blip>
          <a:srcRect b="0" l="0" r="0" t="0"/>
          <a:stretch/>
        </p:blipFill>
        <p:spPr>
          <a:xfrm>
            <a:off x="5947035" y="1562272"/>
            <a:ext cx="6095286" cy="3443837"/>
          </a:xfrm>
          <a:prstGeom prst="rect">
            <a:avLst/>
          </a:prstGeom>
          <a:noFill/>
          <a:ln>
            <a:noFill/>
          </a:ln>
        </p:spPr>
      </p:pic>
      <p:sp>
        <p:nvSpPr>
          <p:cNvPr id="256" name="Google Shape;256;p38"/>
          <p:cNvSpPr txBox="1"/>
          <p:nvPr/>
        </p:nvSpPr>
        <p:spPr>
          <a:xfrm>
            <a:off x="6777460" y="5008958"/>
            <a:ext cx="5264861"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1" lang="en-US" sz="1400" u="sng" cap="none" strike="noStrike">
                <a:solidFill>
                  <a:srgbClr val="636A6F"/>
                </a:solidFill>
                <a:latin typeface="Open Sans Light"/>
                <a:ea typeface="Open Sans Light"/>
                <a:cs typeface="Open Sans Light"/>
                <a:sym typeface="Open Sans Light"/>
                <a:hlinkClick r:id="rId4">
                  <a:extLst>
                    <a:ext uri="{A12FA001-AC4F-418D-AE19-62706E023703}">
                      <ahyp:hlinkClr val="tx"/>
                    </a:ext>
                  </a:extLst>
                </a:hlinkClick>
              </a:rPr>
              <a:t>How to Manage 5 Generations in the Modern Workplace</a:t>
            </a:r>
            <a:r>
              <a:rPr b="1" i="1" lang="en-US" sz="1400" u="none" cap="none" strike="noStrike">
                <a:solidFill>
                  <a:srgbClr val="000000"/>
                </a:solidFill>
                <a:latin typeface="Open Sans Light"/>
                <a:ea typeface="Open Sans Light"/>
                <a:cs typeface="Open Sans Light"/>
                <a:sym typeface="Open Sans Light"/>
              </a:rPr>
              <a:t>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9"/>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2400"/>
              <a:t>Estratégias de combate ao envelhecimento e à exclusão social no local de trabalho </a:t>
            </a:r>
            <a:endParaRPr sz="2400"/>
          </a:p>
        </p:txBody>
      </p:sp>
      <p:sp>
        <p:nvSpPr>
          <p:cNvPr id="262" name="Google Shape;262;p39"/>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Organizações </a:t>
            </a:r>
            <a:r>
              <a:rPr i="1" lang="en-US"/>
              <a:t>Age-friendly </a:t>
            </a:r>
            <a:endParaRPr/>
          </a:p>
        </p:txBody>
      </p:sp>
      <p:sp>
        <p:nvSpPr>
          <p:cNvPr id="263" name="Google Shape;263;p39"/>
          <p:cNvSpPr txBox="1"/>
          <p:nvPr>
            <p:ph idx="2" type="body"/>
          </p:nvPr>
        </p:nvSpPr>
        <p:spPr>
          <a:xfrm>
            <a:off x="97971" y="1462685"/>
            <a:ext cx="5264861"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t>A Age Friendly Ireland disponibiliza um programa que permite que organizações de todo o país estejam melhor preparadas e adaptadas a uma população envelhecida</a:t>
            </a:r>
            <a:endParaRPr/>
          </a:p>
          <a:p>
            <a:pPr indent="-285750" lvl="0" marL="514350" rtl="0" algn="just">
              <a:lnSpc>
                <a:spcPct val="90000"/>
              </a:lnSpc>
              <a:spcBef>
                <a:spcPts val="1000"/>
              </a:spcBef>
              <a:spcAft>
                <a:spcPts val="0"/>
              </a:spcAft>
              <a:buClr>
                <a:srgbClr val="BDE5E0"/>
              </a:buClr>
              <a:buSzPts val="1800"/>
              <a:buFont typeface="Arial"/>
              <a:buChar char="•"/>
            </a:pPr>
            <a:r>
              <a:rPr lang="en-US"/>
              <a:t>Para serem amigáveis com os séniores, as organizações devem verificar as suas políticas internas, procedimentos e mesmo facilidades para obterem uma melhor compreensão de como se podem adaptar à mudança geracional</a:t>
            </a:r>
            <a:endParaRPr/>
          </a:p>
          <a:p>
            <a:pPr indent="-285750" lvl="0" marL="514350" rtl="0" algn="just">
              <a:lnSpc>
                <a:spcPct val="90000"/>
              </a:lnSpc>
              <a:spcBef>
                <a:spcPts val="1000"/>
              </a:spcBef>
              <a:spcAft>
                <a:spcPts val="0"/>
              </a:spcAft>
              <a:buClr>
                <a:srgbClr val="BDE5E0"/>
              </a:buClr>
              <a:buSzPts val="1800"/>
              <a:buFont typeface="Arial"/>
              <a:buChar char="•"/>
            </a:pPr>
            <a:r>
              <a:rPr lang="en-US"/>
              <a:t>As organizações amigáveis com os séniores permitem que indivíduos de todas as idades tenham acesso a tudo o que desejem fazer, sem barreiras físicas ou sociais</a:t>
            </a:r>
            <a:endParaRPr/>
          </a:p>
          <a:p>
            <a:pPr indent="-285750" lvl="0" marL="514350" rtl="0" algn="just">
              <a:lnSpc>
                <a:spcPct val="90000"/>
              </a:lnSpc>
              <a:spcBef>
                <a:spcPts val="1000"/>
              </a:spcBef>
              <a:spcAft>
                <a:spcPts val="0"/>
              </a:spcAft>
              <a:buClr>
                <a:srgbClr val="BDE5E0"/>
              </a:buClr>
              <a:buSzPts val="1800"/>
              <a:buFont typeface="Arial"/>
              <a:buChar char="•"/>
            </a:pPr>
            <a:r>
              <a:rPr lang="en-US"/>
              <a:t>Exemplos:</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solidFill>
                  <a:schemeClr val="lt2"/>
                </a:solidFill>
                <a:latin typeface="Open Sans Light"/>
                <a:ea typeface="Open Sans Light"/>
                <a:cs typeface="Open Sans Light"/>
                <a:sym typeface="Open Sans Light"/>
              </a:rPr>
              <a:t>Infraestruturas sociais</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solidFill>
                  <a:schemeClr val="lt2"/>
                </a:solidFill>
                <a:latin typeface="Open Sans Light"/>
                <a:ea typeface="Open Sans Light"/>
                <a:cs typeface="Open Sans Light"/>
                <a:sym typeface="Open Sans Light"/>
              </a:rPr>
              <a:t>Alojamento </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solidFill>
                  <a:schemeClr val="lt2"/>
                </a:solidFill>
                <a:latin typeface="Open Sans Light"/>
                <a:ea typeface="Open Sans Light"/>
                <a:cs typeface="Open Sans Light"/>
                <a:sym typeface="Open Sans Light"/>
              </a:rPr>
              <a:t>Transportes</a:t>
            </a:r>
            <a:endParaRPr/>
          </a:p>
        </p:txBody>
      </p:sp>
      <p:sp>
        <p:nvSpPr>
          <p:cNvPr id="264" name="Google Shape;264;p39"/>
          <p:cNvSpPr txBox="1"/>
          <p:nvPr/>
        </p:nvSpPr>
        <p:spPr>
          <a:xfrm>
            <a:off x="6749752" y="5023191"/>
            <a:ext cx="5264861"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400" u="none" cap="none" strike="noStrike">
                <a:solidFill>
                  <a:srgbClr val="000000"/>
                </a:solidFill>
                <a:latin typeface="Open Sans Light"/>
                <a:ea typeface="Open Sans Light"/>
                <a:cs typeface="Open Sans Light"/>
                <a:sym typeface="Open Sans Light"/>
              </a:rPr>
              <a:t> </a:t>
            </a:r>
            <a:r>
              <a:rPr b="1" i="1" lang="en-US" sz="1400" u="sng" cap="none" strike="noStrike">
                <a:solidFill>
                  <a:srgbClr val="636A6F"/>
                </a:solidFill>
                <a:latin typeface="Open Sans Light"/>
                <a:ea typeface="Open Sans Light"/>
                <a:cs typeface="Open Sans Light"/>
                <a:sym typeface="Open Sans Light"/>
                <a:hlinkClick r:id="rId3">
                  <a:extLst>
                    <a:ext uri="{A12FA001-AC4F-418D-AE19-62706E023703}">
                      <ahyp:hlinkClr val="tx"/>
                    </a:ext>
                  </a:extLst>
                </a:hlinkClick>
              </a:rPr>
              <a:t>What does age-friendly mean to you?</a:t>
            </a:r>
            <a:endParaRPr b="0" i="0" sz="1400" u="none" cap="none" strike="noStrike">
              <a:solidFill>
                <a:srgbClr val="000000"/>
              </a:solidFill>
              <a:latin typeface="Arial"/>
              <a:ea typeface="Arial"/>
              <a:cs typeface="Arial"/>
              <a:sym typeface="Arial"/>
            </a:endParaRPr>
          </a:p>
        </p:txBody>
      </p:sp>
      <p:pic>
        <p:nvPicPr>
          <p:cNvPr id="265" name="Google Shape;265;p39" title="What does age-friendly mean to you?"/>
          <p:cNvPicPr preferRelativeResize="0"/>
          <p:nvPr/>
        </p:nvPicPr>
        <p:blipFill rotWithShape="1">
          <a:blip r:embed="rId4">
            <a:alphaModFix/>
          </a:blip>
          <a:srcRect b="0" l="0" r="0" t="0"/>
          <a:stretch/>
        </p:blipFill>
        <p:spPr>
          <a:xfrm>
            <a:off x="6096000" y="1685839"/>
            <a:ext cx="5895582" cy="33310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0"/>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2400"/>
              <a:t>Estratégias de combate ao envelhecimento e à exclusão social no local de trabalho </a:t>
            </a:r>
            <a:endParaRPr sz="2400"/>
          </a:p>
        </p:txBody>
      </p:sp>
      <p:sp>
        <p:nvSpPr>
          <p:cNvPr id="271" name="Google Shape;271;p40"/>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Otimização, seleção e compensação </a:t>
            </a:r>
            <a:endParaRPr/>
          </a:p>
        </p:txBody>
      </p:sp>
      <p:sp>
        <p:nvSpPr>
          <p:cNvPr id="272" name="Google Shape;272;p40"/>
          <p:cNvSpPr txBox="1"/>
          <p:nvPr>
            <p:ph idx="2" type="body"/>
          </p:nvPr>
        </p:nvSpPr>
        <p:spPr>
          <a:xfrm>
            <a:off x="97970" y="1462686"/>
            <a:ext cx="11702965" cy="5110642"/>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Stanimira </a:t>
            </a:r>
            <a:r>
              <a:rPr i="1" lang="en-US">
                <a:latin typeface="Open Sans Light"/>
                <a:ea typeface="Open Sans Light"/>
                <a:cs typeface="Open Sans Light"/>
                <a:sym typeface="Open Sans Light"/>
              </a:rPr>
              <a:t>et al</a:t>
            </a:r>
            <a:r>
              <a:rPr lang="en-US">
                <a:latin typeface="Open Sans Light"/>
                <a:ea typeface="Open Sans Light"/>
                <a:cs typeface="Open Sans Light"/>
                <a:sym typeface="Open Sans Light"/>
              </a:rPr>
              <a:t>. (2016) defenderam e propuseram três estratégias relacionadas que podem ser adotadas num local de trabalho para eliminar a discriminação relacionada com a idade:</a:t>
            </a:r>
            <a:endParaRPr/>
          </a:p>
          <a:p>
            <a:pPr indent="-285750" lvl="1" marL="971550" rtl="0" algn="l">
              <a:lnSpc>
                <a:spcPct val="90000"/>
              </a:lnSpc>
              <a:spcBef>
                <a:spcPts val="500"/>
              </a:spcBef>
              <a:spcAft>
                <a:spcPts val="0"/>
              </a:spcAft>
              <a:buClr>
                <a:srgbClr val="BDE5E0"/>
              </a:buClr>
              <a:buSzPts val="2200"/>
              <a:buFont typeface="Arial"/>
              <a:buChar char="•"/>
            </a:pPr>
            <a:r>
              <a:rPr lang="en-US" sz="1800">
                <a:latin typeface="Open Sans Light"/>
                <a:ea typeface="Open Sans Light"/>
                <a:cs typeface="Open Sans Light"/>
                <a:sym typeface="Open Sans Light"/>
              </a:rPr>
              <a:t>Otimização </a:t>
            </a:r>
            <a:endParaRPr/>
          </a:p>
          <a:p>
            <a:pPr indent="-285750" lvl="1" marL="971550" rtl="0" algn="l">
              <a:lnSpc>
                <a:spcPct val="90000"/>
              </a:lnSpc>
              <a:spcBef>
                <a:spcPts val="500"/>
              </a:spcBef>
              <a:spcAft>
                <a:spcPts val="0"/>
              </a:spcAft>
              <a:buClr>
                <a:srgbClr val="BDE5E0"/>
              </a:buClr>
              <a:buSzPts val="2200"/>
              <a:buFont typeface="Arial"/>
              <a:buChar char="•"/>
            </a:pPr>
            <a:r>
              <a:rPr lang="en-US" sz="1800">
                <a:latin typeface="Open Sans Light"/>
                <a:ea typeface="Open Sans Light"/>
                <a:cs typeface="Open Sans Light"/>
                <a:sym typeface="Open Sans Light"/>
              </a:rPr>
              <a:t>Seleção </a:t>
            </a:r>
            <a:endParaRPr/>
          </a:p>
          <a:p>
            <a:pPr indent="-285750" lvl="1" marL="971550" rtl="0" algn="l">
              <a:lnSpc>
                <a:spcPct val="90000"/>
              </a:lnSpc>
              <a:spcBef>
                <a:spcPts val="500"/>
              </a:spcBef>
              <a:spcAft>
                <a:spcPts val="0"/>
              </a:spcAft>
              <a:buClr>
                <a:srgbClr val="BDE5E0"/>
              </a:buClr>
              <a:buSzPts val="2200"/>
              <a:buFont typeface="Arial"/>
              <a:buChar char="•"/>
            </a:pPr>
            <a:r>
              <a:rPr lang="en-US" sz="1800">
                <a:latin typeface="Open Sans Light"/>
                <a:ea typeface="Open Sans Light"/>
                <a:cs typeface="Open Sans Light"/>
                <a:sym typeface="Open Sans Light"/>
              </a:rPr>
              <a:t>Compensação </a:t>
            </a:r>
            <a:endParaRPr/>
          </a:p>
          <a:p>
            <a:pPr indent="-228600" lvl="0" marL="457200" marR="0" rtl="0" algn="just">
              <a:lnSpc>
                <a:spcPct val="90000"/>
              </a:lnSpc>
              <a:spcBef>
                <a:spcPts val="1000"/>
              </a:spcBef>
              <a:spcAft>
                <a:spcPts val="0"/>
              </a:spcAft>
              <a:buClr>
                <a:schemeClr val="lt2"/>
              </a:buClr>
              <a:buSzPts val="1800"/>
              <a:buFont typeface="Arial"/>
              <a:buNone/>
            </a:pPr>
            <a:r>
              <a:rPr lang="en-US">
                <a:latin typeface="Open Sans Light"/>
                <a:ea typeface="Open Sans Light"/>
                <a:cs typeface="Open Sans Light"/>
                <a:sym typeface="Open Sans Light"/>
              </a:rPr>
              <a:t>	</a:t>
            </a:r>
            <a:endParaRPr/>
          </a:p>
          <a:p>
            <a:pPr indent="-228600" lvl="0" marL="457200" marR="0" rtl="0" algn="just">
              <a:lnSpc>
                <a:spcPct val="90000"/>
              </a:lnSpc>
              <a:spcBef>
                <a:spcPts val="1000"/>
              </a:spcBef>
              <a:spcAft>
                <a:spcPts val="0"/>
              </a:spcAft>
              <a:buClr>
                <a:schemeClr val="lt2"/>
              </a:buClr>
              <a:buSzPts val="1800"/>
              <a:buFont typeface="Arial"/>
              <a:buNone/>
            </a:pPr>
            <a:r>
              <a:t/>
            </a:r>
            <a:endParaRPr/>
          </a:p>
          <a:p>
            <a:pPr indent="-228600" lvl="0" marL="457200" marR="0" rtl="0" algn="just">
              <a:lnSpc>
                <a:spcPct val="90000"/>
              </a:lnSpc>
              <a:spcBef>
                <a:spcPts val="1000"/>
              </a:spcBef>
              <a:spcAft>
                <a:spcPts val="0"/>
              </a:spcAft>
              <a:buClr>
                <a:schemeClr val="lt2"/>
              </a:buClr>
              <a:buSzPts val="1800"/>
              <a:buFont typeface="Arial"/>
              <a:buNone/>
            </a:pPr>
            <a:r>
              <a:t/>
            </a:r>
            <a:endParaRPr/>
          </a:p>
          <a:p>
            <a:pPr indent="-228600" lvl="0" marL="457200" marR="0" rtl="0" algn="just">
              <a:lnSpc>
                <a:spcPct val="90000"/>
              </a:lnSpc>
              <a:spcBef>
                <a:spcPts val="1000"/>
              </a:spcBef>
              <a:spcAft>
                <a:spcPts val="0"/>
              </a:spcAft>
              <a:buClr>
                <a:schemeClr val="lt2"/>
              </a:buClr>
              <a:buSzPts val="1800"/>
              <a:buFont typeface="Arial"/>
              <a:buNone/>
            </a:pPr>
            <a:r>
              <a:t/>
            </a:r>
            <a:endParaRPr/>
          </a:p>
          <a:p>
            <a:pPr indent="-228600" lvl="0" marL="457200" marR="0" rtl="0" algn="just">
              <a:lnSpc>
                <a:spcPct val="90000"/>
              </a:lnSpc>
              <a:spcBef>
                <a:spcPts val="1000"/>
              </a:spcBef>
              <a:spcAft>
                <a:spcPts val="0"/>
              </a:spcAft>
              <a:buClr>
                <a:schemeClr val="lt2"/>
              </a:buClr>
              <a:buSzPts val="1800"/>
              <a:buFont typeface="Arial"/>
              <a:buNone/>
            </a:pPr>
            <a:r>
              <a:t/>
            </a:r>
            <a:endParaRPr/>
          </a:p>
          <a:p>
            <a:pPr indent="-228600" lvl="0" marL="457200" marR="0" rtl="0" algn="just">
              <a:lnSpc>
                <a:spcPct val="90000"/>
              </a:lnSpc>
              <a:spcBef>
                <a:spcPts val="1000"/>
              </a:spcBef>
              <a:spcAft>
                <a:spcPts val="0"/>
              </a:spcAft>
              <a:buClr>
                <a:schemeClr val="lt2"/>
              </a:buClr>
              <a:buSzPts val="1800"/>
              <a:buFont typeface="Arial"/>
              <a:buNone/>
            </a:pPr>
            <a:r>
              <a:t/>
            </a:r>
            <a:endParaRPr/>
          </a:p>
          <a:p>
            <a:pPr indent="-228600" lvl="0" marL="457200" marR="0" rtl="0" algn="just">
              <a:lnSpc>
                <a:spcPct val="90000"/>
              </a:lnSpc>
              <a:spcBef>
                <a:spcPts val="1000"/>
              </a:spcBef>
              <a:spcAft>
                <a:spcPts val="0"/>
              </a:spcAft>
              <a:buClr>
                <a:schemeClr val="lt2"/>
              </a:buClr>
              <a:buSzPts val="1800"/>
              <a:buFont typeface="Arial"/>
              <a:buNone/>
            </a:pPr>
            <a:r>
              <a:t/>
            </a:r>
            <a:endParaRPr/>
          </a:p>
        </p:txBody>
      </p:sp>
      <p:grpSp>
        <p:nvGrpSpPr>
          <p:cNvPr id="273" name="Google Shape;273;p40"/>
          <p:cNvGrpSpPr/>
          <p:nvPr/>
        </p:nvGrpSpPr>
        <p:grpSpPr>
          <a:xfrm>
            <a:off x="401093" y="3741815"/>
            <a:ext cx="11389812" cy="1798391"/>
            <a:chOff x="10028" y="1033121"/>
            <a:chExt cx="11389812" cy="1798391"/>
          </a:xfrm>
        </p:grpSpPr>
        <p:sp>
          <p:nvSpPr>
            <p:cNvPr id="274" name="Google Shape;274;p40"/>
            <p:cNvSpPr/>
            <p:nvPr/>
          </p:nvSpPr>
          <p:spPr>
            <a:xfrm>
              <a:off x="10028" y="1033121"/>
              <a:ext cx="2997319" cy="1798391"/>
            </a:xfrm>
            <a:prstGeom prst="roundRect">
              <a:avLst>
                <a:gd fmla="val 10000" name="adj"/>
              </a:avLst>
            </a:prstGeom>
            <a:solidFill>
              <a:srgbClr val="F27E5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0"/>
            <p:cNvSpPr txBox="1"/>
            <p:nvPr/>
          </p:nvSpPr>
          <p:spPr>
            <a:xfrm>
              <a:off x="62701" y="1085794"/>
              <a:ext cx="2891973" cy="1693045"/>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Otimização </a:t>
              </a:r>
              <a:endParaRPr/>
            </a:p>
            <a:p>
              <a:pPr indent="-114300" lvl="1" marL="114300" marR="0" rtl="0" algn="l">
                <a:lnSpc>
                  <a:spcPct val="90000"/>
                </a:lnSpc>
                <a:spcBef>
                  <a:spcPts val="630"/>
                </a:spcBef>
                <a:spcAft>
                  <a:spcPts val="0"/>
                </a:spcAft>
                <a:buClr>
                  <a:srgbClr val="000000"/>
                </a:buClr>
                <a:buSzPts val="1400"/>
                <a:buFont typeface="Arial"/>
                <a:buChar char="•"/>
              </a:pPr>
              <a:r>
                <a:rPr b="0" i="0" lang="en-US" sz="1400" u="none" cap="none" strike="noStrike">
                  <a:solidFill>
                    <a:schemeClr val="dk1"/>
                  </a:solidFill>
                  <a:latin typeface="Open Sans Light"/>
                  <a:ea typeface="Open Sans Light"/>
                  <a:cs typeface="Open Sans Light"/>
                  <a:sym typeface="Open Sans Light"/>
                </a:rPr>
                <a:t>Melhorar as competências dos indivíduos, disponibilizando-lhes um conjunto de oportunidades de formação e desenvolvimento </a:t>
              </a:r>
              <a:endParaRPr/>
            </a:p>
          </p:txBody>
        </p:sp>
        <p:sp>
          <p:nvSpPr>
            <p:cNvPr id="276" name="Google Shape;276;p40"/>
            <p:cNvSpPr/>
            <p:nvPr/>
          </p:nvSpPr>
          <p:spPr>
            <a:xfrm>
              <a:off x="3307079" y="1560649"/>
              <a:ext cx="635431" cy="743335"/>
            </a:xfrm>
            <a:prstGeom prst="rightArrow">
              <a:avLst>
                <a:gd fmla="val 60000" name="adj1"/>
                <a:gd fmla="val 50000" name="adj2"/>
              </a:avLst>
            </a:prstGeom>
            <a:solidFill>
              <a:srgbClr val="F8BF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0"/>
            <p:cNvSpPr txBox="1"/>
            <p:nvPr/>
          </p:nvSpPr>
          <p:spPr>
            <a:xfrm>
              <a:off x="3307079" y="1709316"/>
              <a:ext cx="444802" cy="44600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8" name="Google Shape;278;p40"/>
            <p:cNvSpPr/>
            <p:nvPr/>
          </p:nvSpPr>
          <p:spPr>
            <a:xfrm>
              <a:off x="4206274" y="1033121"/>
              <a:ext cx="2997319" cy="1798391"/>
            </a:xfrm>
            <a:prstGeom prst="roundRect">
              <a:avLst>
                <a:gd fmla="val 10000" name="adj"/>
              </a:avLst>
            </a:prstGeom>
            <a:solidFill>
              <a:srgbClr val="F27E5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0"/>
            <p:cNvSpPr txBox="1"/>
            <p:nvPr/>
          </p:nvSpPr>
          <p:spPr>
            <a:xfrm>
              <a:off x="4258947" y="1085794"/>
              <a:ext cx="2891973" cy="1693045"/>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Seleção</a:t>
              </a:r>
              <a:endParaRPr b="0" i="0" sz="1800" u="none" cap="none" strike="noStrike">
                <a:solidFill>
                  <a:schemeClr val="dk1"/>
                </a:solidFill>
                <a:latin typeface="Open Sans Light"/>
                <a:ea typeface="Open Sans Light"/>
                <a:cs typeface="Open Sans Light"/>
                <a:sym typeface="Open Sans Light"/>
              </a:endParaRPr>
            </a:p>
            <a:p>
              <a:pPr indent="-114300" lvl="1" marL="114300" marR="0" rtl="0" algn="l">
                <a:lnSpc>
                  <a:spcPct val="90000"/>
                </a:lnSpc>
                <a:spcBef>
                  <a:spcPts val="630"/>
                </a:spcBef>
                <a:spcAft>
                  <a:spcPts val="0"/>
                </a:spcAft>
                <a:buClr>
                  <a:srgbClr val="000000"/>
                </a:buClr>
                <a:buSzPts val="1400"/>
                <a:buFont typeface="Arial"/>
                <a:buChar char="•"/>
              </a:pPr>
              <a:r>
                <a:rPr b="0" i="0" lang="en-US" sz="1400" u="none" cap="none" strike="noStrike">
                  <a:solidFill>
                    <a:schemeClr val="dk1"/>
                  </a:solidFill>
                  <a:latin typeface="Open Sans Light"/>
                  <a:ea typeface="Open Sans Light"/>
                  <a:cs typeface="Open Sans Light"/>
                  <a:sym typeface="Open Sans Light"/>
                </a:rPr>
                <a:t>Escolher os melhores colaboradores </a:t>
              </a:r>
              <a:endParaRPr/>
            </a:p>
            <a:p>
              <a:pPr indent="-114300" lvl="1" marL="114300" marR="0" rtl="0" algn="l">
                <a:lnSpc>
                  <a:spcPct val="90000"/>
                </a:lnSpc>
                <a:spcBef>
                  <a:spcPts val="210"/>
                </a:spcBef>
                <a:spcAft>
                  <a:spcPts val="0"/>
                </a:spcAft>
                <a:buClr>
                  <a:srgbClr val="000000"/>
                </a:buClr>
                <a:buSzPts val="1400"/>
                <a:buFont typeface="Arial"/>
                <a:buChar char="•"/>
              </a:pPr>
              <a:r>
                <a:rPr b="0" i="0" lang="en-US" sz="1400" u="none" cap="none" strike="noStrike">
                  <a:solidFill>
                    <a:schemeClr val="dk1"/>
                  </a:solidFill>
                  <a:latin typeface="Open Sans Light"/>
                  <a:ea typeface="Open Sans Light"/>
                  <a:cs typeface="Open Sans Light"/>
                  <a:sym typeface="Open Sans Light"/>
                </a:rPr>
                <a:t>Encorajar os colaboradores a priorizar as suas tarefas de trabalho </a:t>
              </a:r>
              <a:endParaRPr/>
            </a:p>
          </p:txBody>
        </p:sp>
        <p:sp>
          <p:nvSpPr>
            <p:cNvPr id="280" name="Google Shape;280;p40"/>
            <p:cNvSpPr/>
            <p:nvPr/>
          </p:nvSpPr>
          <p:spPr>
            <a:xfrm>
              <a:off x="7503325" y="1560649"/>
              <a:ext cx="635431" cy="743335"/>
            </a:xfrm>
            <a:prstGeom prst="rightArrow">
              <a:avLst>
                <a:gd fmla="val 60000" name="adj1"/>
                <a:gd fmla="val 50000" name="adj2"/>
              </a:avLst>
            </a:prstGeom>
            <a:solidFill>
              <a:srgbClr val="F8BF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0"/>
            <p:cNvSpPr txBox="1"/>
            <p:nvPr/>
          </p:nvSpPr>
          <p:spPr>
            <a:xfrm>
              <a:off x="7503325" y="1709316"/>
              <a:ext cx="444802" cy="44600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2" name="Google Shape;282;p40"/>
            <p:cNvSpPr/>
            <p:nvPr/>
          </p:nvSpPr>
          <p:spPr>
            <a:xfrm>
              <a:off x="8402521" y="1033121"/>
              <a:ext cx="2997319" cy="1798391"/>
            </a:xfrm>
            <a:prstGeom prst="roundRect">
              <a:avLst>
                <a:gd fmla="val 10000" name="adj"/>
              </a:avLst>
            </a:prstGeom>
            <a:solidFill>
              <a:srgbClr val="F27E5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0"/>
            <p:cNvSpPr txBox="1"/>
            <p:nvPr/>
          </p:nvSpPr>
          <p:spPr>
            <a:xfrm>
              <a:off x="8455194" y="1085794"/>
              <a:ext cx="2891973" cy="1693045"/>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Compensação:</a:t>
              </a:r>
              <a:endParaRPr/>
            </a:p>
            <a:p>
              <a:pPr indent="-114300" lvl="1" marL="114300" marR="0" rtl="0" algn="l">
                <a:lnSpc>
                  <a:spcPct val="90000"/>
                </a:lnSpc>
                <a:spcBef>
                  <a:spcPts val="630"/>
                </a:spcBef>
                <a:spcAft>
                  <a:spcPts val="0"/>
                </a:spcAft>
                <a:buClr>
                  <a:srgbClr val="000000"/>
                </a:buClr>
                <a:buSzPts val="1400"/>
                <a:buFont typeface="Arial"/>
                <a:buChar char="•"/>
              </a:pPr>
              <a:r>
                <a:rPr b="0" i="0" lang="en-US" sz="1400" u="none" cap="none" strike="noStrike">
                  <a:solidFill>
                    <a:schemeClr val="dk1"/>
                  </a:solidFill>
                  <a:latin typeface="Open Sans Light"/>
                  <a:ea typeface="Open Sans Light"/>
                  <a:cs typeface="Open Sans Light"/>
                  <a:sym typeface="Open Sans Light"/>
                </a:rPr>
                <a:t>Recompensar os colaboradores de acordo com as suas realizações</a:t>
              </a:r>
              <a:endParaRPr b="0" i="0" sz="1400" u="none" cap="none" strike="noStrike">
                <a:solidFill>
                  <a:schemeClr val="dk1"/>
                </a:solidFill>
                <a:latin typeface="Open Sans Light"/>
                <a:ea typeface="Open Sans Light"/>
                <a:cs typeface="Open Sans Light"/>
                <a:sym typeface="Open Sans Light"/>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1"/>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i="1" lang="en-US" sz="2400">
                <a:latin typeface="Open Sans"/>
                <a:ea typeface="Open Sans"/>
                <a:cs typeface="Open Sans"/>
                <a:sym typeface="Open Sans"/>
              </a:rPr>
              <a:t>Mentoring</a:t>
            </a:r>
            <a:r>
              <a:rPr lang="en-US" sz="2400">
                <a:latin typeface="Open Sans"/>
                <a:ea typeface="Open Sans"/>
                <a:cs typeface="Open Sans"/>
                <a:sym typeface="Open Sans"/>
              </a:rPr>
              <a:t> e </a:t>
            </a:r>
            <a:r>
              <a:rPr i="1" lang="en-US" sz="2400">
                <a:latin typeface="Open Sans"/>
                <a:ea typeface="Open Sans"/>
                <a:cs typeface="Open Sans"/>
                <a:sym typeface="Open Sans"/>
              </a:rPr>
              <a:t>Reverse Mentoring</a:t>
            </a:r>
            <a:endParaRPr sz="2400"/>
          </a:p>
        </p:txBody>
      </p:sp>
      <p:sp>
        <p:nvSpPr>
          <p:cNvPr id="289" name="Google Shape;289;p41"/>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Promover a colaboração entre gerações</a:t>
            </a:r>
            <a:endParaRPr i="1"/>
          </a:p>
        </p:txBody>
      </p:sp>
      <p:sp>
        <p:nvSpPr>
          <p:cNvPr id="290" name="Google Shape;290;p41"/>
          <p:cNvSpPr txBox="1"/>
          <p:nvPr>
            <p:ph idx="2" type="body"/>
          </p:nvPr>
        </p:nvSpPr>
        <p:spPr>
          <a:xfrm>
            <a:off x="97971" y="1462685"/>
            <a:ext cx="5264861" cy="5289179"/>
          </a:xfrm>
          <a:prstGeom prst="rect">
            <a:avLst/>
          </a:prstGeom>
          <a:noFill/>
          <a:ln>
            <a:noFill/>
          </a:ln>
        </p:spPr>
        <p:txBody>
          <a:bodyPr anchorCtr="0" anchor="t" bIns="45700" lIns="91425" spcFirstLastPara="1" rIns="91425" wrap="square" tIns="45700">
            <a:noAutofit/>
          </a:bodyPr>
          <a:lstStyle/>
          <a:p>
            <a:pPr indent="-285750" lvl="0" marL="514350" rtl="0" algn="l">
              <a:lnSpc>
                <a:spcPct val="90000"/>
              </a:lnSpc>
              <a:spcBef>
                <a:spcPts val="1000"/>
              </a:spcBef>
              <a:spcAft>
                <a:spcPts val="0"/>
              </a:spcAft>
              <a:buClr>
                <a:srgbClr val="BDE5E0"/>
              </a:buClr>
              <a:buSzPts val="1800"/>
              <a:buFont typeface="Arial"/>
              <a:buChar char="•"/>
            </a:pPr>
            <a:r>
              <a:rPr lang="en-US"/>
              <a:t>Tradicionalmente, as organizações combinam colaboradores mais experientes e mais velhos com colaboradores mais jovens para os orientar na transferência de conhecimentos </a:t>
            </a:r>
            <a:endParaRPr/>
          </a:p>
          <a:p>
            <a:pPr indent="-285750" lvl="0" marL="514350" rtl="0" algn="l">
              <a:lnSpc>
                <a:spcPct val="90000"/>
              </a:lnSpc>
              <a:spcBef>
                <a:spcPts val="1000"/>
              </a:spcBef>
              <a:spcAft>
                <a:spcPts val="0"/>
              </a:spcAft>
              <a:buClr>
                <a:srgbClr val="BDE5E0"/>
              </a:buClr>
              <a:buSzPts val="1800"/>
              <a:buFont typeface="Arial"/>
              <a:buChar char="•"/>
            </a:pPr>
            <a:r>
              <a:rPr lang="en-US"/>
              <a:t>O </a:t>
            </a:r>
            <a:r>
              <a:rPr i="1" lang="en-US"/>
              <a:t>reverse mentoring</a:t>
            </a:r>
            <a:r>
              <a:rPr lang="en-US"/>
              <a:t> alterou os processos de </a:t>
            </a:r>
            <a:r>
              <a:rPr i="1" lang="en-US"/>
              <a:t>mentoring</a:t>
            </a:r>
            <a:r>
              <a:rPr lang="en-US"/>
              <a:t> tradicional, encorajando os trabalhadores mais jovens a capacitarem os trabalhadores mais velhos </a:t>
            </a:r>
            <a:endParaRPr/>
          </a:p>
          <a:p>
            <a:pPr indent="-171450" lvl="0" marL="514350" rtl="0" algn="just">
              <a:lnSpc>
                <a:spcPct val="90000"/>
              </a:lnSpc>
              <a:spcBef>
                <a:spcPts val="1000"/>
              </a:spcBef>
              <a:spcAft>
                <a:spcPts val="0"/>
              </a:spcAft>
              <a:buClr>
                <a:srgbClr val="BDE5E0"/>
              </a:buClr>
              <a:buSzPts val="1800"/>
              <a:buFont typeface="Arial"/>
              <a:buNone/>
            </a:pPr>
            <a:r>
              <a:t/>
            </a:r>
            <a:endParaRPr/>
          </a:p>
          <a:p>
            <a:pPr indent="-171450" lvl="0" marL="514350" rtl="0" algn="just">
              <a:lnSpc>
                <a:spcPct val="90000"/>
              </a:lnSpc>
              <a:spcBef>
                <a:spcPts val="1000"/>
              </a:spcBef>
              <a:spcAft>
                <a:spcPts val="0"/>
              </a:spcAft>
              <a:buClr>
                <a:srgbClr val="BDE5E0"/>
              </a:buClr>
              <a:buSzPts val="1800"/>
              <a:buFont typeface="Arial"/>
              <a:buNone/>
            </a:pPr>
            <a:r>
              <a:t/>
            </a:r>
            <a:endParaRPr/>
          </a:p>
        </p:txBody>
      </p:sp>
      <p:pic>
        <p:nvPicPr>
          <p:cNvPr descr="Duas mulheres a trabalhar" id="291" name="Google Shape;291;p41"/>
          <p:cNvPicPr preferRelativeResize="0"/>
          <p:nvPr/>
        </p:nvPicPr>
        <p:blipFill rotWithShape="1">
          <a:blip r:embed="rId3">
            <a:alphaModFix/>
          </a:blip>
          <a:srcRect b="0" l="0" r="0" t="0"/>
          <a:stretch/>
        </p:blipFill>
        <p:spPr>
          <a:xfrm>
            <a:off x="6633259" y="1563255"/>
            <a:ext cx="5143104" cy="3429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2"/>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i="1" lang="en-US" sz="2400">
                <a:latin typeface="Open Sans"/>
                <a:ea typeface="Open Sans"/>
                <a:cs typeface="Open Sans"/>
                <a:sym typeface="Open Sans"/>
              </a:rPr>
              <a:t>Mentoring</a:t>
            </a:r>
            <a:r>
              <a:rPr lang="en-US" sz="2400">
                <a:latin typeface="Open Sans"/>
                <a:ea typeface="Open Sans"/>
                <a:cs typeface="Open Sans"/>
                <a:sym typeface="Open Sans"/>
              </a:rPr>
              <a:t> e </a:t>
            </a:r>
            <a:r>
              <a:rPr i="1" lang="en-US" sz="2400">
                <a:latin typeface="Open Sans"/>
                <a:ea typeface="Open Sans"/>
                <a:cs typeface="Open Sans"/>
                <a:sym typeface="Open Sans"/>
              </a:rPr>
              <a:t>Reverse Mentoring</a:t>
            </a:r>
            <a:endParaRPr sz="2400"/>
          </a:p>
        </p:txBody>
      </p:sp>
      <p:sp>
        <p:nvSpPr>
          <p:cNvPr id="297" name="Google Shape;297;p42"/>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Promover a colaboração entre gerações</a:t>
            </a:r>
            <a:endParaRPr i="1"/>
          </a:p>
        </p:txBody>
      </p:sp>
      <p:sp>
        <p:nvSpPr>
          <p:cNvPr id="298" name="Google Shape;298;p42"/>
          <p:cNvSpPr txBox="1"/>
          <p:nvPr>
            <p:ph idx="2" type="body"/>
          </p:nvPr>
        </p:nvSpPr>
        <p:spPr>
          <a:xfrm>
            <a:off x="97971" y="1462685"/>
            <a:ext cx="5264861"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A Microsoft é conhecida por disponibilizar </a:t>
            </a:r>
            <a:r>
              <a:rPr i="1" lang="en-US">
                <a:latin typeface="Open Sans Light"/>
                <a:ea typeface="Open Sans Light"/>
                <a:cs typeface="Open Sans Light"/>
                <a:sym typeface="Open Sans Light"/>
              </a:rPr>
              <a:t>mentoring</a:t>
            </a:r>
            <a:r>
              <a:rPr lang="en-US">
                <a:latin typeface="Open Sans Light"/>
                <a:ea typeface="Open Sans Light"/>
                <a:cs typeface="Open Sans Light"/>
                <a:sym typeface="Open Sans Light"/>
              </a:rPr>
              <a:t> inverso:</a:t>
            </a:r>
            <a:endParaRPr/>
          </a:p>
          <a:p>
            <a:pPr indent="-171450" lvl="0" marL="514350" rtl="0" algn="just">
              <a:lnSpc>
                <a:spcPct val="90000"/>
              </a:lnSpc>
              <a:spcBef>
                <a:spcPts val="1000"/>
              </a:spcBef>
              <a:spcAft>
                <a:spcPts val="0"/>
              </a:spcAft>
              <a:buClr>
                <a:srgbClr val="BDE5E0"/>
              </a:buClr>
              <a:buSzPts val="1800"/>
              <a:buFont typeface="Arial"/>
              <a:buNone/>
            </a:pPr>
            <a:r>
              <a:t/>
            </a:r>
            <a:endParaRPr>
              <a:latin typeface="Open Sans Light"/>
              <a:ea typeface="Open Sans Light"/>
              <a:cs typeface="Open Sans Light"/>
              <a:sym typeface="Open Sans Light"/>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os trabalhadores mais jovens adquirem conhecimentos importantes de liderança;</a:t>
            </a:r>
            <a:endParaRPr/>
          </a:p>
          <a:p>
            <a:pPr indent="-146050" lvl="1" marL="971550" rtl="0" algn="l">
              <a:lnSpc>
                <a:spcPct val="90000"/>
              </a:lnSpc>
              <a:spcBef>
                <a:spcPts val="500"/>
              </a:spcBef>
              <a:spcAft>
                <a:spcPts val="0"/>
              </a:spcAft>
              <a:buClr>
                <a:srgbClr val="BDE5E0"/>
              </a:buClr>
              <a:buSzPts val="2200"/>
              <a:buFont typeface="Courier New"/>
              <a:buNone/>
            </a:pPr>
            <a:r>
              <a:t/>
            </a:r>
            <a:endParaRPr sz="1800">
              <a:latin typeface="Open Sans Light"/>
              <a:ea typeface="Open Sans Light"/>
              <a:cs typeface="Open Sans Light"/>
              <a:sym typeface="Open Sans Light"/>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os trabalhadores mais velhos aprendem um vasto conjunto de competências que são normais para os nativos digitais, compreendendo as tendências mais recentes ao nível digital.</a:t>
            </a:r>
            <a:endParaRPr/>
          </a:p>
          <a:p>
            <a:pPr indent="-171450" lvl="0" marL="514350" rtl="0" algn="just">
              <a:lnSpc>
                <a:spcPct val="90000"/>
              </a:lnSpc>
              <a:spcBef>
                <a:spcPts val="1000"/>
              </a:spcBef>
              <a:spcAft>
                <a:spcPts val="0"/>
              </a:spcAft>
              <a:buClr>
                <a:srgbClr val="BDE5E0"/>
              </a:buClr>
              <a:buSzPts val="1800"/>
              <a:buFont typeface="Arial"/>
              <a:buNone/>
            </a:pPr>
            <a:r>
              <a:t/>
            </a:r>
            <a:endParaRPr/>
          </a:p>
          <a:p>
            <a:pPr indent="-171450" lvl="0" marL="514350" rtl="0" algn="just">
              <a:lnSpc>
                <a:spcPct val="90000"/>
              </a:lnSpc>
              <a:spcBef>
                <a:spcPts val="1000"/>
              </a:spcBef>
              <a:spcAft>
                <a:spcPts val="0"/>
              </a:spcAft>
              <a:buClr>
                <a:srgbClr val="BDE5E0"/>
              </a:buClr>
              <a:buSzPts val="1800"/>
              <a:buFont typeface="Arial"/>
              <a:buNone/>
            </a:pPr>
            <a:r>
              <a:t/>
            </a:r>
            <a:endParaRPr/>
          </a:p>
        </p:txBody>
      </p:sp>
      <p:pic>
        <p:nvPicPr>
          <p:cNvPr id="299" name="Google Shape;299;p42"/>
          <p:cNvPicPr preferRelativeResize="0"/>
          <p:nvPr/>
        </p:nvPicPr>
        <p:blipFill rotWithShape="1">
          <a:blip r:embed="rId3">
            <a:alphaModFix/>
          </a:blip>
          <a:srcRect b="0" l="0" r="0" t="0"/>
          <a:stretch/>
        </p:blipFill>
        <p:spPr>
          <a:xfrm>
            <a:off x="6654392" y="1638936"/>
            <a:ext cx="5145470" cy="343234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3"/>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2400">
                <a:latin typeface="Open Sans"/>
                <a:ea typeface="Open Sans"/>
                <a:cs typeface="Open Sans"/>
                <a:sym typeface="Open Sans"/>
              </a:rPr>
              <a:t>Definição da Idade da reforma </a:t>
            </a:r>
            <a:endParaRPr sz="2400"/>
          </a:p>
        </p:txBody>
      </p:sp>
      <p:sp>
        <p:nvSpPr>
          <p:cNvPr id="305" name="Google Shape;305;p43"/>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0" lvl="0" marL="228600" rtl="0" algn="just">
              <a:lnSpc>
                <a:spcPct val="90000"/>
              </a:lnSpc>
              <a:spcBef>
                <a:spcPts val="1000"/>
              </a:spcBef>
              <a:spcAft>
                <a:spcPts val="0"/>
              </a:spcAft>
              <a:buClr>
                <a:srgbClr val="BDE5E0"/>
              </a:buClr>
              <a:buSzPts val="2400"/>
              <a:buNone/>
            </a:pPr>
            <a:r>
              <a:rPr lang="en-US"/>
              <a:t>Algumas questões a considerar? </a:t>
            </a:r>
            <a:endParaRPr/>
          </a:p>
        </p:txBody>
      </p:sp>
      <p:sp>
        <p:nvSpPr>
          <p:cNvPr id="306" name="Google Shape;306;p43"/>
          <p:cNvSpPr txBox="1"/>
          <p:nvPr>
            <p:ph idx="2" type="body"/>
          </p:nvPr>
        </p:nvSpPr>
        <p:spPr>
          <a:xfrm>
            <a:off x="97971" y="1462685"/>
            <a:ext cx="5264861" cy="5289179"/>
          </a:xfrm>
          <a:prstGeom prst="rect">
            <a:avLst/>
          </a:prstGeom>
          <a:noFill/>
          <a:ln>
            <a:noFill/>
          </a:ln>
        </p:spPr>
        <p:txBody>
          <a:bodyPr anchorCtr="0" anchor="t" bIns="45700" lIns="91425" spcFirstLastPara="1" rIns="91425" wrap="square" tIns="45700">
            <a:noAutofit/>
          </a:bodyPr>
          <a:lstStyle/>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Qual é a idade de reforma no seu país? </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No seu país, existe uma idade de reforma obrigatória ou voluntária? </a:t>
            </a:r>
            <a:endParaRPr/>
          </a:p>
          <a:p>
            <a:pPr indent="-285750" lvl="1" marL="971550" rtl="0" algn="l">
              <a:lnSpc>
                <a:spcPct val="90000"/>
              </a:lnSpc>
              <a:spcBef>
                <a:spcPts val="500"/>
              </a:spcBef>
              <a:spcAft>
                <a:spcPts val="0"/>
              </a:spcAft>
              <a:buClr>
                <a:srgbClr val="BDE5E0"/>
              </a:buClr>
              <a:buSzPts val="2200"/>
              <a:buFont typeface="Courier New"/>
              <a:buChar char="o"/>
            </a:pPr>
            <a:r>
              <a:rPr lang="en-US" sz="1800">
                <a:latin typeface="Open Sans Light"/>
                <a:ea typeface="Open Sans Light"/>
                <a:cs typeface="Open Sans Light"/>
                <a:sym typeface="Open Sans Light"/>
              </a:rPr>
              <a:t>Os trabalhadores conhecem as suas obrigações legais no que se refere à reforma? </a:t>
            </a:r>
            <a:endParaRPr/>
          </a:p>
          <a:p>
            <a:pPr indent="-285750" lvl="0" marL="514350" rtl="0" algn="just">
              <a:lnSpc>
                <a:spcPct val="90000"/>
              </a:lnSpc>
              <a:spcBef>
                <a:spcPts val="1000"/>
              </a:spcBef>
              <a:spcAft>
                <a:spcPts val="0"/>
              </a:spcAft>
              <a:buClr>
                <a:srgbClr val="BDE5E0"/>
              </a:buClr>
              <a:buSzPts val="1800"/>
              <a:buFont typeface="Arial"/>
              <a:buChar char="•"/>
            </a:pPr>
            <a:r>
              <a:rPr lang="en-US"/>
              <a:t>Para garantir que os trabalhadores séniores estão conscientes das suas necessidades no que se refere à reforma, documente-as nos contratos e manuais dos trabalhadores </a:t>
            </a:r>
            <a:endParaRPr/>
          </a:p>
          <a:p>
            <a:pPr indent="-285750" lvl="0" marL="514350" rtl="0" algn="just">
              <a:lnSpc>
                <a:spcPct val="90000"/>
              </a:lnSpc>
              <a:spcBef>
                <a:spcPts val="1000"/>
              </a:spcBef>
              <a:spcAft>
                <a:spcPts val="0"/>
              </a:spcAft>
              <a:buClr>
                <a:srgbClr val="BDE5E0"/>
              </a:buClr>
              <a:buSzPts val="1800"/>
              <a:buFont typeface="Arial"/>
              <a:buChar char="•"/>
            </a:pPr>
            <a:r>
              <a:rPr lang="en-US"/>
              <a:t>A não comunicação da idade de reforma obrigatória pode resultar em desafios para uma organização quando os colaboradores se recusam a sair da mesma</a:t>
            </a:r>
            <a:endParaRPr/>
          </a:p>
          <a:p>
            <a:pPr indent="-285750" lvl="0" marL="514350" rtl="0" algn="just">
              <a:lnSpc>
                <a:spcPct val="90000"/>
              </a:lnSpc>
              <a:spcBef>
                <a:spcPts val="1000"/>
              </a:spcBef>
              <a:spcAft>
                <a:spcPts val="0"/>
              </a:spcAft>
              <a:buClr>
                <a:srgbClr val="BDE5E0"/>
              </a:buClr>
              <a:buSzPts val="1800"/>
              <a:buFont typeface="Arial"/>
              <a:buChar char="•"/>
            </a:pPr>
            <a:r>
              <a:rPr lang="en-US"/>
              <a:t>Ao definir a idade de reforma, certifique-se de identificar as razões sólidas para tal</a:t>
            </a:r>
            <a:endParaRPr/>
          </a:p>
          <a:p>
            <a:pPr indent="-171450" lvl="0" marL="514350" rtl="0" algn="just">
              <a:lnSpc>
                <a:spcPct val="90000"/>
              </a:lnSpc>
              <a:spcBef>
                <a:spcPts val="1000"/>
              </a:spcBef>
              <a:spcAft>
                <a:spcPts val="0"/>
              </a:spcAft>
              <a:buClr>
                <a:srgbClr val="BDE5E0"/>
              </a:buClr>
              <a:buSzPts val="1800"/>
              <a:buFont typeface="Arial"/>
              <a:buNone/>
            </a:pPr>
            <a:r>
              <a:t/>
            </a:r>
            <a:endParaRPr/>
          </a:p>
          <a:p>
            <a:pPr indent="-171450" lvl="0" marL="514350" rtl="0" algn="just">
              <a:lnSpc>
                <a:spcPct val="90000"/>
              </a:lnSpc>
              <a:spcBef>
                <a:spcPts val="1000"/>
              </a:spcBef>
              <a:spcAft>
                <a:spcPts val="0"/>
              </a:spcAft>
              <a:buClr>
                <a:srgbClr val="BDE5E0"/>
              </a:buClr>
              <a:buSzPts val="1800"/>
              <a:buFont typeface="Arial"/>
              <a:buNone/>
            </a:pPr>
            <a:r>
              <a:t/>
            </a:r>
            <a:endParaRPr/>
          </a:p>
        </p:txBody>
      </p:sp>
      <p:pic>
        <p:nvPicPr>
          <p:cNvPr descr="Empresária a utilizar um quadro para fazer brainstorming num escritório" id="307" name="Google Shape;307;p43"/>
          <p:cNvPicPr preferRelativeResize="0"/>
          <p:nvPr/>
        </p:nvPicPr>
        <p:blipFill rotWithShape="1">
          <a:blip r:embed="rId3">
            <a:alphaModFix/>
          </a:blip>
          <a:srcRect b="0" l="0" r="0" t="0"/>
          <a:stretch/>
        </p:blipFill>
        <p:spPr>
          <a:xfrm>
            <a:off x="6755769" y="1464272"/>
            <a:ext cx="4928412" cy="328480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4"/>
          <p:cNvSpPr txBox="1"/>
          <p:nvPr>
            <p:ph type="ctrTitle"/>
          </p:nvPr>
        </p:nvSpPr>
        <p:spPr>
          <a:xfrm>
            <a:off x="2179865" y="2774849"/>
            <a:ext cx="7832271" cy="160019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2BAAD"/>
              </a:buClr>
              <a:buSzPts val="2000"/>
              <a:buFont typeface="Open Sans"/>
              <a:buNone/>
            </a:pPr>
            <a:r>
              <a:rPr lang="en-US"/>
              <a:t>Como pode implementar uma destas estratégias na sua organização para combater o envelhecimento?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9"/>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Calibri"/>
              <a:buNone/>
            </a:pPr>
            <a:r>
              <a:rPr lang="en-US" sz="2400">
                <a:latin typeface="Open Sans"/>
                <a:ea typeface="Open Sans"/>
                <a:cs typeface="Open Sans"/>
                <a:sym typeface="Open Sans"/>
              </a:rPr>
              <a:t>Unidade 2: Estratégias de Gestão de Recursos Humanos para abordar a questão do envelhecimento e promover o trabalho intergeracional</a:t>
            </a:r>
            <a:endParaRPr sz="2400">
              <a:latin typeface="Open Sans"/>
              <a:ea typeface="Open Sans"/>
              <a:cs typeface="Open Sans"/>
              <a:sym typeface="Open Sans"/>
            </a:endParaRPr>
          </a:p>
        </p:txBody>
      </p:sp>
      <p:sp>
        <p:nvSpPr>
          <p:cNvPr id="76" name="Google Shape;76;p19"/>
          <p:cNvSpPr txBox="1"/>
          <p:nvPr>
            <p:ph idx="1" type="body"/>
          </p:nvPr>
        </p:nvSpPr>
        <p:spPr>
          <a:xfrm>
            <a:off x="97971" y="881743"/>
            <a:ext cx="11944350" cy="5870121"/>
          </a:xfrm>
          <a:prstGeom prst="rect">
            <a:avLst/>
          </a:prstGeom>
          <a:noFill/>
          <a:ln>
            <a:noFill/>
          </a:ln>
        </p:spPr>
        <p:txBody>
          <a:bodyPr anchorCtr="0" anchor="t" bIns="45700" lIns="91425" spcFirstLastPara="1" rIns="91425" wrap="square" tIns="45700">
            <a:noAutofit/>
          </a:bodyPr>
          <a:lstStyle/>
          <a:p>
            <a:pPr indent="-228600" lvl="0" marL="457200" rtl="0" algn="just">
              <a:lnSpc>
                <a:spcPct val="150000"/>
              </a:lnSpc>
              <a:spcBef>
                <a:spcPts val="1000"/>
              </a:spcBef>
              <a:spcAft>
                <a:spcPts val="0"/>
              </a:spcAft>
              <a:buSzPts val="1800"/>
              <a:buNone/>
            </a:pPr>
            <a:r>
              <a:rPr lang="en-US" sz="2000"/>
              <a:t>Ao completar esta unidade, será capaz de: </a:t>
            </a:r>
            <a:endParaRPr/>
          </a:p>
          <a:p>
            <a:pPr indent="-285750" lvl="0" marL="514350" rtl="0" algn="just">
              <a:lnSpc>
                <a:spcPct val="150000"/>
              </a:lnSpc>
              <a:spcBef>
                <a:spcPts val="1000"/>
              </a:spcBef>
              <a:spcAft>
                <a:spcPts val="0"/>
              </a:spcAft>
              <a:buClr>
                <a:srgbClr val="BDE5E0"/>
              </a:buClr>
              <a:buSzPts val="1800"/>
              <a:buFont typeface="Arial"/>
              <a:buChar char="•"/>
            </a:pPr>
            <a:r>
              <a:rPr lang="en-US" sz="2000"/>
              <a:t>Compreender as seis dimensões de gestão de recursos humanos </a:t>
            </a:r>
            <a:endParaRPr/>
          </a:p>
          <a:p>
            <a:pPr indent="-285750" lvl="0" marL="514350" rtl="0" algn="just">
              <a:lnSpc>
                <a:spcPct val="150000"/>
              </a:lnSpc>
              <a:spcBef>
                <a:spcPts val="1000"/>
              </a:spcBef>
              <a:spcAft>
                <a:spcPts val="0"/>
              </a:spcAft>
              <a:buClr>
                <a:srgbClr val="BDE5E0"/>
              </a:buClr>
              <a:buSzPts val="1800"/>
              <a:buFont typeface="Arial"/>
              <a:buChar char="•"/>
            </a:pPr>
            <a:r>
              <a:rPr lang="en-US" sz="2000"/>
              <a:t>Descrever como cada uma das seis dimensões da gestão de recursos humanos é importante para os indivíduos que enfrentam discriminação relacionada com a idade</a:t>
            </a:r>
            <a:endParaRPr/>
          </a:p>
          <a:p>
            <a:pPr indent="-285750" lvl="0" marL="514350" rtl="0" algn="just">
              <a:lnSpc>
                <a:spcPct val="150000"/>
              </a:lnSpc>
              <a:spcBef>
                <a:spcPts val="1000"/>
              </a:spcBef>
              <a:spcAft>
                <a:spcPts val="0"/>
              </a:spcAft>
              <a:buClr>
                <a:srgbClr val="BDE5E0"/>
              </a:buClr>
              <a:buSzPts val="1800"/>
              <a:buFont typeface="Arial"/>
              <a:buChar char="•"/>
            </a:pPr>
            <a:r>
              <a:rPr lang="en-US" sz="2000"/>
              <a:t>Discutir e descrever estratégias que possam ser utilizadas para promover o trabalho intergeracional</a:t>
            </a:r>
            <a:endParaRPr/>
          </a:p>
          <a:p>
            <a:pPr indent="-285750" lvl="0" marL="514350" rtl="0" algn="just">
              <a:lnSpc>
                <a:spcPct val="150000"/>
              </a:lnSpc>
              <a:spcBef>
                <a:spcPts val="1000"/>
              </a:spcBef>
              <a:spcAft>
                <a:spcPts val="0"/>
              </a:spcAft>
              <a:buClr>
                <a:srgbClr val="BDE5E0"/>
              </a:buClr>
              <a:buSzPts val="1800"/>
              <a:buFont typeface="Arial"/>
              <a:buChar char="•"/>
            </a:pPr>
            <a:r>
              <a:rPr lang="en-US" sz="2000"/>
              <a:t>Avaliar as políticas da sua organização para verificar se promovem ou desencorajam o trabalho intergeracional</a:t>
            </a:r>
            <a:endParaRPr/>
          </a:p>
          <a:p>
            <a:pPr indent="-171450" lvl="0" marL="514350" rtl="0" algn="just">
              <a:lnSpc>
                <a:spcPct val="90000"/>
              </a:lnSpc>
              <a:spcBef>
                <a:spcPts val="1000"/>
              </a:spcBef>
              <a:spcAft>
                <a:spcPts val="0"/>
              </a:spcAft>
              <a:buSzPts val="1800"/>
              <a:buFont typeface="Arial"/>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5"/>
          <p:cNvSpPr txBox="1"/>
          <p:nvPr>
            <p:ph type="ctrTitle"/>
          </p:nvPr>
        </p:nvSpPr>
        <p:spPr>
          <a:xfrm>
            <a:off x="2179865" y="2774849"/>
            <a:ext cx="7832271" cy="160019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2BAAD"/>
              </a:buClr>
              <a:buSzPts val="2000"/>
              <a:buFont typeface="Open Sans"/>
              <a:buNone/>
            </a:pPr>
            <a:r>
              <a:rPr lang="en-US"/>
              <a:t>Lembre-se sempre de documentar todas as decisões tomadas no caso de um colaborador intentar uma ação judicial considerando a discriminação com base na idade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6"/>
          <p:cNvSpPr txBox="1"/>
          <p:nvPr>
            <p:ph type="ctrTitle"/>
          </p:nvPr>
        </p:nvSpPr>
        <p:spPr>
          <a:xfrm>
            <a:off x="2179865" y="2937536"/>
            <a:ext cx="7832271" cy="160019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2000"/>
              <a:buFont typeface="Open Sans"/>
              <a:buNone/>
            </a:pPr>
            <a:r>
              <a:rPr lang="en-US"/>
              <a:t>Conteúdos desenvolvidos por</a:t>
            </a:r>
            <a:br>
              <a:rPr lang="en-US"/>
            </a:br>
            <a:br>
              <a:rPr lang="en-US"/>
            </a:br>
            <a:r>
              <a:rPr b="0" lang="en-US"/>
              <a:t>Future in Perspective, Irlanda</a:t>
            </a:r>
            <a:br>
              <a:rPr b="0" lang="en-US"/>
            </a:br>
            <a:r>
              <a:rPr b="0" lang="en-US" u="sng">
                <a:solidFill>
                  <a:schemeClr val="hlink"/>
                </a:solidFill>
                <a:hlinkClick r:id="rId3"/>
              </a:rPr>
              <a:t>www.futureinperspective.com</a:t>
            </a:r>
            <a:r>
              <a:rPr b="0" lang="en-US"/>
              <a:t> </a:t>
            </a:r>
            <a:br>
              <a:rPr b="0" lang="en-US"/>
            </a:br>
            <a:endParaRPr b="0"/>
          </a:p>
        </p:txBody>
      </p:sp>
      <p:pic>
        <p:nvPicPr>
          <p:cNvPr descr="Resultado de imagem para financiado erasmus +" id="323" name="Google Shape;323;p46">
            <a:hlinkClick r:id="rId4"/>
          </p:cNvPr>
          <p:cNvPicPr preferRelativeResize="0"/>
          <p:nvPr/>
        </p:nvPicPr>
        <p:blipFill rotWithShape="1">
          <a:blip r:embed="rId5">
            <a:alphaModFix/>
          </a:blip>
          <a:srcRect b="0" l="0" r="0" t="0"/>
          <a:stretch/>
        </p:blipFill>
        <p:spPr>
          <a:xfrm>
            <a:off x="1017396" y="6124448"/>
            <a:ext cx="2301875" cy="532384"/>
          </a:xfrm>
          <a:prstGeom prst="rect">
            <a:avLst/>
          </a:prstGeom>
          <a:solidFill>
            <a:schemeClr val="dk2"/>
          </a:solidFill>
          <a:ln>
            <a:noFill/>
          </a:ln>
        </p:spPr>
      </p:pic>
      <p:sp>
        <p:nvSpPr>
          <p:cNvPr id="324" name="Google Shape;324;p46"/>
          <p:cNvSpPr/>
          <p:nvPr/>
        </p:nvSpPr>
        <p:spPr>
          <a:xfrm>
            <a:off x="3313291" y="6149086"/>
            <a:ext cx="8204454" cy="590042"/>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800"/>
              </a:spcAft>
              <a:buNone/>
            </a:pPr>
            <a:r>
              <a:rPr b="0" i="0" lang="en-US" sz="1050" u="none" cap="none" strike="noStrike">
                <a:solidFill>
                  <a:srgbClr val="636A6F"/>
                </a:solidFill>
                <a:latin typeface="Open Sans"/>
                <a:ea typeface="Open Sans"/>
                <a:cs typeface="Open Sans"/>
                <a:sym typeface="Open Sans"/>
              </a:rPr>
              <a:t>Projeto financiado com o apoio da Comissão Europeia. A informação contida nesta publicação vincula exclusivamente o autor, não sendo a Comissão responsável pela utilização que dela possa ser feita. Projeto número </a:t>
            </a:r>
            <a:r>
              <a:rPr lang="en-US" sz="1050">
                <a:solidFill>
                  <a:srgbClr val="636A6F"/>
                </a:solidFill>
                <a:latin typeface="Open Sans"/>
                <a:ea typeface="Open Sans"/>
                <a:cs typeface="Open Sans"/>
                <a:sym typeface="Open Sans"/>
              </a:rPr>
              <a:t>2020-1-BG01-KA202-079064</a:t>
            </a:r>
            <a:endParaRPr b="0" i="0" sz="1600" u="none" cap="none" strike="noStrike">
              <a:solidFill>
                <a:srgbClr val="636A6F"/>
              </a:solidFill>
              <a:latin typeface="Open Sans Light"/>
              <a:ea typeface="Open Sans Light"/>
              <a:cs typeface="Open Sans Light"/>
              <a:sym typeface="Open Sa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5"/>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Calibri"/>
              <a:buNone/>
            </a:pPr>
            <a:r>
              <a:rPr lang="en-US" sz="3000">
                <a:latin typeface="Open Sans"/>
                <a:ea typeface="Open Sans"/>
                <a:cs typeface="Open Sans"/>
                <a:sym typeface="Open Sans"/>
              </a:rPr>
              <a:t>As seis dimensões de gestão de recursos humanos</a:t>
            </a:r>
            <a:endParaRPr/>
          </a:p>
        </p:txBody>
      </p:sp>
      <p:sp>
        <p:nvSpPr>
          <p:cNvPr id="82" name="Google Shape;82;p5"/>
          <p:cNvSpPr txBox="1"/>
          <p:nvPr>
            <p:ph idx="1" type="body"/>
          </p:nvPr>
        </p:nvSpPr>
        <p:spPr>
          <a:xfrm>
            <a:off x="97971" y="881743"/>
            <a:ext cx="11944350" cy="5870121"/>
          </a:xfrm>
          <a:prstGeom prst="rect">
            <a:avLst/>
          </a:prstGeom>
          <a:noFill/>
          <a:ln>
            <a:noFill/>
          </a:ln>
        </p:spPr>
        <p:txBody>
          <a:bodyPr anchorCtr="0" anchor="t" bIns="45700" lIns="91425" spcFirstLastPara="1" rIns="91425" wrap="square" tIns="45700">
            <a:noAutofit/>
          </a:bodyPr>
          <a:lstStyle/>
          <a:p>
            <a:pPr indent="0" lvl="0" marL="228600" rtl="0" algn="just">
              <a:lnSpc>
                <a:spcPct val="90000"/>
              </a:lnSpc>
              <a:spcBef>
                <a:spcPts val="1000"/>
              </a:spcBef>
              <a:spcAft>
                <a:spcPts val="0"/>
              </a:spcAft>
              <a:buSzPts val="1800"/>
              <a:buNone/>
            </a:pPr>
            <a:r>
              <a:rPr lang="en-US" sz="2000"/>
              <a:t>Existem seis dimensões no contexto laboral que as estruturas diretivas podem abordar no que se refere à discriminação etária e a exclusão social:</a:t>
            </a:r>
            <a:endParaRPr/>
          </a:p>
          <a:p>
            <a:pPr indent="-342900" lvl="0" marL="571500" rtl="0" algn="just">
              <a:lnSpc>
                <a:spcPct val="90000"/>
              </a:lnSpc>
              <a:spcBef>
                <a:spcPts val="1000"/>
              </a:spcBef>
              <a:spcAft>
                <a:spcPts val="0"/>
              </a:spcAft>
              <a:buSzPts val="1800"/>
              <a:buFont typeface="Arial"/>
              <a:buAutoNum type="arabicPeriod"/>
            </a:pPr>
            <a:r>
              <a:rPr i="1" lang="en-US" sz="2000"/>
              <a:t>Branding</a:t>
            </a:r>
            <a:r>
              <a:rPr lang="en-US" sz="2000"/>
              <a:t> da entidade empregadora;</a:t>
            </a:r>
            <a:endParaRPr/>
          </a:p>
          <a:p>
            <a:pPr indent="-342900" lvl="0" marL="571500" rtl="0" algn="just">
              <a:lnSpc>
                <a:spcPct val="90000"/>
              </a:lnSpc>
              <a:spcBef>
                <a:spcPts val="1000"/>
              </a:spcBef>
              <a:spcAft>
                <a:spcPts val="0"/>
              </a:spcAft>
              <a:buSzPts val="1800"/>
              <a:buFont typeface="Arial"/>
              <a:buAutoNum type="arabicPeriod"/>
            </a:pPr>
            <a:r>
              <a:rPr lang="en-US" sz="2000"/>
              <a:t>Recrutamento e seleção;</a:t>
            </a:r>
            <a:endParaRPr/>
          </a:p>
          <a:p>
            <a:pPr indent="-342900" lvl="0" marL="571500" rtl="0" algn="just">
              <a:lnSpc>
                <a:spcPct val="90000"/>
              </a:lnSpc>
              <a:spcBef>
                <a:spcPts val="1000"/>
              </a:spcBef>
              <a:spcAft>
                <a:spcPts val="0"/>
              </a:spcAft>
              <a:buSzPts val="1800"/>
              <a:buFont typeface="Arial"/>
              <a:buAutoNum type="arabicPeriod"/>
            </a:pPr>
            <a:r>
              <a:rPr lang="en-US" sz="2000"/>
              <a:t>Gestão de desempenho;</a:t>
            </a:r>
            <a:endParaRPr/>
          </a:p>
          <a:p>
            <a:pPr indent="-342900" lvl="0" marL="571500" rtl="0" algn="just">
              <a:lnSpc>
                <a:spcPct val="90000"/>
              </a:lnSpc>
              <a:spcBef>
                <a:spcPts val="1000"/>
              </a:spcBef>
              <a:spcAft>
                <a:spcPts val="0"/>
              </a:spcAft>
              <a:buSzPts val="1800"/>
              <a:buFont typeface="Arial"/>
              <a:buAutoNum type="arabicPeriod"/>
            </a:pPr>
            <a:r>
              <a:rPr lang="en-US" sz="2000"/>
              <a:t>Aprendizagem e desenvolvimento;</a:t>
            </a:r>
            <a:endParaRPr/>
          </a:p>
          <a:p>
            <a:pPr indent="-342900" lvl="0" marL="571500" rtl="0" algn="just">
              <a:lnSpc>
                <a:spcPct val="90000"/>
              </a:lnSpc>
              <a:spcBef>
                <a:spcPts val="1000"/>
              </a:spcBef>
              <a:spcAft>
                <a:spcPts val="0"/>
              </a:spcAft>
              <a:buSzPts val="1800"/>
              <a:buFont typeface="Arial"/>
              <a:buAutoNum type="arabicPeriod"/>
            </a:pPr>
            <a:r>
              <a:rPr lang="en-US" sz="2000"/>
              <a:t>Planeamento e promoção da progressão;</a:t>
            </a:r>
            <a:endParaRPr/>
          </a:p>
          <a:p>
            <a:pPr indent="-342900" lvl="0" marL="571500" rtl="0" algn="just">
              <a:lnSpc>
                <a:spcPct val="90000"/>
              </a:lnSpc>
              <a:spcBef>
                <a:spcPts val="1000"/>
              </a:spcBef>
              <a:spcAft>
                <a:spcPts val="0"/>
              </a:spcAft>
              <a:buSzPts val="1800"/>
              <a:buFont typeface="Arial"/>
              <a:buAutoNum type="arabicPeriod"/>
            </a:pPr>
            <a:r>
              <a:rPr lang="en-US" sz="2000"/>
              <a:t>Compensação e regalias (incluindo remuneração e reconhecimento).</a:t>
            </a:r>
            <a:endParaRPr/>
          </a:p>
          <a:p>
            <a:pPr indent="0" lvl="0" marL="228600" rtl="0" algn="just">
              <a:lnSpc>
                <a:spcPct val="90000"/>
              </a:lnSpc>
              <a:spcBef>
                <a:spcPts val="1000"/>
              </a:spcBef>
              <a:spcAft>
                <a:spcPts val="0"/>
              </a:spcAft>
              <a:buSzPts val="1800"/>
              <a:buNone/>
            </a:pPr>
            <a:r>
              <a:t/>
            </a:r>
            <a:endParaRPr sz="2000"/>
          </a:p>
          <a:p>
            <a:pPr indent="0" lvl="0" marL="228600" rtl="0" algn="just">
              <a:lnSpc>
                <a:spcPct val="90000"/>
              </a:lnSpc>
              <a:spcBef>
                <a:spcPts val="1000"/>
              </a:spcBef>
              <a:spcAft>
                <a:spcPts val="0"/>
              </a:spcAft>
              <a:buSzPts val="1800"/>
              <a:buNone/>
            </a:pPr>
            <a:r>
              <a:rPr lang="en-US" sz="2000"/>
              <a:t>As organizações devem assegurar a existência de diretrizes e estratégias claras que procurem eliminar a discriminação e os preconceitos relacionados com a idade e os conceitos errados e a exclusão social.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20"/>
          <p:cNvSpPr txBox="1"/>
          <p:nvPr>
            <p:ph type="ctrTitle"/>
          </p:nvPr>
        </p:nvSpPr>
        <p:spPr>
          <a:xfrm>
            <a:off x="2179865" y="2774849"/>
            <a:ext cx="7832271" cy="160019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52BAAD"/>
              </a:buClr>
              <a:buSzPts val="2000"/>
              <a:buFont typeface="Open Sans"/>
              <a:buNone/>
            </a:pPr>
            <a:r>
              <a:rPr lang="en-US"/>
              <a:t>Debate</a:t>
            </a:r>
            <a:br>
              <a:rPr lang="en-US"/>
            </a:br>
            <a:br>
              <a:rPr lang="en-US"/>
            </a:br>
            <a:r>
              <a:rPr lang="en-US"/>
              <a:t>Quais são as principais questões que considera poderem ocorrer em cada uma das seis dimensões?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1"/>
          <p:cNvSpPr txBox="1"/>
          <p:nvPr>
            <p:ph type="title"/>
          </p:nvPr>
        </p:nvSpPr>
        <p:spPr>
          <a:xfrm>
            <a:off x="97970" y="81642"/>
            <a:ext cx="12094030"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Calibri"/>
              <a:buNone/>
            </a:pPr>
            <a:r>
              <a:rPr lang="en-US" sz="3200">
                <a:latin typeface="Open Sans"/>
                <a:ea typeface="Open Sans"/>
                <a:cs typeface="Open Sans"/>
                <a:sym typeface="Open Sans"/>
              </a:rPr>
              <a:t>A diversidade de idades é boa para as organizações</a:t>
            </a:r>
            <a:endParaRPr sz="3200">
              <a:latin typeface="Open Sans"/>
              <a:ea typeface="Open Sans"/>
              <a:cs typeface="Open Sans"/>
              <a:sym typeface="Open Sans"/>
            </a:endParaRPr>
          </a:p>
        </p:txBody>
      </p:sp>
      <p:pic>
        <p:nvPicPr>
          <p:cNvPr id="94" name="Google Shape;94;p21" title="Why Age Diversity is Good for Business"/>
          <p:cNvPicPr preferRelativeResize="0"/>
          <p:nvPr/>
        </p:nvPicPr>
        <p:blipFill rotWithShape="1">
          <a:blip r:embed="rId3">
            <a:alphaModFix/>
          </a:blip>
          <a:srcRect b="0" l="0" r="0" t="0"/>
          <a:stretch/>
        </p:blipFill>
        <p:spPr>
          <a:xfrm>
            <a:off x="1006763" y="945011"/>
            <a:ext cx="10178473" cy="57508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2"/>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101" name="Google Shape;101;p22"/>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1.</a:t>
            </a:r>
            <a:r>
              <a:rPr i="1" lang="en-US"/>
              <a:t> Branding </a:t>
            </a:r>
            <a:r>
              <a:rPr lang="en-US"/>
              <a:t>da entidade empregadora </a:t>
            </a:r>
            <a:endParaRPr/>
          </a:p>
        </p:txBody>
      </p:sp>
      <p:sp>
        <p:nvSpPr>
          <p:cNvPr id="102" name="Google Shape;102;p22"/>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sz="1800">
                <a:latin typeface="Open Sans Light"/>
                <a:ea typeface="Open Sans Light"/>
                <a:cs typeface="Open Sans Light"/>
                <a:sym typeface="Open Sans Light"/>
              </a:rPr>
              <a:t>59% das entidades empregadoras dizem que o </a:t>
            </a:r>
            <a:r>
              <a:rPr i="1" lang="en-US"/>
              <a:t>branding </a:t>
            </a:r>
            <a:r>
              <a:rPr lang="en-US" sz="1800">
                <a:latin typeface="Open Sans Light"/>
                <a:ea typeface="Open Sans Light"/>
                <a:cs typeface="Open Sans Light"/>
                <a:sym typeface="Open Sans Light"/>
              </a:rPr>
              <a:t>é uma das componentes-chave na sua estratégia global de </a:t>
            </a:r>
            <a:r>
              <a:rPr lang="en-US">
                <a:latin typeface="Open Sans Light"/>
                <a:ea typeface="Open Sans Light"/>
                <a:cs typeface="Open Sans Light"/>
                <a:sym typeface="Open Sans Light"/>
              </a:rPr>
              <a:t>r</a:t>
            </a:r>
            <a:r>
              <a:rPr lang="en-US" sz="1800">
                <a:latin typeface="Open Sans Light"/>
                <a:ea typeface="Open Sans Light"/>
                <a:cs typeface="Open Sans Light"/>
                <a:sym typeface="Open Sans Light"/>
              </a:rPr>
              <a:t>ecursos </a:t>
            </a:r>
            <a:r>
              <a:rPr lang="en-US">
                <a:latin typeface="Open Sans Light"/>
                <a:ea typeface="Open Sans Light"/>
                <a:cs typeface="Open Sans Light"/>
                <a:sym typeface="Open Sans Light"/>
              </a:rPr>
              <a:t>h</a:t>
            </a:r>
            <a:r>
              <a:rPr lang="en-US" sz="1800">
                <a:latin typeface="Open Sans Light"/>
                <a:ea typeface="Open Sans Light"/>
                <a:cs typeface="Open Sans Light"/>
                <a:sym typeface="Open Sans Light"/>
              </a:rPr>
              <a:t>umanos (Doyle, 2020)? </a:t>
            </a:r>
            <a:endParaRPr/>
          </a:p>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Todas as empresas têm um</a:t>
            </a:r>
            <a:r>
              <a:rPr i="1" lang="en-US">
                <a:latin typeface="Open Sans Light"/>
                <a:ea typeface="Open Sans Light"/>
                <a:cs typeface="Open Sans Light"/>
                <a:sym typeface="Open Sans Light"/>
              </a:rPr>
              <a:t> branding </a:t>
            </a:r>
            <a:r>
              <a:rPr lang="en-US">
                <a:latin typeface="Open Sans Light"/>
                <a:ea typeface="Open Sans Light"/>
                <a:cs typeface="Open Sans Light"/>
                <a:sym typeface="Open Sans Light"/>
              </a:rPr>
              <a:t>patronal, quer o percebam ou não!  </a:t>
            </a:r>
            <a:endParaRPr/>
          </a:p>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Quanto melhor for o </a:t>
            </a:r>
            <a:r>
              <a:rPr i="1" lang="en-US">
                <a:latin typeface="Open Sans Light"/>
                <a:ea typeface="Open Sans Light"/>
                <a:cs typeface="Open Sans Light"/>
                <a:sym typeface="Open Sans Light"/>
              </a:rPr>
              <a:t>branding</a:t>
            </a:r>
            <a:r>
              <a:rPr lang="en-US">
                <a:latin typeface="Open Sans Light"/>
                <a:ea typeface="Open Sans Light"/>
                <a:cs typeface="Open Sans Light"/>
                <a:sym typeface="Open Sans Light"/>
              </a:rPr>
              <a:t> ou a reputação de uma entidade empregadora, maior será a probabilidade de atrair e reter as pessoas-chave que necessitam para fazer crescer a sua organização</a:t>
            </a:r>
            <a:endParaRPr/>
          </a:p>
          <a:p>
            <a:pPr indent="0" lvl="0" marL="228600" rtl="0" algn="just">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descr="Símbolos amarelos e azuis" id="103" name="Google Shape;103;p22"/>
          <p:cNvPicPr preferRelativeResize="0"/>
          <p:nvPr/>
        </p:nvPicPr>
        <p:blipFill rotWithShape="1">
          <a:blip r:embed="rId3">
            <a:alphaModFix/>
          </a:blip>
          <a:srcRect b="0" l="0" r="0" t="0"/>
          <a:stretch/>
        </p:blipFill>
        <p:spPr>
          <a:xfrm>
            <a:off x="6515326" y="1631922"/>
            <a:ext cx="5555615" cy="425164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3"/>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110" name="Google Shape;110;p23"/>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1.</a:t>
            </a:r>
            <a:r>
              <a:rPr i="1" lang="en-US"/>
              <a:t> Branding </a:t>
            </a:r>
            <a:r>
              <a:rPr lang="en-US"/>
              <a:t>da entidade empregadora </a:t>
            </a:r>
            <a:endParaRPr/>
          </a:p>
        </p:txBody>
      </p:sp>
      <p:sp>
        <p:nvSpPr>
          <p:cNvPr id="111" name="Google Shape;111;p23"/>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As organizações que valorizam a diversidade e a inclusão de colaboradores de todas as idades podem criar uma boa Proposta de Valor ao Colaborador (PVC)</a:t>
            </a:r>
            <a:endParaRPr/>
          </a:p>
          <a:p>
            <a:pPr indent="-285750" lvl="0" marL="514350" rtl="0" algn="just">
              <a:lnSpc>
                <a:spcPct val="90000"/>
              </a:lnSpc>
              <a:spcBef>
                <a:spcPts val="1000"/>
              </a:spcBef>
              <a:spcAft>
                <a:spcPts val="0"/>
              </a:spcAft>
              <a:buClr>
                <a:srgbClr val="BDE5E0"/>
              </a:buClr>
              <a:buSzPts val="1800"/>
              <a:buFont typeface="Arial"/>
              <a:buChar char="•"/>
            </a:pPr>
            <a:r>
              <a:rPr lang="en-US">
                <a:latin typeface="Open Sans Light"/>
                <a:ea typeface="Open Sans Light"/>
                <a:cs typeface="Open Sans Light"/>
                <a:sym typeface="Open Sans Light"/>
              </a:rPr>
              <a:t>As PVC correspondem às regalias que um colaborador pode receber quando trabalha numa empresa, incluindo: </a:t>
            </a:r>
            <a:endParaRPr/>
          </a:p>
          <a:p>
            <a:pPr indent="-285750" lvl="1" marL="971550" rtl="0" algn="l">
              <a:lnSpc>
                <a:spcPct val="90000"/>
              </a:lnSpc>
              <a:spcBef>
                <a:spcPts val="500"/>
              </a:spcBef>
              <a:spcAft>
                <a:spcPts val="0"/>
              </a:spcAft>
              <a:buClr>
                <a:srgbClr val="BDE5E0"/>
              </a:buClr>
              <a:buSzPts val="2200"/>
              <a:buFont typeface="Arial"/>
              <a:buChar char="•"/>
            </a:pPr>
            <a:r>
              <a:rPr lang="en-US" sz="1600">
                <a:latin typeface="Open Sans Light"/>
                <a:ea typeface="Open Sans Light"/>
                <a:cs typeface="Open Sans Light"/>
                <a:sym typeface="Open Sans Light"/>
              </a:rPr>
              <a:t>Compensação</a:t>
            </a:r>
            <a:endParaRPr/>
          </a:p>
          <a:p>
            <a:pPr indent="-285750" lvl="1" marL="971550" rtl="0" algn="l">
              <a:lnSpc>
                <a:spcPct val="90000"/>
              </a:lnSpc>
              <a:spcBef>
                <a:spcPts val="500"/>
              </a:spcBef>
              <a:spcAft>
                <a:spcPts val="0"/>
              </a:spcAft>
              <a:buClr>
                <a:srgbClr val="BDE5E0"/>
              </a:buClr>
              <a:buSzPts val="2200"/>
              <a:buFont typeface="Arial"/>
              <a:buChar char="•"/>
            </a:pPr>
            <a:r>
              <a:rPr lang="en-US" sz="1600">
                <a:latin typeface="Open Sans Light"/>
                <a:ea typeface="Open Sans Light"/>
                <a:cs typeface="Open Sans Light"/>
                <a:sym typeface="Open Sans Light"/>
              </a:rPr>
              <a:t>Benefícios </a:t>
            </a:r>
            <a:endParaRPr/>
          </a:p>
          <a:p>
            <a:pPr indent="-285750" lvl="1" marL="971550" rtl="0" algn="l">
              <a:lnSpc>
                <a:spcPct val="90000"/>
              </a:lnSpc>
              <a:spcBef>
                <a:spcPts val="500"/>
              </a:spcBef>
              <a:spcAft>
                <a:spcPts val="0"/>
              </a:spcAft>
              <a:buClr>
                <a:srgbClr val="BDE5E0"/>
              </a:buClr>
              <a:buSzPts val="2200"/>
              <a:buFont typeface="Arial"/>
              <a:buChar char="•"/>
            </a:pPr>
            <a:r>
              <a:rPr lang="en-US" sz="1600">
                <a:latin typeface="Open Sans Light"/>
                <a:ea typeface="Open Sans Light"/>
                <a:cs typeface="Open Sans Light"/>
                <a:sym typeface="Open Sans Light"/>
              </a:rPr>
              <a:t>Carreira</a:t>
            </a:r>
            <a:endParaRPr/>
          </a:p>
          <a:p>
            <a:pPr indent="-285750" lvl="1" marL="971550" rtl="0" algn="l">
              <a:lnSpc>
                <a:spcPct val="90000"/>
              </a:lnSpc>
              <a:spcBef>
                <a:spcPts val="500"/>
              </a:spcBef>
              <a:spcAft>
                <a:spcPts val="0"/>
              </a:spcAft>
              <a:buClr>
                <a:srgbClr val="BDE5E0"/>
              </a:buClr>
              <a:buSzPts val="2200"/>
              <a:buFont typeface="Arial"/>
              <a:buChar char="•"/>
            </a:pPr>
            <a:r>
              <a:rPr lang="en-US" sz="1600">
                <a:latin typeface="Open Sans Light"/>
                <a:ea typeface="Open Sans Light"/>
                <a:cs typeface="Open Sans Light"/>
                <a:sym typeface="Open Sans Light"/>
              </a:rPr>
              <a:t>Ambiente de trabalho &amp; cultura </a:t>
            </a:r>
            <a:endParaRPr/>
          </a:p>
          <a:p>
            <a:pPr indent="0" lvl="0" marL="228600" rtl="0" algn="just">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descr="Símbolos amarelos e azuis" id="112" name="Google Shape;112;p23"/>
          <p:cNvPicPr preferRelativeResize="0"/>
          <p:nvPr/>
        </p:nvPicPr>
        <p:blipFill rotWithShape="1">
          <a:blip r:embed="rId3">
            <a:alphaModFix/>
          </a:blip>
          <a:srcRect b="0" l="0" r="0" t="0"/>
          <a:stretch/>
        </p:blipFill>
        <p:spPr>
          <a:xfrm>
            <a:off x="6515326" y="1631922"/>
            <a:ext cx="5555615" cy="42516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4"/>
          <p:cNvSpPr txBox="1"/>
          <p:nvPr>
            <p:ph type="title"/>
          </p:nvPr>
        </p:nvSpPr>
        <p:spPr>
          <a:xfrm>
            <a:off x="97970" y="81642"/>
            <a:ext cx="11944351" cy="715879"/>
          </a:xfrm>
          <a:prstGeom prst="rect">
            <a:avLst/>
          </a:prstGeom>
          <a:noFill/>
          <a:ln>
            <a:noFill/>
          </a:ln>
        </p:spPr>
        <p:txBody>
          <a:bodyPr anchorCtr="0" anchor="ctr" bIns="54000" lIns="54000" spcFirstLastPara="1" rIns="54000" wrap="square" tIns="54000">
            <a:noAutofit/>
          </a:bodyPr>
          <a:lstStyle/>
          <a:p>
            <a:pPr indent="0" lvl="0" marL="0" rtl="0" algn="l">
              <a:lnSpc>
                <a:spcPct val="90000"/>
              </a:lnSpc>
              <a:spcBef>
                <a:spcPts val="0"/>
              </a:spcBef>
              <a:spcAft>
                <a:spcPts val="0"/>
              </a:spcAft>
              <a:buClr>
                <a:schemeClr val="dk1"/>
              </a:buClr>
              <a:buSzPts val="3800"/>
              <a:buFont typeface="Open Sans"/>
              <a:buNone/>
            </a:pPr>
            <a:r>
              <a:rPr lang="en-US" sz="3200"/>
              <a:t>As seis dimensões de Recursos Humanos</a:t>
            </a:r>
            <a:endParaRPr/>
          </a:p>
        </p:txBody>
      </p:sp>
      <p:sp>
        <p:nvSpPr>
          <p:cNvPr id="119" name="Google Shape;119;p24"/>
          <p:cNvSpPr txBox="1"/>
          <p:nvPr>
            <p:ph idx="1" type="body"/>
          </p:nvPr>
        </p:nvSpPr>
        <p:spPr>
          <a:xfrm>
            <a:off x="97970" y="854672"/>
            <a:ext cx="11944351" cy="550862"/>
          </a:xfrm>
          <a:prstGeom prst="rect">
            <a:avLst/>
          </a:prstGeom>
          <a:noFill/>
          <a:ln>
            <a:noFill/>
          </a:ln>
        </p:spPr>
        <p:txBody>
          <a:bodyPr anchorCtr="0" anchor="ctr" bIns="45700" lIns="91425" spcFirstLastPara="1" rIns="91425" wrap="square" tIns="45700">
            <a:noAutofit/>
          </a:bodyPr>
          <a:lstStyle/>
          <a:p>
            <a:pPr indent="-228600" lvl="0" marL="457200" marR="0" rtl="0" algn="just">
              <a:lnSpc>
                <a:spcPct val="90000"/>
              </a:lnSpc>
              <a:spcBef>
                <a:spcPts val="1000"/>
              </a:spcBef>
              <a:spcAft>
                <a:spcPts val="0"/>
              </a:spcAft>
              <a:buClr>
                <a:schemeClr val="accent6"/>
              </a:buClr>
              <a:buSzPts val="2400"/>
              <a:buFont typeface="Arial"/>
              <a:buNone/>
            </a:pPr>
            <a:r>
              <a:rPr lang="en-US"/>
              <a:t>2. Recrutamento e seleção</a:t>
            </a:r>
            <a:endParaRPr/>
          </a:p>
        </p:txBody>
      </p:sp>
      <p:sp>
        <p:nvSpPr>
          <p:cNvPr id="120" name="Google Shape;120;p24"/>
          <p:cNvSpPr txBox="1"/>
          <p:nvPr>
            <p:ph idx="2" type="body"/>
          </p:nvPr>
        </p:nvSpPr>
        <p:spPr>
          <a:xfrm>
            <a:off x="97972" y="1462685"/>
            <a:ext cx="6136574" cy="5289179"/>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Clr>
                <a:srgbClr val="BDE5E0"/>
              </a:buClr>
              <a:buSzPts val="1800"/>
              <a:buFont typeface="Arial"/>
              <a:buChar char="•"/>
            </a:pPr>
            <a:r>
              <a:rPr lang="en-US"/>
              <a:t>Como as pessoas permanecem mais tempo no mercado de trabalho, as empresas devem assegurar que têm políticas que permitem que pessoas de todas as idades se candidatem a uma determinada função</a:t>
            </a:r>
            <a:endParaRPr/>
          </a:p>
          <a:p>
            <a:pPr indent="-285750" lvl="0" marL="514350" rtl="0" algn="just">
              <a:lnSpc>
                <a:spcPct val="90000"/>
              </a:lnSpc>
              <a:spcBef>
                <a:spcPts val="1000"/>
              </a:spcBef>
              <a:spcAft>
                <a:spcPts val="0"/>
              </a:spcAft>
              <a:buClr>
                <a:srgbClr val="BDE5E0"/>
              </a:buClr>
              <a:buSzPts val="1800"/>
              <a:buFont typeface="Arial"/>
              <a:buChar char="•"/>
            </a:pPr>
            <a:r>
              <a:rPr lang="en-US"/>
              <a:t>As descrições de funções que classificam as pessoas como “experientes” são atualmente inadequadas. Procure as que se referem a “elevado potencial” ou “enérgicos” (Fonte: Rockwood, 2018)</a:t>
            </a:r>
            <a:endParaRPr/>
          </a:p>
          <a:p>
            <a:pPr indent="0" lvl="0" marL="228600" rtl="0" algn="just">
              <a:lnSpc>
                <a:spcPct val="90000"/>
              </a:lnSpc>
              <a:spcBef>
                <a:spcPts val="1000"/>
              </a:spcBef>
              <a:spcAft>
                <a:spcPts val="0"/>
              </a:spcAft>
              <a:buSzPts val="1800"/>
              <a:buNone/>
            </a:pPr>
            <a:r>
              <a:t/>
            </a:r>
            <a:endParaRPr sz="1800">
              <a:latin typeface="Open Sans Light"/>
              <a:ea typeface="Open Sans Light"/>
              <a:cs typeface="Open Sans Light"/>
              <a:sym typeface="Open Sans Light"/>
            </a:endParaRPr>
          </a:p>
        </p:txBody>
      </p:sp>
      <p:pic>
        <p:nvPicPr>
          <p:cNvPr id="121" name="Google Shape;121;p24"/>
          <p:cNvPicPr preferRelativeResize="0"/>
          <p:nvPr/>
        </p:nvPicPr>
        <p:blipFill rotWithShape="1">
          <a:blip r:embed="rId3">
            <a:alphaModFix/>
          </a:blip>
          <a:srcRect b="0" l="0" r="0" t="0"/>
          <a:stretch/>
        </p:blipFill>
        <p:spPr>
          <a:xfrm>
            <a:off x="6515326" y="1631922"/>
            <a:ext cx="5555615" cy="417753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ARDET Course template">
  <a:themeElements>
    <a:clrScheme name="LearnGen">
      <a:dk1>
        <a:srgbClr val="FFFFFF"/>
      </a:dk1>
      <a:lt1>
        <a:srgbClr val="868E93"/>
      </a:lt1>
      <a:dk2>
        <a:srgbClr val="E1E2E3"/>
      </a:dk2>
      <a:lt2>
        <a:srgbClr val="868E93"/>
      </a:lt2>
      <a:accent1>
        <a:srgbClr val="F47F5D"/>
      </a:accent1>
      <a:accent2>
        <a:srgbClr val="93D4CC"/>
      </a:accent2>
      <a:accent3>
        <a:srgbClr val="C7ADDB"/>
      </a:accent3>
      <a:accent4>
        <a:srgbClr val="9DA57C"/>
      </a:accent4>
      <a:accent5>
        <a:srgbClr val="858AA8"/>
      </a:accent5>
      <a:accent6>
        <a:srgbClr val="F2613A"/>
      </a:accent6>
      <a:hlink>
        <a:srgbClr val="93D4CC"/>
      </a:hlink>
      <a:folHlink>
        <a:srgbClr val="70C6B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ARDET Course template - Cover page">
  <a:themeElements>
    <a:clrScheme name="LearnGen">
      <a:dk1>
        <a:srgbClr val="FFFFFF"/>
      </a:dk1>
      <a:lt1>
        <a:srgbClr val="868E93"/>
      </a:lt1>
      <a:dk2>
        <a:srgbClr val="E1E2E3"/>
      </a:dk2>
      <a:lt2>
        <a:srgbClr val="868E93"/>
      </a:lt2>
      <a:accent1>
        <a:srgbClr val="F47F5D"/>
      </a:accent1>
      <a:accent2>
        <a:srgbClr val="93D4CC"/>
      </a:accent2>
      <a:accent3>
        <a:srgbClr val="C7ADDB"/>
      </a:accent3>
      <a:accent4>
        <a:srgbClr val="9DA57C"/>
      </a:accent4>
      <a:accent5>
        <a:srgbClr val="858AA8"/>
      </a:accent5>
      <a:accent6>
        <a:srgbClr val="F2613A"/>
      </a:accent6>
      <a:hlink>
        <a:srgbClr val="93D4CC"/>
      </a:hlink>
      <a:folHlink>
        <a:srgbClr val="70C6B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2014-07-11T09:12:14Z</dcterms:created>
  <dc:creator>2Fast4u</dc:creator>
</cp:coreProperties>
</file>