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Open Sans" panose="020B0606030504020204" pitchFamily="34" charset="0"/>
      <p:regular r:id="rId15"/>
      <p:bold r:id="rId16"/>
      <p:italic r:id="rId17"/>
      <p:boldItalic r:id="rId18"/>
    </p:embeddedFont>
    <p:embeddedFont>
      <p:font typeface="Open Sans Light" panose="020B0306030504020204" pitchFamily="34" charset="0"/>
      <p:regular r:id="rId19"/>
      <p: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os+YBeHpeYRf1CKyr0vBNftKQ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47315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 name="Google Shape;4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5972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35" name="Google Shape;13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705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9845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764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 name="Google Shape;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662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590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802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698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 </a:t>
            </a:r>
            <a:endParaRPr/>
          </a:p>
          <a:p>
            <a:pPr marL="457200" marR="0" lvl="0" indent="-228600" algn="l" rtl="0">
              <a:lnSpc>
                <a:spcPct val="100000"/>
              </a:lnSpc>
              <a:spcBef>
                <a:spcPts val="0"/>
              </a:spcBef>
              <a:spcAft>
                <a:spcPts val="0"/>
              </a:spcAft>
              <a:buSzPts val="1400"/>
              <a:buNone/>
            </a:pPr>
            <a:r>
              <a:rPr lang="en-US"/>
              <a:t> </a:t>
            </a:r>
            <a:endParaRPr/>
          </a:p>
        </p:txBody>
      </p:sp>
      <p:sp>
        <p:nvSpPr>
          <p:cNvPr id="71" name="Google Shape;7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340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2" name="Google Shape;82;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934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0473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12" name="Google Shape;11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5879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25"/>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7" name="Google Shape;17;p25"/>
          <p:cNvPicPr preferRelativeResize="0"/>
          <p:nvPr/>
        </p:nvPicPr>
        <p:blipFill rotWithShape="1">
          <a:blip r:embed="rId2">
            <a:alphaModFix/>
          </a:blip>
          <a:srcRect/>
          <a:stretch/>
        </p:blipFill>
        <p:spPr>
          <a:xfrm>
            <a:off x="1455263" y="309483"/>
            <a:ext cx="8911263" cy="4116594"/>
          </a:xfrm>
          <a:prstGeom prst="rect">
            <a:avLst/>
          </a:prstGeom>
          <a:noFill/>
          <a:ln>
            <a:noFill/>
          </a:ln>
        </p:spPr>
      </p:pic>
      <p:pic>
        <p:nvPicPr>
          <p:cNvPr id="18" name="Google Shape;18;p25"/>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25"/>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25"/>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Open Sans"/>
              <a:ea typeface="Open Sans"/>
              <a:cs typeface="Open Sans"/>
              <a:sym typeface="Open Sans"/>
            </a:endParaRPr>
          </a:p>
        </p:txBody>
      </p:sp>
      <p:sp>
        <p:nvSpPr>
          <p:cNvPr id="21" name="Google Shape;21;p25"/>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3200"/>
              <a:buFont typeface="Open Sans"/>
              <a:buNone/>
              <a:defRPr sz="32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2400"/>
              <a:buNone/>
              <a:defRPr sz="24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25"/>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43"/>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 name="Google Shape;26;p43"/>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3"/>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8"/>
        <p:cNvGrpSpPr/>
        <p:nvPr/>
      </p:nvGrpSpPr>
      <p:grpSpPr>
        <a:xfrm>
          <a:off x="0" y="0"/>
          <a:ext cx="0" cy="0"/>
          <a:chOff x="0" y="0"/>
          <a:chExt cx="0" cy="0"/>
        </a:xfrm>
      </p:grpSpPr>
      <p:sp>
        <p:nvSpPr>
          <p:cNvPr id="29" name="Google Shape;29;p4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4"/>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1"/>
        <p:cNvGrpSpPr/>
        <p:nvPr/>
      </p:nvGrpSpPr>
      <p:grpSpPr>
        <a:xfrm>
          <a:off x="0" y="0"/>
          <a:ext cx="0" cy="0"/>
          <a:chOff x="0" y="0"/>
          <a:chExt cx="0" cy="0"/>
        </a:xfrm>
      </p:grpSpPr>
      <p:sp>
        <p:nvSpPr>
          <p:cNvPr id="32" name="Google Shape;32;p31"/>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3" name="Google Shape;33;p31"/>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31"/>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5" name="Google Shape;35;p31"/>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6" name="Google Shape;36;p31"/>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Open Sans"/>
              <a:ea typeface="Open Sans"/>
              <a:cs typeface="Open Sans"/>
              <a:sym typeface="Open Sans"/>
            </a:endParaRPr>
          </a:p>
        </p:txBody>
      </p:sp>
      <p:sp>
        <p:nvSpPr>
          <p:cNvPr id="37" name="Google Shape;37;p31"/>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2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2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2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url=http://www.a-spin.pt/?p%3D5130&amp;psig=AOvVaw3I-doW7LJTywQGvoxqJpUm&amp;ust=1582022396185000&amp;source=images&amp;cd=vfe&amp;ved=0CAIQjRxqFwoTCIj1_uqy2OcCFQAAAAAdAAAAABA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utureinperspective.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www.google.com/url?sa=i&amp;url=http://www.a-spin.pt/?p%3D5130&amp;psig=AOvVaw3I-doW7LJTywQGvoxqJpUm&amp;ust=1582022396185000&amp;source=images&amp;cd=vfe&amp;ved=0CAIQjRxqFwoTCIj1_uqy2OcCFQAAAAAdAAAAABA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33"/>
          <p:cNvSpPr txBox="1">
            <a:spLocks noGrp="1"/>
          </p:cNvSpPr>
          <p:nvPr>
            <p:ph type="subTitle" idx="1"/>
          </p:nvPr>
        </p:nvSpPr>
        <p:spPr>
          <a:xfrm>
            <a:off x="6086475" y="4549902"/>
            <a:ext cx="5325237"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n-US" sz="1500"/>
              <a:t>Módulo 3 - Conceptualização de estratégias de combate à discriminação etária e exclusão social nos locais de trabalho</a:t>
            </a:r>
            <a:endParaRPr/>
          </a:p>
          <a:p>
            <a:pPr marL="0" lvl="0" indent="0" algn="l" rtl="0">
              <a:lnSpc>
                <a:spcPct val="90000"/>
              </a:lnSpc>
              <a:spcBef>
                <a:spcPts val="0"/>
              </a:spcBef>
              <a:spcAft>
                <a:spcPts val="0"/>
              </a:spcAft>
              <a:buClr>
                <a:schemeClr val="accent1"/>
              </a:buClr>
              <a:buSzPts val="1600"/>
              <a:buNone/>
            </a:pPr>
            <a:endParaRPr sz="1500"/>
          </a:p>
          <a:p>
            <a:pPr marL="0" lvl="0" indent="0" algn="l" rtl="0">
              <a:lnSpc>
                <a:spcPct val="90000"/>
              </a:lnSpc>
              <a:spcBef>
                <a:spcPts val="0"/>
              </a:spcBef>
              <a:spcAft>
                <a:spcPts val="0"/>
              </a:spcAft>
              <a:buSzPts val="1600"/>
              <a:buNone/>
            </a:pPr>
            <a:r>
              <a:rPr lang="en-US" sz="1500">
                <a:solidFill>
                  <a:srgbClr val="52BAAD"/>
                </a:solidFill>
              </a:rPr>
              <a:t>Unidade 1: Antiguidade no local de trabalho para os trabalhadores seniores e jovens</a:t>
            </a:r>
            <a:endParaRPr/>
          </a:p>
        </p:txBody>
      </p:sp>
      <p:pic>
        <p:nvPicPr>
          <p:cNvPr id="43" name="Google Shape;43;p33" descr="Resultado de imagem para financiado erasmus +">
            <a:hlinkClick r:id="rId3"/>
          </p:cNvPr>
          <p:cNvPicPr preferRelativeResize="0"/>
          <p:nvPr/>
        </p:nvPicPr>
        <p:blipFill rotWithShape="1">
          <a:blip r:embed="rId4">
            <a:alphaModFix/>
          </a:blip>
          <a:srcRect/>
          <a:stretch/>
        </p:blipFill>
        <p:spPr>
          <a:xfrm>
            <a:off x="1017396" y="6124448"/>
            <a:ext cx="2301875" cy="532384"/>
          </a:xfrm>
          <a:prstGeom prst="rect">
            <a:avLst/>
          </a:prstGeom>
          <a:noFill/>
          <a:ln>
            <a:noFill/>
          </a:ln>
        </p:spPr>
      </p:pic>
      <p:sp>
        <p:nvSpPr>
          <p:cNvPr id="44" name="Google Shape;44;p33"/>
          <p:cNvSpPr/>
          <p:nvPr/>
        </p:nvSpPr>
        <p:spPr>
          <a:xfrm>
            <a:off x="3313291" y="6149086"/>
            <a:ext cx="8219682" cy="590042"/>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800"/>
              </a:spcAft>
              <a:buNone/>
            </a:pPr>
            <a:r>
              <a:rPr lang="en-US" sz="1050" b="0" i="0" u="none" strike="noStrike" cap="none">
                <a:solidFill>
                  <a:srgbClr val="636A6F"/>
                </a:solidFill>
                <a:latin typeface="Open Sans"/>
                <a:ea typeface="Open Sans"/>
                <a:cs typeface="Open Sans"/>
                <a:sym typeface="Open Sans"/>
              </a:rPr>
              <a:t>Projeto financiado com o apoio da Comissão Europeia. A informação contida nesta publicação vincula exclusivamente o autor, não sendo a Comissão responsável pela utilização que dela possa ser feita. Projeto número: </a:t>
            </a:r>
            <a:r>
              <a:rPr lang="en-US" sz="1050">
                <a:solidFill>
                  <a:srgbClr val="636A6F"/>
                </a:solidFill>
                <a:latin typeface="Open Sans"/>
                <a:ea typeface="Open Sans"/>
                <a:cs typeface="Open Sans"/>
                <a:sym typeface="Open Sans"/>
              </a:rPr>
              <a:t>2020-1-BG01-KA202-079064</a:t>
            </a:r>
            <a:endParaRPr sz="1600" b="0" i="0" u="none" strike="noStrike" cap="none">
              <a:solidFill>
                <a:srgbClr val="636A6F"/>
              </a:solidFill>
              <a:latin typeface="Open Sans Light"/>
              <a:ea typeface="Open Sans Light"/>
              <a:cs typeface="Open Sans Light"/>
              <a:sym typeface="Open Sans Light"/>
            </a:endParaRPr>
          </a:p>
        </p:txBody>
      </p:sp>
      <p:sp>
        <p:nvSpPr>
          <p:cNvPr id="45" name="Google Shape;45;p33"/>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Open Sans"/>
              <a:buNone/>
            </a:pPr>
            <a:r>
              <a:rPr lang="en-US" sz="1400" b="1">
                <a:solidFill>
                  <a:srgbClr val="52BAAD"/>
                </a:solidFill>
                <a:latin typeface="Open Sans"/>
                <a:ea typeface="Open Sans"/>
                <a:cs typeface="Open Sans"/>
                <a:sym typeface="Open Sans"/>
              </a:rPr>
              <a:t>Formação LearnGen:</a:t>
            </a:r>
            <a:r>
              <a:rPr lang="en-US" sz="1400">
                <a:solidFill>
                  <a:srgbClr val="636A6F"/>
                </a:solidFill>
                <a:latin typeface="Open Sans"/>
                <a:ea typeface="Open Sans"/>
                <a:cs typeface="Open Sans"/>
                <a:sym typeface="Open Sans"/>
              </a:rPr>
              <a:t/>
            </a:r>
            <a:br>
              <a:rPr lang="en-US" sz="1400">
                <a:solidFill>
                  <a:srgbClr val="636A6F"/>
                </a:solidFill>
                <a:latin typeface="Open Sans"/>
                <a:ea typeface="Open Sans"/>
                <a:cs typeface="Open Sans"/>
                <a:sym typeface="Open Sans"/>
              </a:rPr>
            </a:br>
            <a:r>
              <a:rPr lang="en-US" sz="1400" b="1">
                <a:solidFill>
                  <a:srgbClr val="52BAAD"/>
                </a:solidFill>
                <a:latin typeface="Open Sans"/>
                <a:ea typeface="Open Sans"/>
                <a:cs typeface="Open Sans"/>
                <a:sym typeface="Open Sans"/>
              </a:rPr>
              <a:t>Desafios intergeracionais no trabalho </a:t>
            </a:r>
            <a:endParaRPr sz="2000">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Google Shape;137;p41"/>
          <p:cNvGrpSpPr/>
          <p:nvPr/>
        </p:nvGrpSpPr>
        <p:grpSpPr>
          <a:xfrm>
            <a:off x="160820" y="1815473"/>
            <a:ext cx="11923877" cy="4324509"/>
            <a:chOff x="-42379" y="1017952"/>
            <a:chExt cx="11923877" cy="4324509"/>
          </a:xfrm>
        </p:grpSpPr>
        <p:sp>
          <p:nvSpPr>
            <p:cNvPr id="138" name="Google Shape;138;p41"/>
            <p:cNvSpPr/>
            <p:nvPr/>
          </p:nvSpPr>
          <p:spPr>
            <a:xfrm rot="-3600000">
              <a:off x="1266" y="4065345"/>
              <a:ext cx="1387396" cy="901808"/>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1"/>
            <p:cNvSpPr txBox="1"/>
            <p:nvPr/>
          </p:nvSpPr>
          <p:spPr>
            <a:xfrm rot="-3600000">
              <a:off x="64352" y="4098362"/>
              <a:ext cx="1299350" cy="857785"/>
            </a:xfrm>
            <a:prstGeom prst="rect">
              <a:avLst/>
            </a:prstGeom>
            <a:noFill/>
            <a:ln>
              <a:noFill/>
            </a:ln>
          </p:spPr>
          <p:txBody>
            <a:bodyPr spcFirstLastPara="1" wrap="square" lIns="45700" tIns="15225" rIns="4570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Leais</a:t>
              </a:r>
              <a:endParaRPr sz="1200" b="0" i="0" u="none" strike="noStrike" cap="none">
                <a:solidFill>
                  <a:schemeClr val="dk1"/>
                </a:solidFill>
                <a:latin typeface="Arial"/>
                <a:ea typeface="Arial"/>
                <a:cs typeface="Arial"/>
                <a:sym typeface="Arial"/>
              </a:endParaRPr>
            </a:p>
          </p:txBody>
        </p:sp>
        <p:sp>
          <p:nvSpPr>
            <p:cNvPr id="140" name="Google Shape;140;p41"/>
            <p:cNvSpPr/>
            <p:nvPr/>
          </p:nvSpPr>
          <p:spPr>
            <a:xfrm rot="-2571429">
              <a:off x="1251151" y="2659361"/>
              <a:ext cx="1387396" cy="901808"/>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1"/>
            <p:cNvSpPr txBox="1"/>
            <p:nvPr/>
          </p:nvSpPr>
          <p:spPr>
            <a:xfrm rot="-2571429">
              <a:off x="1310146" y="2697508"/>
              <a:ext cx="1299350" cy="857785"/>
            </a:xfrm>
            <a:prstGeom prst="rect">
              <a:avLst/>
            </a:prstGeom>
            <a:noFill/>
            <a:ln>
              <a:noFill/>
            </a:ln>
          </p:spPr>
          <p:txBody>
            <a:bodyPr spcFirstLastPara="1" wrap="square" lIns="45700" tIns="15225" rIns="4570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Trabalhadores </a:t>
              </a:r>
              <a:endParaRPr/>
            </a:p>
          </p:txBody>
        </p:sp>
        <p:sp>
          <p:nvSpPr>
            <p:cNvPr id="142" name="Google Shape;142;p41"/>
            <p:cNvSpPr/>
            <p:nvPr/>
          </p:nvSpPr>
          <p:spPr>
            <a:xfrm rot="-1542857">
              <a:off x="2608309" y="1646363"/>
              <a:ext cx="1387396" cy="901808"/>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1"/>
            <p:cNvSpPr txBox="1"/>
            <p:nvPr/>
          </p:nvSpPr>
          <p:spPr>
            <a:xfrm rot="-1542857">
              <a:off x="2661882" y="1688206"/>
              <a:ext cx="1299350" cy="857785"/>
            </a:xfrm>
            <a:prstGeom prst="rect">
              <a:avLst/>
            </a:prstGeom>
            <a:noFill/>
            <a:ln>
              <a:noFill/>
            </a:ln>
          </p:spPr>
          <p:txBody>
            <a:bodyPr spcFirstLastPara="1" wrap="square" lIns="45700" tIns="15225" rIns="4570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Menos inteligentes face aos trabalhadores jovens </a:t>
              </a:r>
              <a:endParaRPr/>
            </a:p>
          </p:txBody>
        </p:sp>
        <p:sp>
          <p:nvSpPr>
            <p:cNvPr id="144" name="Google Shape;144;p41"/>
            <p:cNvSpPr/>
            <p:nvPr/>
          </p:nvSpPr>
          <p:spPr>
            <a:xfrm rot="-514286">
              <a:off x="4326713" y="1116306"/>
              <a:ext cx="1387396" cy="901808"/>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1"/>
            <p:cNvSpPr txBox="1"/>
            <p:nvPr/>
          </p:nvSpPr>
          <p:spPr>
            <a:xfrm rot="-514286">
              <a:off x="4374017" y="1160083"/>
              <a:ext cx="1299350" cy="857785"/>
            </a:xfrm>
            <a:prstGeom prst="rect">
              <a:avLst/>
            </a:prstGeom>
            <a:noFill/>
            <a:ln>
              <a:noFill/>
            </a:ln>
          </p:spPr>
          <p:txBody>
            <a:bodyPr spcFirstLastPara="1" wrap="square" lIns="45700" tIns="15225" rIns="4570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Têm melhores competências interpessoais </a:t>
              </a:r>
              <a:endParaRPr/>
            </a:p>
          </p:txBody>
        </p:sp>
        <p:sp>
          <p:nvSpPr>
            <p:cNvPr id="146" name="Google Shape;146;p41"/>
            <p:cNvSpPr/>
            <p:nvPr/>
          </p:nvSpPr>
          <p:spPr>
            <a:xfrm rot="514286">
              <a:off x="6125010" y="1116306"/>
              <a:ext cx="1387396" cy="901808"/>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1"/>
            <p:cNvSpPr txBox="1"/>
            <p:nvPr/>
          </p:nvSpPr>
          <p:spPr>
            <a:xfrm rot="514286">
              <a:off x="6165752" y="1160083"/>
              <a:ext cx="1299350" cy="857785"/>
            </a:xfrm>
            <a:prstGeom prst="rect">
              <a:avLst/>
            </a:prstGeom>
            <a:noFill/>
            <a:ln>
              <a:noFill/>
            </a:ln>
          </p:spPr>
          <p:txBody>
            <a:bodyPr spcFirstLastPara="1" wrap="square" lIns="45700" tIns="15225" rIns="4570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Resistentes a mudanças na prática laboral </a:t>
              </a:r>
              <a:endParaRPr/>
            </a:p>
          </p:txBody>
        </p:sp>
        <p:sp>
          <p:nvSpPr>
            <p:cNvPr id="148" name="Google Shape;148;p41"/>
            <p:cNvSpPr/>
            <p:nvPr/>
          </p:nvSpPr>
          <p:spPr>
            <a:xfrm rot="1542857">
              <a:off x="7843414" y="1646363"/>
              <a:ext cx="1387396" cy="901808"/>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1"/>
            <p:cNvSpPr txBox="1"/>
            <p:nvPr/>
          </p:nvSpPr>
          <p:spPr>
            <a:xfrm rot="1542857">
              <a:off x="7877887" y="1688206"/>
              <a:ext cx="1299350" cy="857785"/>
            </a:xfrm>
            <a:prstGeom prst="rect">
              <a:avLst/>
            </a:prstGeom>
            <a:noFill/>
            <a:ln>
              <a:noFill/>
            </a:ln>
          </p:spPr>
          <p:txBody>
            <a:bodyPr spcFirstLastPara="1" wrap="square" lIns="45700" tIns="15225" rIns="4570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São mais dispendiosos</a:t>
              </a:r>
              <a:endParaRPr sz="1200" b="0" i="0" u="none" strike="noStrike" cap="none">
                <a:solidFill>
                  <a:schemeClr val="dk1"/>
                </a:solidFill>
                <a:latin typeface="Arial"/>
                <a:ea typeface="Arial"/>
                <a:cs typeface="Arial"/>
                <a:sym typeface="Arial"/>
              </a:endParaRPr>
            </a:p>
          </p:txBody>
        </p:sp>
        <p:sp>
          <p:nvSpPr>
            <p:cNvPr id="150" name="Google Shape;150;p41"/>
            <p:cNvSpPr/>
            <p:nvPr/>
          </p:nvSpPr>
          <p:spPr>
            <a:xfrm rot="2571429">
              <a:off x="9329237" y="2659380"/>
              <a:ext cx="1387396" cy="901808"/>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1"/>
            <p:cNvSpPr txBox="1"/>
            <p:nvPr/>
          </p:nvSpPr>
          <p:spPr>
            <a:xfrm rot="2571429">
              <a:off x="9358288" y="2697527"/>
              <a:ext cx="1299350" cy="857785"/>
            </a:xfrm>
            <a:prstGeom prst="rect">
              <a:avLst/>
            </a:prstGeom>
            <a:noFill/>
            <a:ln>
              <a:noFill/>
            </a:ln>
          </p:spPr>
          <p:txBody>
            <a:bodyPr spcFirstLastPara="1" wrap="square" lIns="45700" tIns="15225" rIns="4570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A sua saúde está a deteriorar-se </a:t>
              </a:r>
              <a:endParaRPr/>
            </a:p>
          </p:txBody>
        </p:sp>
        <p:sp>
          <p:nvSpPr>
            <p:cNvPr id="152" name="Google Shape;152;p41"/>
            <p:cNvSpPr/>
            <p:nvPr/>
          </p:nvSpPr>
          <p:spPr>
            <a:xfrm rot="3600000">
              <a:off x="10450457" y="4065345"/>
              <a:ext cx="1387396" cy="901808"/>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1"/>
            <p:cNvSpPr txBox="1"/>
            <p:nvPr/>
          </p:nvSpPr>
          <p:spPr>
            <a:xfrm rot="3600000">
              <a:off x="10475417" y="4098362"/>
              <a:ext cx="1299350" cy="857785"/>
            </a:xfrm>
            <a:prstGeom prst="rect">
              <a:avLst/>
            </a:prstGeom>
            <a:noFill/>
            <a:ln>
              <a:noFill/>
            </a:ln>
          </p:spPr>
          <p:txBody>
            <a:bodyPr spcFirstLastPara="1" wrap="square" lIns="45700" tIns="15225" rIns="4570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Bons líderes </a:t>
              </a:r>
              <a:endParaRPr/>
            </a:p>
          </p:txBody>
        </p:sp>
      </p:grpSp>
      <p:sp>
        <p:nvSpPr>
          <p:cNvPr id="154" name="Google Shape;154;p41"/>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41"/>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2400" b="0" i="0" u="none" strike="noStrike" cap="none">
                <a:solidFill>
                  <a:schemeClr val="dk1"/>
                </a:solidFill>
                <a:latin typeface="Open Sans"/>
                <a:ea typeface="Open Sans"/>
                <a:cs typeface="Open Sans"/>
                <a:sym typeface="Open Sans"/>
              </a:rPr>
              <a:t>Enquanto estereótipo, os trabalhadores seniores são... </a:t>
            </a:r>
            <a:endParaRPr sz="2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2"/>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2000"/>
              <a:buFont typeface="Open Sans"/>
              <a:buNone/>
            </a:pPr>
            <a:r>
              <a:rPr lang="en-US" sz="1800"/>
              <a:t>Debate</a:t>
            </a:r>
            <a:br>
              <a:rPr lang="en-US" sz="1800"/>
            </a:br>
            <a:r>
              <a:rPr lang="en-US" sz="1800"/>
              <a:t/>
            </a:r>
            <a:br>
              <a:rPr lang="en-US" sz="1800"/>
            </a:br>
            <a:r>
              <a:rPr lang="en-US" sz="1800"/>
              <a:t/>
            </a:r>
            <a:br>
              <a:rPr lang="en-US" sz="1800"/>
            </a:br>
            <a:r>
              <a:rPr lang="en-US" sz="1800"/>
              <a:t>Como é que o envelhecimento se manifesta no seu local de trabalho?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n-US"/>
              <a:t>Conteúdos desenvolvidos por</a:t>
            </a:r>
            <a:br>
              <a:rPr lang="en-US"/>
            </a:br>
            <a:r>
              <a:rPr lang="en-US"/>
              <a:t/>
            </a:r>
            <a:br>
              <a:rPr lang="en-US"/>
            </a:br>
            <a:r>
              <a:rPr lang="en-US" b="0"/>
              <a:t>Future in Perspective, Irlanda</a:t>
            </a:r>
            <a:br>
              <a:rPr lang="en-US" b="0"/>
            </a:br>
            <a:r>
              <a:rPr lang="en-US" b="0" u="sng">
                <a:solidFill>
                  <a:schemeClr val="hlink"/>
                </a:solidFill>
                <a:hlinkClick r:id="rId3"/>
              </a:rPr>
              <a:t>www.futureinperspective.com</a:t>
            </a:r>
            <a:r>
              <a:rPr lang="en-US" b="0"/>
              <a:t> </a:t>
            </a:r>
            <a:br>
              <a:rPr lang="en-US" b="0"/>
            </a:br>
            <a:endParaRPr b="0"/>
          </a:p>
        </p:txBody>
      </p:sp>
      <p:pic>
        <p:nvPicPr>
          <p:cNvPr id="166" name="Google Shape;166;p13" descr="Resultado de imagem para financiado erasmus +">
            <a:hlinkClick r:id="rId4"/>
          </p:cNvPr>
          <p:cNvPicPr preferRelativeResize="0"/>
          <p:nvPr/>
        </p:nvPicPr>
        <p:blipFill rotWithShape="1">
          <a:blip r:embed="rId5">
            <a:alphaModFix/>
          </a:blip>
          <a:srcRect/>
          <a:stretch/>
        </p:blipFill>
        <p:spPr>
          <a:xfrm>
            <a:off x="1017396" y="6124448"/>
            <a:ext cx="2301875" cy="532384"/>
          </a:xfrm>
          <a:prstGeom prst="rect">
            <a:avLst/>
          </a:prstGeom>
          <a:solidFill>
            <a:schemeClr val="dk2"/>
          </a:solidFill>
          <a:ln>
            <a:noFill/>
          </a:ln>
        </p:spPr>
      </p:pic>
      <p:sp>
        <p:nvSpPr>
          <p:cNvPr id="167" name="Google Shape;167;p13"/>
          <p:cNvSpPr/>
          <p:nvPr/>
        </p:nvSpPr>
        <p:spPr>
          <a:xfrm>
            <a:off x="3313291" y="6149086"/>
            <a:ext cx="7595501" cy="590042"/>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800"/>
              </a:spcAft>
              <a:buNone/>
            </a:pPr>
            <a:r>
              <a:rPr lang="en-US" sz="1050" b="0" i="0" u="none" strike="noStrike" cap="none" dirty="0" err="1">
                <a:solidFill>
                  <a:srgbClr val="636A6F"/>
                </a:solidFill>
                <a:latin typeface="Open Sans"/>
                <a:ea typeface="Open Sans"/>
                <a:cs typeface="Open Sans"/>
                <a:sym typeface="Open Sans"/>
              </a:rPr>
              <a:t>Projeto</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financiado</a:t>
            </a:r>
            <a:r>
              <a:rPr lang="en-US" sz="1050" b="0" i="0" u="none" strike="noStrike" cap="none" dirty="0">
                <a:solidFill>
                  <a:srgbClr val="636A6F"/>
                </a:solidFill>
                <a:latin typeface="Open Sans"/>
                <a:ea typeface="Open Sans"/>
                <a:cs typeface="Open Sans"/>
                <a:sym typeface="Open Sans"/>
              </a:rPr>
              <a:t> com o </a:t>
            </a:r>
            <a:r>
              <a:rPr lang="en-US" sz="1050" b="0" i="0" u="none" strike="noStrike" cap="none" dirty="0" err="1">
                <a:solidFill>
                  <a:srgbClr val="636A6F"/>
                </a:solidFill>
                <a:latin typeface="Open Sans"/>
                <a:ea typeface="Open Sans"/>
                <a:cs typeface="Open Sans"/>
                <a:sym typeface="Open Sans"/>
              </a:rPr>
              <a:t>apoio</a:t>
            </a:r>
            <a:r>
              <a:rPr lang="en-US" sz="1050" b="0" i="0" u="none" strike="noStrike" cap="none" dirty="0">
                <a:solidFill>
                  <a:srgbClr val="636A6F"/>
                </a:solidFill>
                <a:latin typeface="Open Sans"/>
                <a:ea typeface="Open Sans"/>
                <a:cs typeface="Open Sans"/>
                <a:sym typeface="Open Sans"/>
              </a:rPr>
              <a:t> da </a:t>
            </a:r>
            <a:r>
              <a:rPr lang="en-US" sz="1050" b="0" i="0" u="none" strike="noStrike" cap="none" dirty="0" err="1">
                <a:solidFill>
                  <a:srgbClr val="636A6F"/>
                </a:solidFill>
                <a:latin typeface="Open Sans"/>
                <a:ea typeface="Open Sans"/>
                <a:cs typeface="Open Sans"/>
                <a:sym typeface="Open Sans"/>
              </a:rPr>
              <a:t>Comissão</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Europeia</a:t>
            </a:r>
            <a:r>
              <a:rPr lang="en-US" sz="1050" b="0" i="0" u="none" strike="noStrike" cap="none" dirty="0">
                <a:solidFill>
                  <a:srgbClr val="636A6F"/>
                </a:solidFill>
                <a:latin typeface="Open Sans"/>
                <a:ea typeface="Open Sans"/>
                <a:cs typeface="Open Sans"/>
                <a:sym typeface="Open Sans"/>
              </a:rPr>
              <a:t>. A </a:t>
            </a:r>
            <a:r>
              <a:rPr lang="en-US" sz="1050" b="0" i="0" u="none" strike="noStrike" cap="none" dirty="0" err="1">
                <a:solidFill>
                  <a:srgbClr val="636A6F"/>
                </a:solidFill>
                <a:latin typeface="Open Sans"/>
                <a:ea typeface="Open Sans"/>
                <a:cs typeface="Open Sans"/>
                <a:sym typeface="Open Sans"/>
              </a:rPr>
              <a:t>informação</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contida</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nesta</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publicação</a:t>
            </a:r>
            <a:r>
              <a:rPr lang="en-US" sz="1050" b="0" i="0" u="none" strike="noStrike" cap="none" dirty="0">
                <a:solidFill>
                  <a:srgbClr val="636A6F"/>
                </a:solidFill>
                <a:latin typeface="Open Sans"/>
                <a:ea typeface="Open Sans"/>
                <a:cs typeface="Open Sans"/>
                <a:sym typeface="Open Sans"/>
              </a:rPr>
              <a:t> vincula </a:t>
            </a:r>
            <a:r>
              <a:rPr lang="en-US" sz="1050" b="0" i="0" u="none" strike="noStrike" cap="none" dirty="0" err="1">
                <a:solidFill>
                  <a:srgbClr val="636A6F"/>
                </a:solidFill>
                <a:latin typeface="Open Sans"/>
                <a:ea typeface="Open Sans"/>
                <a:cs typeface="Open Sans"/>
                <a:sym typeface="Open Sans"/>
              </a:rPr>
              <a:t>exclusivamente</a:t>
            </a:r>
            <a:r>
              <a:rPr lang="en-US" sz="1050" b="0" i="0" u="none" strike="noStrike" cap="none" dirty="0">
                <a:solidFill>
                  <a:srgbClr val="636A6F"/>
                </a:solidFill>
                <a:latin typeface="Open Sans"/>
                <a:ea typeface="Open Sans"/>
                <a:cs typeface="Open Sans"/>
                <a:sym typeface="Open Sans"/>
              </a:rPr>
              <a:t> o </a:t>
            </a:r>
            <a:r>
              <a:rPr lang="en-US" sz="1050" b="0" i="0" u="none" strike="noStrike" cap="none" dirty="0" err="1">
                <a:solidFill>
                  <a:srgbClr val="636A6F"/>
                </a:solidFill>
                <a:latin typeface="Open Sans"/>
                <a:ea typeface="Open Sans"/>
                <a:cs typeface="Open Sans"/>
                <a:sym typeface="Open Sans"/>
              </a:rPr>
              <a:t>autor</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não</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sendo</a:t>
            </a:r>
            <a:r>
              <a:rPr lang="en-US" sz="1050" b="0" i="0" u="none" strike="noStrike" cap="none" dirty="0">
                <a:solidFill>
                  <a:srgbClr val="636A6F"/>
                </a:solidFill>
                <a:latin typeface="Open Sans"/>
                <a:ea typeface="Open Sans"/>
                <a:cs typeface="Open Sans"/>
                <a:sym typeface="Open Sans"/>
              </a:rPr>
              <a:t> a </a:t>
            </a:r>
            <a:r>
              <a:rPr lang="en-US" sz="1050" b="0" i="0" u="none" strike="noStrike" cap="none" dirty="0" err="1">
                <a:solidFill>
                  <a:srgbClr val="636A6F"/>
                </a:solidFill>
                <a:latin typeface="Open Sans"/>
                <a:ea typeface="Open Sans"/>
                <a:cs typeface="Open Sans"/>
                <a:sym typeface="Open Sans"/>
              </a:rPr>
              <a:t>Comissão</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responsável</a:t>
            </a:r>
            <a:r>
              <a:rPr lang="en-US" sz="1050" b="0" i="0" u="none" strike="noStrike" cap="none" dirty="0">
                <a:solidFill>
                  <a:srgbClr val="636A6F"/>
                </a:solidFill>
                <a:latin typeface="Open Sans"/>
                <a:ea typeface="Open Sans"/>
                <a:cs typeface="Open Sans"/>
                <a:sym typeface="Open Sans"/>
              </a:rPr>
              <a:t> pela </a:t>
            </a:r>
            <a:r>
              <a:rPr lang="en-US" sz="1050" b="0" i="0" u="none" strike="noStrike" cap="none" dirty="0" err="1">
                <a:solidFill>
                  <a:srgbClr val="636A6F"/>
                </a:solidFill>
                <a:latin typeface="Open Sans"/>
                <a:ea typeface="Open Sans"/>
                <a:cs typeface="Open Sans"/>
                <a:sym typeface="Open Sans"/>
              </a:rPr>
              <a:t>utilização</a:t>
            </a:r>
            <a:r>
              <a:rPr lang="en-US" sz="1050" b="0" i="0" u="none" strike="noStrike" cap="none" dirty="0">
                <a:solidFill>
                  <a:srgbClr val="636A6F"/>
                </a:solidFill>
                <a:latin typeface="Open Sans"/>
                <a:ea typeface="Open Sans"/>
                <a:cs typeface="Open Sans"/>
                <a:sym typeface="Open Sans"/>
              </a:rPr>
              <a:t> que </a:t>
            </a:r>
            <a:r>
              <a:rPr lang="en-US" sz="1050" b="0" i="0" u="none" strike="noStrike" cap="none" dirty="0" err="1">
                <a:solidFill>
                  <a:srgbClr val="636A6F"/>
                </a:solidFill>
                <a:latin typeface="Open Sans"/>
                <a:ea typeface="Open Sans"/>
                <a:cs typeface="Open Sans"/>
                <a:sym typeface="Open Sans"/>
              </a:rPr>
              <a:t>dela</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possa</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ser</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feita</a:t>
            </a:r>
            <a:r>
              <a:rPr lang="en-US" sz="1050" b="0" i="0" u="none" strike="noStrike" cap="none">
                <a:solidFill>
                  <a:srgbClr val="636A6F"/>
                </a:solidFill>
                <a:latin typeface="Open Sans"/>
                <a:ea typeface="Open Sans"/>
                <a:cs typeface="Open Sans"/>
                <a:sym typeface="Open Sans"/>
              </a:rPr>
              <a:t>. </a:t>
            </a:r>
            <a:r>
              <a:rPr lang="en-US" sz="1050" b="0" i="0" u="none" strike="noStrike" cap="none" smtClean="0">
                <a:solidFill>
                  <a:srgbClr val="636A6F"/>
                </a:solidFill>
                <a:latin typeface="Open Sans"/>
                <a:ea typeface="Open Sans"/>
                <a:cs typeface="Open Sans"/>
                <a:sym typeface="Open Sans"/>
              </a:rPr>
              <a:t/>
            </a:r>
            <a:br>
              <a:rPr lang="en-US" sz="1050" b="0" i="0" u="none" strike="noStrike" cap="none" smtClean="0">
                <a:solidFill>
                  <a:srgbClr val="636A6F"/>
                </a:solidFill>
                <a:latin typeface="Open Sans"/>
                <a:ea typeface="Open Sans"/>
                <a:cs typeface="Open Sans"/>
                <a:sym typeface="Open Sans"/>
              </a:rPr>
            </a:br>
            <a:r>
              <a:rPr lang="en-US" sz="1050" b="0" i="0" u="none" strike="noStrike" cap="none" smtClean="0">
                <a:solidFill>
                  <a:srgbClr val="636A6F"/>
                </a:solidFill>
                <a:latin typeface="Open Sans"/>
                <a:ea typeface="Open Sans"/>
                <a:cs typeface="Open Sans"/>
                <a:sym typeface="Open Sans"/>
              </a:rPr>
              <a:t>Número</a:t>
            </a:r>
            <a:r>
              <a:rPr lang="en-US" sz="1050" b="0" i="0" u="none" strike="noStrike" cap="none" dirty="0" smtClean="0">
                <a:solidFill>
                  <a:srgbClr val="636A6F"/>
                </a:solidFill>
                <a:latin typeface="Open Sans"/>
                <a:ea typeface="Open Sans"/>
                <a:cs typeface="Open Sans"/>
                <a:sym typeface="Open Sans"/>
              </a:rPr>
              <a:t> </a:t>
            </a:r>
            <a:r>
              <a:rPr lang="en-US" sz="1050" b="0" i="0" u="none" strike="noStrike" cap="none" dirty="0">
                <a:solidFill>
                  <a:srgbClr val="636A6F"/>
                </a:solidFill>
                <a:latin typeface="Open Sans"/>
                <a:ea typeface="Open Sans"/>
                <a:cs typeface="Open Sans"/>
                <a:sym typeface="Open Sans"/>
              </a:rPr>
              <a:t>do </a:t>
            </a:r>
            <a:r>
              <a:rPr lang="en-US" sz="1050" b="0" i="0" u="none" strike="noStrike" cap="none" dirty="0" err="1">
                <a:solidFill>
                  <a:srgbClr val="636A6F"/>
                </a:solidFill>
                <a:latin typeface="Open Sans"/>
                <a:ea typeface="Open Sans"/>
                <a:cs typeface="Open Sans"/>
                <a:sym typeface="Open Sans"/>
              </a:rPr>
              <a:t>projeto</a:t>
            </a:r>
            <a:r>
              <a:rPr lang="en-US" sz="1050" b="0" i="0" u="none" strike="noStrike" cap="none" dirty="0">
                <a:solidFill>
                  <a:srgbClr val="636A6F"/>
                </a:solidFill>
                <a:latin typeface="Open Sans"/>
                <a:ea typeface="Open Sans"/>
                <a:cs typeface="Open Sans"/>
                <a:sym typeface="Open Sans"/>
              </a:rPr>
              <a:t>: </a:t>
            </a:r>
            <a:r>
              <a:rPr lang="en-US" sz="1050" dirty="0">
                <a:solidFill>
                  <a:srgbClr val="636A6F"/>
                </a:solidFill>
                <a:latin typeface="Open Sans"/>
                <a:ea typeface="Open Sans"/>
                <a:cs typeface="Open Sans"/>
                <a:sym typeface="Open Sans"/>
              </a:rPr>
              <a:t>2020-1-BG01-KA202-079064</a:t>
            </a:r>
            <a:endParaRPr sz="1600" b="0" i="0" u="none" strike="noStrike" cap="none" dirty="0">
              <a:solidFill>
                <a:srgbClr val="636A6F"/>
              </a:solidFill>
              <a:latin typeface="Open Sans Light"/>
              <a:ea typeface="Open Sans Light"/>
              <a:cs typeface="Open Sans Light"/>
              <a:sym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2"/>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2000"/>
              <a:buFont typeface="Open Sans"/>
              <a:buNone/>
            </a:pPr>
            <a:r>
              <a:rPr lang="en-US"/>
              <a:t>Unidade 1</a:t>
            </a:r>
            <a:br>
              <a:rPr lang="en-US"/>
            </a:br>
            <a:r>
              <a:rPr lang="en-US"/>
              <a:t/>
            </a:r>
            <a:br>
              <a:rPr lang="en-US"/>
            </a:br>
            <a:r>
              <a:rPr lang="en-US"/>
              <a:t>Antiguidade no local de trabalho para os trabalhadores seniores e jovens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4"/>
          <p:cNvSpPr txBox="1">
            <a:spLocks noGrp="1"/>
          </p:cNvSpPr>
          <p:nvPr>
            <p:ph type="body" idx="1"/>
          </p:nvPr>
        </p:nvSpPr>
        <p:spPr>
          <a:xfrm>
            <a:off x="123825" y="1068019"/>
            <a:ext cx="11944350" cy="5870121"/>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r>
              <a:rPr lang="en-US" sz="2400"/>
              <a:t>Ao completar esta unidade, será capaz de:</a:t>
            </a:r>
            <a:endParaRPr/>
          </a:p>
          <a:p>
            <a:pPr marL="457200" marR="0" lvl="0" indent="-228600" algn="just" rtl="0">
              <a:lnSpc>
                <a:spcPct val="90000"/>
              </a:lnSpc>
              <a:spcBef>
                <a:spcPts val="1000"/>
              </a:spcBef>
              <a:spcAft>
                <a:spcPts val="0"/>
              </a:spcAft>
              <a:buClr>
                <a:schemeClr val="lt2"/>
              </a:buClr>
              <a:buSzPts val="1800"/>
              <a:buFont typeface="Arial"/>
              <a:buNone/>
            </a:pPr>
            <a:endParaRPr sz="2400"/>
          </a:p>
          <a:p>
            <a:pPr marL="514350" lvl="0" indent="-285750" algn="just" rtl="0">
              <a:lnSpc>
                <a:spcPct val="90000"/>
              </a:lnSpc>
              <a:spcBef>
                <a:spcPts val="1000"/>
              </a:spcBef>
              <a:spcAft>
                <a:spcPts val="0"/>
              </a:spcAft>
              <a:buClr>
                <a:srgbClr val="BDE5E0"/>
              </a:buClr>
              <a:buSzPts val="1800"/>
              <a:buFont typeface="Arial"/>
              <a:buChar char="•"/>
            </a:pPr>
            <a:r>
              <a:rPr lang="en-US" sz="2400"/>
              <a:t>Identificar exemplos comuns de discriminação etária que ocorrem no local de trabalho, tanto para os trabalhadores seniores, como para os jovens</a:t>
            </a:r>
            <a:endParaRPr/>
          </a:p>
          <a:p>
            <a:pPr marL="514350" lvl="0" indent="-171450" algn="just" rtl="0">
              <a:lnSpc>
                <a:spcPct val="90000"/>
              </a:lnSpc>
              <a:spcBef>
                <a:spcPts val="1000"/>
              </a:spcBef>
              <a:spcAft>
                <a:spcPts val="0"/>
              </a:spcAft>
              <a:buClr>
                <a:srgbClr val="BDE5E0"/>
              </a:buClr>
              <a:buSzPts val="1800"/>
              <a:buFont typeface="Arial"/>
              <a:buNone/>
            </a:pPr>
            <a:endParaRPr sz="2400"/>
          </a:p>
          <a:p>
            <a:pPr marL="514350" lvl="0" indent="-285750" algn="just" rtl="0">
              <a:lnSpc>
                <a:spcPct val="90000"/>
              </a:lnSpc>
              <a:spcBef>
                <a:spcPts val="1000"/>
              </a:spcBef>
              <a:spcAft>
                <a:spcPts val="0"/>
              </a:spcAft>
              <a:buClr>
                <a:srgbClr val="BDE5E0"/>
              </a:buClr>
              <a:buSzPts val="1800"/>
              <a:buFont typeface="Arial"/>
              <a:buChar char="•"/>
            </a:pPr>
            <a:r>
              <a:rPr lang="en-US" sz="2400"/>
              <a:t>Compreender o perfil etário da sua organização</a:t>
            </a:r>
            <a:endParaRPr/>
          </a:p>
          <a:p>
            <a:pPr marL="514350" lvl="0" indent="-171450" algn="just" rtl="0">
              <a:lnSpc>
                <a:spcPct val="90000"/>
              </a:lnSpc>
              <a:spcBef>
                <a:spcPts val="1000"/>
              </a:spcBef>
              <a:spcAft>
                <a:spcPts val="0"/>
              </a:spcAft>
              <a:buClr>
                <a:srgbClr val="BDE5E0"/>
              </a:buClr>
              <a:buSzPts val="1800"/>
              <a:buFont typeface="Arial"/>
              <a:buNone/>
            </a:pPr>
            <a:endParaRPr sz="2400"/>
          </a:p>
          <a:p>
            <a:pPr marL="514350" lvl="0" indent="-285750" algn="just" rtl="0">
              <a:lnSpc>
                <a:spcPct val="90000"/>
              </a:lnSpc>
              <a:spcBef>
                <a:spcPts val="1000"/>
              </a:spcBef>
              <a:spcAft>
                <a:spcPts val="0"/>
              </a:spcAft>
              <a:buClr>
                <a:srgbClr val="BDE5E0"/>
              </a:buClr>
              <a:buSzPts val="1800"/>
              <a:buFont typeface="Arial"/>
              <a:buChar char="•"/>
            </a:pPr>
            <a:r>
              <a:rPr lang="en-US" sz="2400"/>
              <a:t>Compreender o impacto que a discriminação etária tem no local de trabalho </a:t>
            </a:r>
            <a:endParaRPr/>
          </a:p>
          <a:p>
            <a:pPr marL="571500" lvl="0" indent="-228600" algn="just" rtl="0">
              <a:lnSpc>
                <a:spcPct val="90000"/>
              </a:lnSpc>
              <a:spcBef>
                <a:spcPts val="1000"/>
              </a:spcBef>
              <a:spcAft>
                <a:spcPts val="0"/>
              </a:spcAft>
              <a:buClr>
                <a:srgbClr val="BDE5E0"/>
              </a:buClr>
              <a:buSzPts val="1800"/>
              <a:buFont typeface="Arial"/>
              <a:buNone/>
            </a:pPr>
            <a:endParaRPr sz="2400"/>
          </a:p>
          <a:p>
            <a:pPr marL="514350" lvl="0" indent="-285750" algn="just" rtl="0">
              <a:lnSpc>
                <a:spcPct val="90000"/>
              </a:lnSpc>
              <a:spcBef>
                <a:spcPts val="1000"/>
              </a:spcBef>
              <a:spcAft>
                <a:spcPts val="0"/>
              </a:spcAft>
              <a:buClr>
                <a:srgbClr val="BDE5E0"/>
              </a:buClr>
              <a:buSzPts val="1800"/>
              <a:buFont typeface="Arial"/>
              <a:buChar char="•"/>
            </a:pPr>
            <a:r>
              <a:rPr lang="en-US" sz="2400"/>
              <a:t>Lutar contra a discriminação no local de trabalho em relação a preconceitos e discriminação baseada na idade</a:t>
            </a:r>
            <a:endParaRPr/>
          </a:p>
        </p:txBody>
      </p:sp>
      <p:sp>
        <p:nvSpPr>
          <p:cNvPr id="56" name="Google Shape;56;p34"/>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34"/>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2400" b="0" i="0" u="none" strike="noStrike" cap="none">
                <a:solidFill>
                  <a:schemeClr val="dk1"/>
                </a:solidFill>
                <a:latin typeface="Open Sans"/>
                <a:ea typeface="Open Sans"/>
                <a:cs typeface="Open Sans"/>
                <a:sym typeface="Open Sans"/>
              </a:rPr>
              <a:t>Unidade 1: Antiguidade no local de trabalho para os trabalhadores seniores e jovens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5"/>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2000"/>
              <a:buFont typeface="Open Sans"/>
              <a:buNone/>
            </a:pPr>
            <a:r>
              <a:rPr lang="en-US" sz="2500"/>
              <a:t>Questão</a:t>
            </a:r>
            <a:br>
              <a:rPr lang="en-US" sz="2500"/>
            </a:br>
            <a:r>
              <a:rPr lang="en-US" sz="2500"/>
              <a:t/>
            </a:r>
            <a:br>
              <a:rPr lang="en-US" sz="2500"/>
            </a:br>
            <a:r>
              <a:rPr lang="en-US" sz="2500"/>
              <a:t>Qual é o perfil etário da sua organização? </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2000"/>
              <a:buFont typeface="Open Sans"/>
              <a:buNone/>
            </a:pPr>
            <a:r>
              <a:rPr lang="en-US" sz="1800"/>
              <a:t>investigação conduzida por William Fry em 2016 </a:t>
            </a:r>
            <a:br>
              <a:rPr lang="en-US" sz="1800"/>
            </a:br>
            <a:r>
              <a:rPr lang="en-US" sz="1800"/>
              <a:t/>
            </a:r>
            <a:br>
              <a:rPr lang="en-US" sz="1800"/>
            </a:br>
            <a:r>
              <a:rPr lang="en-US" sz="1800"/>
              <a:t>Trabalhadores jovens ≤ 26 anos </a:t>
            </a:r>
            <a:br>
              <a:rPr lang="en-US" sz="1800"/>
            </a:br>
            <a:r>
              <a:rPr lang="en-US" sz="1800"/>
              <a:t/>
            </a:r>
            <a:br>
              <a:rPr lang="en-US" sz="1800"/>
            </a:br>
            <a:r>
              <a:rPr lang="en-US" sz="1800"/>
              <a:t>Trabalhadores séniores ≥ 51 anos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Clr>
                <a:srgbClr val="BDE5E0"/>
              </a:buClr>
              <a:buSzPts val="1800"/>
              <a:buFont typeface="Arial"/>
              <a:buChar char="•"/>
            </a:pPr>
            <a:r>
              <a:rPr lang="en-US"/>
              <a:t>O envelhecimento da mão-de-obra resulta num acréscimo de questões relacionadas com a discriminação baseada na idade</a:t>
            </a:r>
            <a:endParaRPr/>
          </a:p>
          <a:p>
            <a:pPr marL="514350" lvl="0" indent="-285750" algn="just" rtl="0">
              <a:lnSpc>
                <a:spcPct val="90000"/>
              </a:lnSpc>
              <a:spcBef>
                <a:spcPts val="1000"/>
              </a:spcBef>
              <a:spcAft>
                <a:spcPts val="0"/>
              </a:spcAft>
              <a:buClr>
                <a:srgbClr val="BDE5E0"/>
              </a:buClr>
              <a:buSzPts val="1800"/>
              <a:buFont typeface="Arial"/>
              <a:buChar char="•"/>
            </a:pPr>
            <a:r>
              <a:rPr lang="en-US"/>
              <a:t>Estes vídeos identificam questões comuns e estereótipos relacionados com a discriminação etária:</a:t>
            </a:r>
            <a:endParaRPr/>
          </a:p>
          <a:p>
            <a:pPr marL="457200" marR="0" lvl="0" indent="-228600" algn="just" rtl="0">
              <a:lnSpc>
                <a:spcPct val="90000"/>
              </a:lnSpc>
              <a:spcBef>
                <a:spcPts val="1000"/>
              </a:spcBef>
              <a:spcAft>
                <a:spcPts val="0"/>
              </a:spcAft>
              <a:buClr>
                <a:schemeClr val="lt2"/>
              </a:buClr>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r>
              <a:rPr lang="en-US"/>
              <a:t> </a:t>
            </a:r>
            <a:endParaRPr/>
          </a:p>
          <a:p>
            <a:pPr marL="457200" marR="0" lvl="0" indent="-228600" algn="just" rtl="0">
              <a:lnSpc>
                <a:spcPct val="90000"/>
              </a:lnSpc>
              <a:spcBef>
                <a:spcPts val="1000"/>
              </a:spcBef>
              <a:spcAft>
                <a:spcPts val="0"/>
              </a:spcAft>
              <a:buClr>
                <a:schemeClr val="lt2"/>
              </a:buClr>
              <a:buSzPts val="1800"/>
              <a:buFont typeface="Arial"/>
              <a:buNone/>
            </a:pPr>
            <a:endParaRPr/>
          </a:p>
        </p:txBody>
      </p:sp>
      <p:sp>
        <p:nvSpPr>
          <p:cNvPr id="74" name="Google Shape;74;p37"/>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 name="Google Shape;75;p37"/>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2400" b="0" i="0" u="none" strike="noStrike" cap="none">
                <a:solidFill>
                  <a:schemeClr val="dk1"/>
                </a:solidFill>
                <a:latin typeface="Open Sans"/>
                <a:ea typeface="Open Sans"/>
                <a:cs typeface="Open Sans"/>
                <a:sym typeface="Open Sans"/>
              </a:rPr>
              <a:t>O impacto do envelhecimento no local de trabalho </a:t>
            </a:r>
            <a:endParaRPr/>
          </a:p>
        </p:txBody>
      </p:sp>
      <p:pic>
        <p:nvPicPr>
          <p:cNvPr id="76" name="Google Shape;76;p37" title="#OldLivesMatter: Uma campanha global contra o preconceito de idade - Caso 1"/>
          <p:cNvPicPr preferRelativeResize="0"/>
          <p:nvPr/>
        </p:nvPicPr>
        <p:blipFill rotWithShape="1">
          <a:blip r:embed="rId3">
            <a:alphaModFix/>
          </a:blip>
          <a:srcRect/>
          <a:stretch/>
        </p:blipFill>
        <p:spPr>
          <a:xfrm>
            <a:off x="531091" y="2711450"/>
            <a:ext cx="3080327" cy="1740385"/>
          </a:xfrm>
          <a:prstGeom prst="rect">
            <a:avLst/>
          </a:prstGeom>
          <a:noFill/>
          <a:ln>
            <a:noFill/>
          </a:ln>
        </p:spPr>
      </p:pic>
      <p:pic>
        <p:nvPicPr>
          <p:cNvPr id="77" name="Google Shape;77;p37" title="#OldLivesMatter: Uma campanha global contra o preconceito de idade - Caso 2"/>
          <p:cNvPicPr preferRelativeResize="0"/>
          <p:nvPr/>
        </p:nvPicPr>
        <p:blipFill rotWithShape="1">
          <a:blip r:embed="rId4">
            <a:alphaModFix/>
          </a:blip>
          <a:srcRect/>
          <a:stretch/>
        </p:blipFill>
        <p:spPr>
          <a:xfrm>
            <a:off x="3856182" y="2711450"/>
            <a:ext cx="3080327" cy="1740385"/>
          </a:xfrm>
          <a:prstGeom prst="rect">
            <a:avLst/>
          </a:prstGeom>
          <a:noFill/>
          <a:ln>
            <a:noFill/>
          </a:ln>
        </p:spPr>
      </p:pic>
      <p:pic>
        <p:nvPicPr>
          <p:cNvPr id="78" name="Google Shape;78;p37" title="#OldLivesMatter: a wordwide campaign against ageism - Case 3"/>
          <p:cNvPicPr preferRelativeResize="0"/>
          <p:nvPr/>
        </p:nvPicPr>
        <p:blipFill rotWithShape="1">
          <a:blip r:embed="rId5">
            <a:alphaModFix/>
          </a:blip>
          <a:srcRect/>
          <a:stretch/>
        </p:blipFill>
        <p:spPr>
          <a:xfrm>
            <a:off x="7181273" y="2711449"/>
            <a:ext cx="3080327" cy="17403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8"/>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Clr>
                <a:srgbClr val="BDE5E0"/>
              </a:buClr>
              <a:buSzPts val="1800"/>
              <a:buFont typeface="Arial"/>
              <a:buChar char="•"/>
            </a:pPr>
            <a:r>
              <a:rPr lang="en-US"/>
              <a:t>De acordo com a Comissão de Igualdade e Direitos Humanos (2021), a discriminação relacionada com a idade podem ocorrer a quatro níveis: </a:t>
            </a:r>
            <a:endParaRPr/>
          </a:p>
          <a:p>
            <a:pPr marL="457200" marR="0" lvl="0" indent="-228600" algn="just" rtl="0">
              <a:lnSpc>
                <a:spcPct val="90000"/>
              </a:lnSpc>
              <a:spcBef>
                <a:spcPts val="1000"/>
              </a:spcBef>
              <a:spcAft>
                <a:spcPts val="0"/>
              </a:spcAft>
              <a:buClr>
                <a:schemeClr val="lt2"/>
              </a:buClr>
              <a:buSzPts val="1800"/>
              <a:buFont typeface="Arial"/>
              <a:buNone/>
            </a:pPr>
            <a:endParaRPr/>
          </a:p>
        </p:txBody>
      </p:sp>
      <p:grpSp>
        <p:nvGrpSpPr>
          <p:cNvPr id="85" name="Google Shape;85;p38"/>
          <p:cNvGrpSpPr/>
          <p:nvPr/>
        </p:nvGrpSpPr>
        <p:grpSpPr>
          <a:xfrm>
            <a:off x="580571" y="1622149"/>
            <a:ext cx="11161486" cy="4840155"/>
            <a:chOff x="0" y="40093"/>
            <a:chExt cx="11161486" cy="4840155"/>
          </a:xfrm>
        </p:grpSpPr>
        <p:sp>
          <p:nvSpPr>
            <p:cNvPr id="86" name="Google Shape;86;p38"/>
            <p:cNvSpPr/>
            <p:nvPr/>
          </p:nvSpPr>
          <p:spPr>
            <a:xfrm>
              <a:off x="0" y="291013"/>
              <a:ext cx="11161486" cy="709537"/>
            </a:xfrm>
            <a:prstGeom prst="rect">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8"/>
            <p:cNvSpPr txBox="1"/>
            <p:nvPr/>
          </p:nvSpPr>
          <p:spPr>
            <a:xfrm>
              <a:off x="0" y="291013"/>
              <a:ext cx="11161486" cy="709537"/>
            </a:xfrm>
            <a:prstGeom prst="rect">
              <a:avLst/>
            </a:prstGeom>
            <a:noFill/>
            <a:ln>
              <a:noFill/>
            </a:ln>
          </p:spPr>
          <p:txBody>
            <a:bodyPr spcFirstLastPara="1" wrap="square" lIns="866250" tIns="354075" rIns="866250" bIns="120900" anchor="t" anchorCtr="0">
              <a:noAutofit/>
            </a:bodyPr>
            <a:lstStyle/>
            <a:p>
              <a:pPr marL="171450" marR="0" lvl="1" indent="-171450" algn="l" rtl="0">
                <a:lnSpc>
                  <a:spcPct val="90000"/>
                </a:lnSpc>
                <a:spcBef>
                  <a:spcPts val="0"/>
                </a:spcBef>
                <a:spcAft>
                  <a:spcPts val="0"/>
                </a:spcAft>
                <a:buClr>
                  <a:srgbClr val="000000"/>
                </a:buClr>
                <a:buSzPts val="1700"/>
                <a:buFont typeface="Arial"/>
                <a:buChar char="•"/>
              </a:pPr>
              <a:r>
                <a:rPr lang="en-US" sz="1700" b="0" i="0" u="none" strike="noStrike" cap="none">
                  <a:solidFill>
                    <a:schemeClr val="dk1"/>
                  </a:solidFill>
                  <a:latin typeface="Arial"/>
                  <a:ea typeface="Arial"/>
                  <a:cs typeface="Arial"/>
                  <a:sym typeface="Arial"/>
                </a:rPr>
                <a:t>Ser “demasiado velho” ou “demasiado jovem” para ter acesso a oportunidades  </a:t>
              </a:r>
              <a:endParaRPr/>
            </a:p>
          </p:txBody>
        </p:sp>
        <p:sp>
          <p:nvSpPr>
            <p:cNvPr id="88" name="Google Shape;88;p38"/>
            <p:cNvSpPr/>
            <p:nvPr/>
          </p:nvSpPr>
          <p:spPr>
            <a:xfrm>
              <a:off x="558074" y="40093"/>
              <a:ext cx="7813040" cy="501840"/>
            </a:xfrm>
            <a:prstGeom prst="roundRect">
              <a:avLst>
                <a:gd name="adj" fmla="val 16667"/>
              </a:avLst>
            </a:prstGeom>
            <a:solidFill>
              <a:srgbClr val="F27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8"/>
            <p:cNvSpPr txBox="1"/>
            <p:nvPr/>
          </p:nvSpPr>
          <p:spPr>
            <a:xfrm>
              <a:off x="582572" y="64591"/>
              <a:ext cx="7764044" cy="452844"/>
            </a:xfrm>
            <a:prstGeom prst="rect">
              <a:avLst/>
            </a:prstGeom>
            <a:noFill/>
            <a:ln>
              <a:noFill/>
            </a:ln>
          </p:spPr>
          <p:txBody>
            <a:bodyPr spcFirstLastPara="1" wrap="square" lIns="295300" tIns="0" rIns="295300" bIns="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Discriminação direta</a:t>
              </a:r>
              <a:endParaRPr sz="1700" b="0" i="0" u="none" strike="noStrike" cap="none">
                <a:solidFill>
                  <a:schemeClr val="dk1"/>
                </a:solidFill>
                <a:latin typeface="Arial"/>
                <a:ea typeface="Arial"/>
                <a:cs typeface="Arial"/>
                <a:sym typeface="Arial"/>
              </a:endParaRPr>
            </a:p>
          </p:txBody>
        </p:sp>
        <p:sp>
          <p:nvSpPr>
            <p:cNvPr id="90" name="Google Shape;90;p38"/>
            <p:cNvSpPr/>
            <p:nvPr/>
          </p:nvSpPr>
          <p:spPr>
            <a:xfrm>
              <a:off x="0" y="1343271"/>
              <a:ext cx="11161486" cy="937125"/>
            </a:xfrm>
            <a:prstGeom prst="rect">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8"/>
            <p:cNvSpPr txBox="1"/>
            <p:nvPr/>
          </p:nvSpPr>
          <p:spPr>
            <a:xfrm>
              <a:off x="0" y="1343271"/>
              <a:ext cx="11161486" cy="937125"/>
            </a:xfrm>
            <a:prstGeom prst="rect">
              <a:avLst/>
            </a:prstGeom>
            <a:noFill/>
            <a:ln>
              <a:noFill/>
            </a:ln>
          </p:spPr>
          <p:txBody>
            <a:bodyPr spcFirstLastPara="1" wrap="square" lIns="866250" tIns="354075" rIns="866250" bIns="120900" anchor="t" anchorCtr="0">
              <a:noAutofit/>
            </a:bodyPr>
            <a:lstStyle/>
            <a:p>
              <a:pPr marL="171450" marR="0" lvl="1" indent="-171450" algn="l" rtl="0">
                <a:lnSpc>
                  <a:spcPct val="90000"/>
                </a:lnSpc>
                <a:spcBef>
                  <a:spcPts val="0"/>
                </a:spcBef>
                <a:spcAft>
                  <a:spcPts val="0"/>
                </a:spcAft>
                <a:buClr>
                  <a:srgbClr val="000000"/>
                </a:buClr>
                <a:buSzPts val="1700"/>
                <a:buFont typeface="Arial"/>
                <a:buChar char="•"/>
              </a:pPr>
              <a:r>
                <a:rPr lang="en-US" sz="1700" b="0" i="0" u="none" strike="noStrike" cap="none">
                  <a:solidFill>
                    <a:schemeClr val="dk1"/>
                  </a:solidFill>
                  <a:latin typeface="Arial"/>
                  <a:ea typeface="Arial"/>
                  <a:cs typeface="Arial"/>
                  <a:sym typeface="Arial"/>
                </a:rPr>
                <a:t>Não poder candidatar-se a uma promoção por não ser “velho” o suficiente para ter alcançado os níveis de aptidão necessários</a:t>
              </a:r>
              <a:endParaRPr sz="1700" b="0" i="0" u="none" strike="noStrike" cap="none">
                <a:solidFill>
                  <a:schemeClr val="dk1"/>
                </a:solidFill>
                <a:latin typeface="Arial"/>
                <a:ea typeface="Arial"/>
                <a:cs typeface="Arial"/>
                <a:sym typeface="Arial"/>
              </a:endParaRPr>
            </a:p>
          </p:txBody>
        </p:sp>
        <p:sp>
          <p:nvSpPr>
            <p:cNvPr id="92" name="Google Shape;92;p38"/>
            <p:cNvSpPr/>
            <p:nvPr/>
          </p:nvSpPr>
          <p:spPr>
            <a:xfrm>
              <a:off x="558074" y="1092351"/>
              <a:ext cx="7813040" cy="501840"/>
            </a:xfrm>
            <a:prstGeom prst="roundRect">
              <a:avLst>
                <a:gd name="adj" fmla="val 16667"/>
              </a:avLst>
            </a:prstGeom>
            <a:solidFill>
              <a:srgbClr val="F27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8"/>
            <p:cNvSpPr txBox="1"/>
            <p:nvPr/>
          </p:nvSpPr>
          <p:spPr>
            <a:xfrm>
              <a:off x="582572" y="1116849"/>
              <a:ext cx="7764044" cy="452844"/>
            </a:xfrm>
            <a:prstGeom prst="rect">
              <a:avLst/>
            </a:prstGeom>
            <a:noFill/>
            <a:ln>
              <a:noFill/>
            </a:ln>
          </p:spPr>
          <p:txBody>
            <a:bodyPr spcFirstLastPara="1" wrap="square" lIns="295300" tIns="0" rIns="295300" bIns="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Discriminação Indireta</a:t>
              </a:r>
              <a:endParaRPr sz="1700" b="0" i="0" u="none" strike="noStrike" cap="none">
                <a:solidFill>
                  <a:schemeClr val="dk1"/>
                </a:solidFill>
                <a:latin typeface="Arial"/>
                <a:ea typeface="Arial"/>
                <a:cs typeface="Arial"/>
                <a:sym typeface="Arial"/>
              </a:endParaRPr>
            </a:p>
          </p:txBody>
        </p:sp>
        <p:sp>
          <p:nvSpPr>
            <p:cNvPr id="94" name="Google Shape;94;p38"/>
            <p:cNvSpPr/>
            <p:nvPr/>
          </p:nvSpPr>
          <p:spPr>
            <a:xfrm>
              <a:off x="0" y="2623116"/>
              <a:ext cx="11161486" cy="709537"/>
            </a:xfrm>
            <a:prstGeom prst="rect">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8"/>
            <p:cNvSpPr txBox="1"/>
            <p:nvPr/>
          </p:nvSpPr>
          <p:spPr>
            <a:xfrm>
              <a:off x="0" y="2623116"/>
              <a:ext cx="11161486" cy="709537"/>
            </a:xfrm>
            <a:prstGeom prst="rect">
              <a:avLst/>
            </a:prstGeom>
            <a:noFill/>
            <a:ln>
              <a:noFill/>
            </a:ln>
          </p:spPr>
          <p:txBody>
            <a:bodyPr spcFirstLastPara="1" wrap="square" lIns="866250" tIns="354075" rIns="866250" bIns="120900" anchor="t" anchorCtr="0">
              <a:noAutofit/>
            </a:bodyPr>
            <a:lstStyle/>
            <a:p>
              <a:pPr marL="171450" marR="0" lvl="1" indent="-171450" algn="l" rtl="0">
                <a:lnSpc>
                  <a:spcPct val="90000"/>
                </a:lnSpc>
                <a:spcBef>
                  <a:spcPts val="0"/>
                </a:spcBef>
                <a:spcAft>
                  <a:spcPts val="0"/>
                </a:spcAft>
                <a:buClr>
                  <a:srgbClr val="000000"/>
                </a:buClr>
                <a:buSzPts val="1700"/>
                <a:buFont typeface="Arial"/>
                <a:buChar char="•"/>
              </a:pPr>
              <a:r>
                <a:rPr lang="en-US" sz="1700" b="0" i="0" u="none" strike="noStrike" cap="none">
                  <a:solidFill>
                    <a:schemeClr val="dk1"/>
                  </a:solidFill>
                  <a:latin typeface="Arial"/>
                  <a:ea typeface="Arial"/>
                  <a:cs typeface="Arial"/>
                  <a:sym typeface="Arial"/>
                </a:rPr>
                <a:t>Humilhar ou ofender um colega, tal como “essa pessoa é lenta por causa da sua idade” </a:t>
              </a:r>
              <a:endParaRPr/>
            </a:p>
          </p:txBody>
        </p:sp>
        <p:sp>
          <p:nvSpPr>
            <p:cNvPr id="96" name="Google Shape;96;p38"/>
            <p:cNvSpPr/>
            <p:nvPr/>
          </p:nvSpPr>
          <p:spPr>
            <a:xfrm>
              <a:off x="558074" y="2372196"/>
              <a:ext cx="7813040" cy="501840"/>
            </a:xfrm>
            <a:prstGeom prst="roundRect">
              <a:avLst>
                <a:gd name="adj" fmla="val 16667"/>
              </a:avLst>
            </a:prstGeom>
            <a:solidFill>
              <a:srgbClr val="F27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8"/>
            <p:cNvSpPr txBox="1"/>
            <p:nvPr/>
          </p:nvSpPr>
          <p:spPr>
            <a:xfrm>
              <a:off x="582572" y="2396694"/>
              <a:ext cx="7764044" cy="452844"/>
            </a:xfrm>
            <a:prstGeom prst="rect">
              <a:avLst/>
            </a:prstGeom>
            <a:noFill/>
            <a:ln>
              <a:noFill/>
            </a:ln>
          </p:spPr>
          <p:txBody>
            <a:bodyPr spcFirstLastPara="1" wrap="square" lIns="295300" tIns="0" rIns="295300" bIns="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Assédio</a:t>
              </a:r>
              <a:endParaRPr/>
            </a:p>
          </p:txBody>
        </p:sp>
        <p:sp>
          <p:nvSpPr>
            <p:cNvPr id="98" name="Google Shape;98;p38"/>
            <p:cNvSpPr/>
            <p:nvPr/>
          </p:nvSpPr>
          <p:spPr>
            <a:xfrm>
              <a:off x="0" y="3675373"/>
              <a:ext cx="11161486" cy="1204875"/>
            </a:xfrm>
            <a:prstGeom prst="rect">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8"/>
            <p:cNvSpPr txBox="1"/>
            <p:nvPr/>
          </p:nvSpPr>
          <p:spPr>
            <a:xfrm>
              <a:off x="0" y="3675373"/>
              <a:ext cx="11161486" cy="1204875"/>
            </a:xfrm>
            <a:prstGeom prst="rect">
              <a:avLst/>
            </a:prstGeom>
            <a:noFill/>
            <a:ln>
              <a:noFill/>
            </a:ln>
          </p:spPr>
          <p:txBody>
            <a:bodyPr spcFirstLastPara="1" wrap="square" lIns="866250" tIns="354075" rIns="866250" bIns="120900" anchor="t" anchorCtr="0">
              <a:noAutofit/>
            </a:bodyPr>
            <a:lstStyle/>
            <a:p>
              <a:pPr marL="171450" marR="0" lvl="1" indent="-171450" algn="l" rtl="0">
                <a:lnSpc>
                  <a:spcPct val="90000"/>
                </a:lnSpc>
                <a:spcBef>
                  <a:spcPts val="0"/>
                </a:spcBef>
                <a:spcAft>
                  <a:spcPts val="0"/>
                </a:spcAft>
                <a:buClr>
                  <a:srgbClr val="000000"/>
                </a:buClr>
                <a:buSzPts val="1700"/>
                <a:buFont typeface="Arial"/>
                <a:buChar char="•"/>
              </a:pPr>
              <a:r>
                <a:rPr lang="en-US" sz="1700" b="0" i="0" u="none" strike="noStrike" cap="none">
                  <a:solidFill>
                    <a:schemeClr val="dk1"/>
                  </a:solidFill>
                  <a:latin typeface="Arial"/>
                  <a:ea typeface="Arial"/>
                  <a:cs typeface="Arial"/>
                  <a:sym typeface="Arial"/>
                </a:rPr>
                <a:t>Quando apresenta uma queixa relacionada com a idade contra um colega e começa a ser maltratado por outros na organização</a:t>
              </a:r>
              <a:endParaRPr sz="1700" b="0" i="0" u="none" strike="noStrike" cap="none">
                <a:solidFill>
                  <a:schemeClr val="dk1"/>
                </a:solidFill>
                <a:latin typeface="Arial"/>
                <a:ea typeface="Arial"/>
                <a:cs typeface="Arial"/>
                <a:sym typeface="Arial"/>
              </a:endParaRPr>
            </a:p>
            <a:p>
              <a:pPr marL="171450" marR="0" lvl="1" indent="-171450" algn="l" rtl="0">
                <a:lnSpc>
                  <a:spcPct val="90000"/>
                </a:lnSpc>
                <a:spcBef>
                  <a:spcPts val="255"/>
                </a:spcBef>
                <a:spcAft>
                  <a:spcPts val="0"/>
                </a:spcAft>
                <a:buClr>
                  <a:srgbClr val="000000"/>
                </a:buClr>
                <a:buSzPts val="1700"/>
                <a:buFont typeface="Arial"/>
                <a:buChar char="•"/>
              </a:pPr>
              <a:r>
                <a:rPr lang="en-US" sz="1700" b="0" i="0" u="none" strike="noStrike" cap="none">
                  <a:solidFill>
                    <a:schemeClr val="dk1"/>
                  </a:solidFill>
                  <a:latin typeface="Arial"/>
                  <a:ea typeface="Arial"/>
                  <a:cs typeface="Arial"/>
                  <a:sym typeface="Arial"/>
                </a:rPr>
                <a:t>	</a:t>
              </a:r>
              <a:endParaRPr/>
            </a:p>
          </p:txBody>
        </p:sp>
        <p:sp>
          <p:nvSpPr>
            <p:cNvPr id="100" name="Google Shape;100;p38"/>
            <p:cNvSpPr/>
            <p:nvPr/>
          </p:nvSpPr>
          <p:spPr>
            <a:xfrm>
              <a:off x="558074" y="3424454"/>
              <a:ext cx="7813040" cy="501840"/>
            </a:xfrm>
            <a:prstGeom prst="roundRect">
              <a:avLst>
                <a:gd name="adj" fmla="val 16667"/>
              </a:avLst>
            </a:prstGeom>
            <a:solidFill>
              <a:srgbClr val="F27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8"/>
            <p:cNvSpPr txBox="1"/>
            <p:nvPr/>
          </p:nvSpPr>
          <p:spPr>
            <a:xfrm>
              <a:off x="582572" y="3448952"/>
              <a:ext cx="7764044" cy="452844"/>
            </a:xfrm>
            <a:prstGeom prst="rect">
              <a:avLst/>
            </a:prstGeom>
            <a:noFill/>
            <a:ln>
              <a:noFill/>
            </a:ln>
          </p:spPr>
          <p:txBody>
            <a:bodyPr spcFirstLastPara="1" wrap="square" lIns="295300" tIns="0" rIns="295300" bIns="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Vitimização</a:t>
              </a:r>
              <a:endParaRPr/>
            </a:p>
          </p:txBody>
        </p:sp>
      </p:grpSp>
      <p:sp>
        <p:nvSpPr>
          <p:cNvPr id="102" name="Google Shape;102;p38"/>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 name="Google Shape;103;p38"/>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3200" b="0" i="0" u="none" strike="noStrike" cap="none">
                <a:solidFill>
                  <a:schemeClr val="dk1"/>
                </a:solidFill>
                <a:latin typeface="Open Sans"/>
                <a:ea typeface="Open Sans"/>
                <a:cs typeface="Open Sans"/>
                <a:sym typeface="Open Sans"/>
              </a:rPr>
              <a:t>Preconceito com o envelhecimento no local de trabalho </a:t>
            </a: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9"/>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2000"/>
              <a:buFont typeface="Open Sans"/>
              <a:buNone/>
            </a:pPr>
            <a:r>
              <a:rPr lang="en-US" sz="1800"/>
              <a:t>Debate</a:t>
            </a:r>
            <a:br>
              <a:rPr lang="en-US" sz="1800"/>
            </a:br>
            <a:r>
              <a:rPr lang="en-US" sz="1800"/>
              <a:t/>
            </a:r>
            <a:br>
              <a:rPr lang="en-US" sz="1800"/>
            </a:br>
            <a:r>
              <a:rPr lang="en-US" sz="1800"/>
              <a:t/>
            </a:r>
            <a:br>
              <a:rPr lang="en-US" sz="1800"/>
            </a:br>
            <a:r>
              <a:rPr lang="en-US" sz="1800"/>
              <a:t>Quais são os estereótipos comuns associados à força de trabalho?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0"/>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r>
              <a:rPr lang="en-US"/>
              <a:t> </a:t>
            </a:r>
            <a:endParaRPr/>
          </a:p>
        </p:txBody>
      </p:sp>
      <p:grpSp>
        <p:nvGrpSpPr>
          <p:cNvPr id="115" name="Google Shape;115;p40"/>
          <p:cNvGrpSpPr/>
          <p:nvPr/>
        </p:nvGrpSpPr>
        <p:grpSpPr>
          <a:xfrm>
            <a:off x="495397" y="2044976"/>
            <a:ext cx="10736747" cy="3974114"/>
            <a:chOff x="-41632" y="1247455"/>
            <a:chExt cx="10736747" cy="3974114"/>
          </a:xfrm>
        </p:grpSpPr>
        <p:sp>
          <p:nvSpPr>
            <p:cNvPr id="116" name="Google Shape;116;p40"/>
            <p:cNvSpPr/>
            <p:nvPr/>
          </p:nvSpPr>
          <p:spPr>
            <a:xfrm rot="-3600000">
              <a:off x="3206" y="3909545"/>
              <a:ext cx="1425319" cy="926457"/>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0"/>
            <p:cNvSpPr txBox="1"/>
            <p:nvPr/>
          </p:nvSpPr>
          <p:spPr>
            <a:xfrm rot="-3600000">
              <a:off x="68015" y="3943465"/>
              <a:ext cx="1334867" cy="881231"/>
            </a:xfrm>
            <a:prstGeom prst="rect">
              <a:avLst/>
            </a:prstGeom>
            <a:noFill/>
            <a:ln>
              <a:noFill/>
            </a:ln>
          </p:spPr>
          <p:txBody>
            <a:bodyPr spcFirstLastPara="1" wrap="square" lIns="64750" tIns="21575" rIns="64750"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Ausentes</a:t>
              </a:r>
              <a:endParaRPr sz="1700" b="0" i="0" u="none" strike="noStrike" cap="none">
                <a:solidFill>
                  <a:schemeClr val="dk1"/>
                </a:solidFill>
                <a:latin typeface="Arial"/>
                <a:ea typeface="Arial"/>
                <a:cs typeface="Arial"/>
                <a:sym typeface="Arial"/>
              </a:endParaRPr>
            </a:p>
          </p:txBody>
        </p:sp>
        <p:sp>
          <p:nvSpPr>
            <p:cNvPr id="118" name="Google Shape;118;p40"/>
            <p:cNvSpPr/>
            <p:nvPr/>
          </p:nvSpPr>
          <p:spPr>
            <a:xfrm rot="-2400000">
              <a:off x="1191765" y="2493077"/>
              <a:ext cx="1425319" cy="926457"/>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0"/>
            <p:cNvSpPr txBox="1"/>
            <p:nvPr/>
          </p:nvSpPr>
          <p:spPr>
            <a:xfrm rot="-2400000">
              <a:off x="1251526" y="2533013"/>
              <a:ext cx="1334867" cy="881231"/>
            </a:xfrm>
            <a:prstGeom prst="rect">
              <a:avLst/>
            </a:prstGeom>
            <a:noFill/>
            <a:ln>
              <a:noFill/>
            </a:ln>
          </p:spPr>
          <p:txBody>
            <a:bodyPr spcFirstLastPara="1" wrap="square" lIns="64750" tIns="21575" rIns="64750"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Inovadores </a:t>
              </a:r>
              <a:endParaRPr/>
            </a:p>
          </p:txBody>
        </p:sp>
        <p:sp>
          <p:nvSpPr>
            <p:cNvPr id="120" name="Google Shape;120;p40"/>
            <p:cNvSpPr/>
            <p:nvPr/>
          </p:nvSpPr>
          <p:spPr>
            <a:xfrm rot="-1200000">
              <a:off x="2793105" y="1568542"/>
              <a:ext cx="1425319" cy="926457"/>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0"/>
            <p:cNvSpPr txBox="1"/>
            <p:nvPr/>
          </p:nvSpPr>
          <p:spPr>
            <a:xfrm rot="-1200000">
              <a:off x="2846065" y="1612404"/>
              <a:ext cx="1334867" cy="881231"/>
            </a:xfrm>
            <a:prstGeom prst="rect">
              <a:avLst/>
            </a:prstGeom>
            <a:noFill/>
            <a:ln>
              <a:noFill/>
            </a:ln>
          </p:spPr>
          <p:txBody>
            <a:bodyPr spcFirstLastPara="1" wrap="square" lIns="64750" tIns="21575" rIns="64750"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Dispostos a aprender </a:t>
              </a:r>
              <a:endParaRPr/>
            </a:p>
          </p:txBody>
        </p:sp>
        <p:sp>
          <p:nvSpPr>
            <p:cNvPr id="122" name="Google Shape;122;p40"/>
            <p:cNvSpPr/>
            <p:nvPr/>
          </p:nvSpPr>
          <p:spPr>
            <a:xfrm>
              <a:off x="4614082" y="1247455"/>
              <a:ext cx="1425319" cy="926457"/>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0"/>
            <p:cNvSpPr txBox="1"/>
            <p:nvPr/>
          </p:nvSpPr>
          <p:spPr>
            <a:xfrm>
              <a:off x="4659308" y="1292681"/>
              <a:ext cx="1334867" cy="881231"/>
            </a:xfrm>
            <a:prstGeom prst="rect">
              <a:avLst/>
            </a:prstGeom>
            <a:noFill/>
            <a:ln>
              <a:noFill/>
            </a:ln>
          </p:spPr>
          <p:txBody>
            <a:bodyPr spcFirstLastPara="1" wrap="square" lIns="64750" tIns="21575" rIns="64750"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Nativos digitais </a:t>
              </a:r>
              <a:endParaRPr/>
            </a:p>
          </p:txBody>
        </p:sp>
        <p:sp>
          <p:nvSpPr>
            <p:cNvPr id="124" name="Google Shape;124;p40"/>
            <p:cNvSpPr/>
            <p:nvPr/>
          </p:nvSpPr>
          <p:spPr>
            <a:xfrm rot="1200000">
              <a:off x="6435059" y="1568542"/>
              <a:ext cx="1425319" cy="926457"/>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0"/>
            <p:cNvSpPr txBox="1"/>
            <p:nvPr/>
          </p:nvSpPr>
          <p:spPr>
            <a:xfrm rot="1200000">
              <a:off x="6472551" y="1612404"/>
              <a:ext cx="1334867" cy="881231"/>
            </a:xfrm>
            <a:prstGeom prst="rect">
              <a:avLst/>
            </a:prstGeom>
            <a:noFill/>
            <a:ln>
              <a:noFill/>
            </a:ln>
          </p:spPr>
          <p:txBody>
            <a:bodyPr spcFirstLastPara="1" wrap="square" lIns="64750" tIns="21575" rIns="64750"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Resistentes à mudança </a:t>
              </a:r>
              <a:endParaRPr/>
            </a:p>
          </p:txBody>
        </p:sp>
        <p:sp>
          <p:nvSpPr>
            <p:cNvPr id="126" name="Google Shape;126;p40"/>
            <p:cNvSpPr/>
            <p:nvPr/>
          </p:nvSpPr>
          <p:spPr>
            <a:xfrm rot="2400000">
              <a:off x="8036400" y="2493077"/>
              <a:ext cx="1425319" cy="926457"/>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0"/>
            <p:cNvSpPr txBox="1"/>
            <p:nvPr/>
          </p:nvSpPr>
          <p:spPr>
            <a:xfrm rot="2400000">
              <a:off x="8067091" y="2533013"/>
              <a:ext cx="1334867" cy="881231"/>
            </a:xfrm>
            <a:prstGeom prst="rect">
              <a:avLst/>
            </a:prstGeom>
            <a:noFill/>
            <a:ln>
              <a:noFill/>
            </a:ln>
          </p:spPr>
          <p:txBody>
            <a:bodyPr spcFirstLastPara="1" wrap="square" lIns="64750" tIns="21575" rIns="64750"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Têm baixos níveis de motivação </a:t>
              </a:r>
              <a:endParaRPr/>
            </a:p>
          </p:txBody>
        </p:sp>
        <p:sp>
          <p:nvSpPr>
            <p:cNvPr id="128" name="Google Shape;128;p40"/>
            <p:cNvSpPr/>
            <p:nvPr/>
          </p:nvSpPr>
          <p:spPr>
            <a:xfrm rot="3600000">
              <a:off x="9224958" y="3909545"/>
              <a:ext cx="1425319" cy="926457"/>
            </a:xfrm>
            <a:prstGeom prst="round2SameRect">
              <a:avLst>
                <a:gd name="adj1" fmla="val 16667"/>
                <a:gd name="adj2" fmla="val 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0"/>
            <p:cNvSpPr txBox="1"/>
            <p:nvPr/>
          </p:nvSpPr>
          <p:spPr>
            <a:xfrm rot="3600000">
              <a:off x="9250601" y="3943465"/>
              <a:ext cx="1334867" cy="881231"/>
            </a:xfrm>
            <a:prstGeom prst="rect">
              <a:avLst/>
            </a:prstGeom>
            <a:noFill/>
            <a:ln>
              <a:noFill/>
            </a:ln>
          </p:spPr>
          <p:txBody>
            <a:bodyPr spcFirstLastPara="1" wrap="square" lIns="64750" tIns="21575" rIns="64750"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Metem “baixa” com regularidade</a:t>
              </a:r>
              <a:endParaRPr sz="1700" b="0" i="0" u="none" strike="noStrike" cap="none">
                <a:solidFill>
                  <a:schemeClr val="dk1"/>
                </a:solidFill>
                <a:latin typeface="Arial"/>
                <a:ea typeface="Arial"/>
                <a:cs typeface="Arial"/>
                <a:sym typeface="Arial"/>
              </a:endParaRPr>
            </a:p>
          </p:txBody>
        </p:sp>
      </p:grpSp>
      <p:sp>
        <p:nvSpPr>
          <p:cNvPr id="130" name="Google Shape;130;p40"/>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1" name="Google Shape;131;p40"/>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2400" b="0" i="0" u="none" strike="noStrike" cap="none">
                <a:solidFill>
                  <a:schemeClr val="dk1"/>
                </a:solidFill>
                <a:latin typeface="Open Sans"/>
                <a:ea typeface="Open Sans"/>
                <a:cs typeface="Open Sans"/>
                <a:sym typeface="Open Sans"/>
              </a:rPr>
              <a:t>Enquanto estereótipo, os trabalhadores jovens são... </a:t>
            </a:r>
            <a:endParaRPr/>
          </a:p>
        </p:txBody>
      </p:sp>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426</Words>
  <Application>Microsoft Office PowerPoint</Application>
  <PresentationFormat>Widescreen</PresentationFormat>
  <Paragraphs>63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Open Sans</vt:lpstr>
      <vt:lpstr>Open Sans Light</vt:lpstr>
      <vt:lpstr>Calibri</vt:lpstr>
      <vt:lpstr>CARDET Course template - Cover page</vt:lpstr>
      <vt:lpstr>Formação LearnGen: Desafios intergeracionais no trabalho </vt:lpstr>
      <vt:lpstr>Unidade 1  Antiguidade no local de trabalho para os trabalhadores seniores e jovens</vt:lpstr>
      <vt:lpstr>PowerPoint Presentation</vt:lpstr>
      <vt:lpstr>Questão  Qual é o perfil etário da sua organização? </vt:lpstr>
      <vt:lpstr>investigação conduzida por William Fry em 2016   Trabalhadores jovens ≤ 26 anos   Trabalhadores séniores ≥ 51 anos </vt:lpstr>
      <vt:lpstr>PowerPoint Presentation</vt:lpstr>
      <vt:lpstr>PowerPoint Presentation</vt:lpstr>
      <vt:lpstr>Debate   Quais são os estereótipos comuns associados à força de trabalho? </vt:lpstr>
      <vt:lpstr>PowerPoint Presentation</vt:lpstr>
      <vt:lpstr>PowerPoint Presentation</vt:lpstr>
      <vt:lpstr>Debate   Como é que o envelhecimento se manifesta no seu local de trabalho? </vt:lpstr>
      <vt:lpstr>Conteúdos desenvolvidos por  Future in Perspective, Irlanda www.futureinperspective.com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Formação LearnGen: Desafios intergeracionais no trabalho </dc:title>
  <dc:creator>2Fast4u</dc:creator>
  <cp:lastModifiedBy>Eleni Nicolaou</cp:lastModifiedBy>
  <cp:revision>1</cp:revision>
  <dcterms:created xsi:type="dcterms:W3CDTF">2014-07-11T09:12:14Z</dcterms:created>
  <dcterms:modified xsi:type="dcterms:W3CDTF">2021-08-17T09:53:10Z</dcterms:modified>
</cp:coreProperties>
</file>