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Poppins"/>
      <p:regular r:id="rId19"/>
      <p:bold r:id="rId20"/>
      <p:italic r:id="rId21"/>
      <p:boldItalic r:id="rId22"/>
    </p:embeddedFont>
    <p:embeddedFont>
      <p:font typeface="Lato Light"/>
      <p:regular r:id="rId23"/>
      <p:bold r:id="rId24"/>
      <p:italic r:id="rId25"/>
      <p:boldItalic r:id="rId26"/>
    </p:embeddedFont>
    <p:embeddedFont>
      <p:font typeface="Open Sans Light"/>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g+wxbyc00Yb0o1qlwkzKwpx0EY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LatoLight-bold.fntdata"/><Relationship Id="rId23" Type="http://schemas.openxmlformats.org/officeDocument/2006/relationships/font" Target="fonts/LatoLight-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Light-boldItalic.fntdata"/><Relationship Id="rId25" Type="http://schemas.openxmlformats.org/officeDocument/2006/relationships/font" Target="fonts/LatoLight-italic.fntdata"/><Relationship Id="rId28" Type="http://schemas.openxmlformats.org/officeDocument/2006/relationships/font" Target="fonts/OpenSansLight-bold.fntdata"/><Relationship Id="rId27" Type="http://schemas.openxmlformats.org/officeDocument/2006/relationships/font" Target="fonts/OpenSansLight-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Light-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regular.fntdata"/><Relationship Id="rId30" Type="http://schemas.openxmlformats.org/officeDocument/2006/relationships/font" Target="fonts/OpenSansLight-boldItalic.fntdata"/><Relationship Id="rId11" Type="http://schemas.openxmlformats.org/officeDocument/2006/relationships/slide" Target="slides/slide6.xml"/><Relationship Id="rId33" Type="http://schemas.openxmlformats.org/officeDocument/2006/relationships/font" Target="fonts/OpenSans-italic.fntdata"/><Relationship Id="rId10" Type="http://schemas.openxmlformats.org/officeDocument/2006/relationships/slide" Target="slides/slide5.xml"/><Relationship Id="rId32" Type="http://schemas.openxmlformats.org/officeDocument/2006/relationships/font" Target="fonts/OpenSans-bold.fntdata"/><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oppins-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Sugestão de tópicos a introduzir: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sz="1800">
                <a:latin typeface="Avenir"/>
                <a:ea typeface="Avenir"/>
                <a:cs typeface="Avenir"/>
                <a:sym typeface="Avenir"/>
              </a:rPr>
              <a:t>As caraterísticas relevantes que definem um bom </a:t>
            </a:r>
            <a:r>
              <a:rPr b="1" lang="en-GB" sz="1800">
                <a:latin typeface="Avenir"/>
                <a:ea typeface="Avenir"/>
                <a:cs typeface="Avenir"/>
                <a:sym typeface="Avenir"/>
              </a:rPr>
              <a:t>mentor </a:t>
            </a:r>
            <a:r>
              <a:rPr lang="en-GB" sz="1800">
                <a:latin typeface="Avenir"/>
                <a:ea typeface="Avenir"/>
                <a:cs typeface="Avenir"/>
                <a:sym typeface="Avenir"/>
              </a:rPr>
              <a:t>são: </a:t>
            </a:r>
            <a:r>
              <a:rPr lang="en-GB" sz="1800">
                <a:solidFill>
                  <a:srgbClr val="868E93"/>
                </a:solidFill>
                <a:latin typeface="Open Sans Light"/>
                <a:ea typeface="Open Sans Light"/>
                <a:cs typeface="Open Sans Light"/>
                <a:sym typeface="Open Sans Light"/>
              </a:rPr>
              <a:t>desenvolver capacidades, inspirar, fornecer</a:t>
            </a:r>
            <a:r>
              <a:rPr i="1" lang="en-GB" sz="1800">
                <a:solidFill>
                  <a:srgbClr val="868E93"/>
                </a:solidFill>
                <a:latin typeface="Open Sans Light"/>
                <a:ea typeface="Open Sans Light"/>
                <a:cs typeface="Open Sans Light"/>
                <a:sym typeface="Open Sans Light"/>
              </a:rPr>
              <a:t> feedback</a:t>
            </a:r>
            <a:r>
              <a:rPr lang="en-GB" sz="1800">
                <a:solidFill>
                  <a:srgbClr val="868E93"/>
                </a:solidFill>
                <a:latin typeface="Open Sans Light"/>
                <a:ea typeface="Open Sans Light"/>
                <a:cs typeface="Open Sans Light"/>
                <a:sym typeface="Open Sans Light"/>
              </a:rPr>
              <a:t> corretivo, gerir riscos e abrir portas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sz="1800">
                <a:latin typeface="Avenir"/>
                <a:ea typeface="Avenir"/>
                <a:cs typeface="Avenir"/>
                <a:sym typeface="Avenir"/>
              </a:rPr>
              <a:t>As capacidades esperadas de um </a:t>
            </a:r>
            <a:r>
              <a:rPr b="1" lang="en-GB" sz="1800">
                <a:latin typeface="Avenir"/>
                <a:ea typeface="Avenir"/>
                <a:cs typeface="Avenir"/>
                <a:sym typeface="Avenir"/>
              </a:rPr>
              <a:t>mentorado </a:t>
            </a:r>
            <a:r>
              <a:rPr b="0" lang="en-GB" sz="1800">
                <a:latin typeface="Avenir"/>
                <a:ea typeface="Avenir"/>
                <a:cs typeface="Avenir"/>
                <a:sym typeface="Avenir"/>
              </a:rPr>
              <a:t>são</a:t>
            </a:r>
            <a:r>
              <a:rPr lang="en-GB" sz="1800">
                <a:latin typeface="Avenir"/>
                <a:ea typeface="Avenir"/>
                <a:cs typeface="Avenir"/>
                <a:sym typeface="Avenir"/>
              </a:rPr>
              <a:t>: </a:t>
            </a:r>
            <a:r>
              <a:rPr lang="en-GB" sz="1800">
                <a:solidFill>
                  <a:srgbClr val="868E93"/>
                </a:solidFill>
                <a:latin typeface="Open Sans Light"/>
                <a:ea typeface="Open Sans Light"/>
                <a:cs typeface="Open Sans Light"/>
                <a:sym typeface="Open Sans Light"/>
              </a:rPr>
              <a:t>aprendizagem ativa, tomada de iniciativa, acompanhamento e gestão de relações</a:t>
            </a:r>
            <a:endParaRPr/>
          </a:p>
          <a:p>
            <a:pPr indent="0" lvl="0" marL="0" rtl="0" algn="l">
              <a:lnSpc>
                <a:spcPct val="100000"/>
              </a:lnSpc>
              <a:spcBef>
                <a:spcPts val="0"/>
              </a:spcBef>
              <a:spcAft>
                <a:spcPts val="0"/>
              </a:spcAft>
              <a:buSzPts val="1400"/>
              <a:buNone/>
            </a:pPr>
            <a:r>
              <a:t/>
            </a:r>
            <a:endParaRPr b="1" sz="1800">
              <a:latin typeface="Avenir"/>
              <a:ea typeface="Avenir"/>
              <a:cs typeface="Avenir"/>
              <a:sym typeface="Avenir"/>
            </a:endParaRPr>
          </a:p>
          <a:p>
            <a:pPr indent="0" lvl="0" marL="0" rtl="0" algn="l">
              <a:lnSpc>
                <a:spcPct val="100000"/>
              </a:lnSpc>
              <a:spcBef>
                <a:spcPts val="0"/>
              </a:spcBef>
              <a:spcAft>
                <a:spcPts val="0"/>
              </a:spcAft>
              <a:buSzPts val="1400"/>
              <a:buNone/>
            </a:pPr>
            <a:r>
              <a:rPr b="1" lang="en-GB" sz="1800">
                <a:latin typeface="Avenir"/>
                <a:ea typeface="Avenir"/>
                <a:cs typeface="Avenir"/>
                <a:sym typeface="Avenir"/>
              </a:rPr>
              <a:t>Numa relação de </a:t>
            </a:r>
            <a:r>
              <a:rPr b="1" i="1" lang="en-GB" sz="1800">
                <a:latin typeface="Avenir"/>
                <a:ea typeface="Avenir"/>
                <a:cs typeface="Avenir"/>
                <a:sym typeface="Avenir"/>
              </a:rPr>
              <a:t>mentoring</a:t>
            </a:r>
            <a:r>
              <a:rPr b="1" lang="en-GB" sz="1800">
                <a:latin typeface="Avenir"/>
                <a:ea typeface="Avenir"/>
                <a:cs typeface="Avenir"/>
                <a:sym typeface="Avenir"/>
              </a:rPr>
              <a:t>, são necessárias as seguintes competências, tanto para o mentor como para o mentorado: </a:t>
            </a:r>
            <a:endParaRPr/>
          </a:p>
          <a:p>
            <a:pPr indent="0" lvl="0" marL="0" rtl="0" algn="l">
              <a:lnSpc>
                <a:spcPct val="100000"/>
              </a:lnSpc>
              <a:spcBef>
                <a:spcPts val="0"/>
              </a:spcBef>
              <a:spcAft>
                <a:spcPts val="0"/>
              </a:spcAft>
              <a:buSzPts val="1400"/>
              <a:buNone/>
            </a:pPr>
            <a:r>
              <a:t/>
            </a:r>
            <a:endParaRPr b="1" sz="1800">
              <a:latin typeface="Avenir"/>
              <a:ea typeface="Avenir"/>
              <a:cs typeface="Avenir"/>
              <a:sym typeface="Avenir"/>
            </a:endParaRPr>
          </a:p>
          <a:p>
            <a:pPr indent="0" lvl="0" marL="0" rtl="0" algn="l">
              <a:lnSpc>
                <a:spcPct val="100000"/>
              </a:lnSpc>
              <a:spcBef>
                <a:spcPts val="0"/>
              </a:spcBef>
              <a:spcAft>
                <a:spcPts val="0"/>
              </a:spcAft>
              <a:buSzPts val="1400"/>
              <a:buNone/>
            </a:pPr>
            <a:r>
              <a:rPr b="1" lang="en-GB" sz="1800">
                <a:latin typeface="Avenir"/>
                <a:ea typeface="Avenir"/>
                <a:cs typeface="Avenir"/>
                <a:sym typeface="Avenir"/>
              </a:rPr>
              <a:t>Capacidade de comunicação</a:t>
            </a:r>
            <a:r>
              <a:rPr b="0" lang="en-GB" sz="1800">
                <a:latin typeface="Avenir"/>
                <a:ea typeface="Avenir"/>
                <a:cs typeface="Avenir"/>
                <a:sym typeface="Avenir"/>
              </a:rPr>
              <a:t>: </a:t>
            </a:r>
            <a:r>
              <a:rPr lang="en-GB" sz="1800">
                <a:solidFill>
                  <a:srgbClr val="868E93"/>
                </a:solidFill>
                <a:latin typeface="Open Sans Light"/>
                <a:ea typeface="Open Sans Light"/>
                <a:cs typeface="Open Sans Light"/>
                <a:sym typeface="Open Sans Light"/>
              </a:rPr>
              <a:t>capacidade de se envolver num processo de escuta ativa, de questionar eficazmente, de fornecer </a:t>
            </a:r>
            <a:r>
              <a:rPr i="1" lang="en-GB" sz="1800">
                <a:solidFill>
                  <a:srgbClr val="868E93"/>
                </a:solidFill>
                <a:latin typeface="Open Sans Light"/>
                <a:ea typeface="Open Sans Light"/>
                <a:cs typeface="Open Sans Light"/>
                <a:sym typeface="Open Sans Light"/>
              </a:rPr>
              <a:t>feedback</a:t>
            </a:r>
            <a:r>
              <a:rPr lang="en-GB" sz="1800">
                <a:solidFill>
                  <a:srgbClr val="868E93"/>
                </a:solidFill>
                <a:latin typeface="Open Sans Light"/>
                <a:ea typeface="Open Sans Light"/>
                <a:cs typeface="Open Sans Light"/>
                <a:sym typeface="Open Sans Light"/>
              </a:rPr>
              <a:t> ativamente, de encorajar (reforço) e de refletir</a:t>
            </a:r>
            <a:r>
              <a:rPr b="0" lang="en-GB" sz="1800">
                <a:latin typeface="Avenir"/>
                <a:ea typeface="Avenir"/>
                <a:cs typeface="Avenir"/>
                <a:sym typeface="Avenir"/>
              </a:rPr>
              <a:t> </a:t>
            </a:r>
            <a:endParaRPr/>
          </a:p>
          <a:p>
            <a:pPr indent="0" lvl="0" marL="0" rtl="0" algn="l">
              <a:lnSpc>
                <a:spcPct val="100000"/>
              </a:lnSpc>
              <a:spcBef>
                <a:spcPts val="0"/>
              </a:spcBef>
              <a:spcAft>
                <a:spcPts val="0"/>
              </a:spcAft>
              <a:buSzPts val="1400"/>
              <a:buNone/>
            </a:pPr>
            <a:r>
              <a:t/>
            </a:r>
            <a:endParaRPr b="1" sz="1800">
              <a:latin typeface="Avenir"/>
              <a:ea typeface="Avenir"/>
              <a:cs typeface="Avenir"/>
              <a:sym typeface="Avenir"/>
            </a:endParaRPr>
          </a:p>
          <a:p>
            <a:pPr indent="0" lvl="0" marL="0" rtl="0" algn="l">
              <a:lnSpc>
                <a:spcPct val="100000"/>
              </a:lnSpc>
              <a:spcBef>
                <a:spcPts val="0"/>
              </a:spcBef>
              <a:spcAft>
                <a:spcPts val="0"/>
              </a:spcAft>
              <a:buSzPts val="1400"/>
              <a:buNone/>
            </a:pPr>
            <a:r>
              <a:rPr b="1" lang="en-GB" sz="1800">
                <a:latin typeface="Avenir"/>
                <a:ea typeface="Avenir"/>
                <a:cs typeface="Avenir"/>
                <a:sym typeface="Avenir"/>
              </a:rPr>
              <a:t>Competências relacionais: </a:t>
            </a:r>
            <a:r>
              <a:rPr b="0" lang="en-GB" sz="1800">
                <a:latin typeface="Avenir"/>
                <a:ea typeface="Avenir"/>
                <a:cs typeface="Avenir"/>
                <a:sym typeface="Avenir"/>
              </a:rPr>
              <a:t>a </a:t>
            </a:r>
            <a:r>
              <a:rPr lang="en-GB" sz="1800">
                <a:solidFill>
                  <a:srgbClr val="868E93"/>
                </a:solidFill>
                <a:latin typeface="Open Sans Light"/>
                <a:ea typeface="Open Sans Light"/>
                <a:cs typeface="Open Sans Light"/>
                <a:sym typeface="Open Sans Light"/>
              </a:rPr>
              <a:t>capacidade de estabelecer e manter relações, de fomentar um sentimento de pertença e confiança</a:t>
            </a:r>
            <a:endParaRPr/>
          </a:p>
          <a:p>
            <a:pPr indent="0" lvl="0" marL="0" rtl="0" algn="l">
              <a:lnSpc>
                <a:spcPct val="100000"/>
              </a:lnSpc>
              <a:spcBef>
                <a:spcPts val="0"/>
              </a:spcBef>
              <a:spcAft>
                <a:spcPts val="0"/>
              </a:spcAft>
              <a:buSzPts val="1400"/>
              <a:buNone/>
            </a:pPr>
            <a:r>
              <a:t/>
            </a:r>
            <a:endParaRPr b="1"/>
          </a:p>
        </p:txBody>
      </p:sp>
      <p:sp>
        <p:nvSpPr>
          <p:cNvPr id="174" name="Google Shape;17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800">
                <a:latin typeface="Open Sans Light"/>
                <a:ea typeface="Open Sans Light"/>
                <a:cs typeface="Open Sans Light"/>
                <a:sym typeface="Open Sans Light"/>
              </a:rPr>
              <a:t>Os participantes devem completar as tarefas indicadas no “</a:t>
            </a:r>
            <a:r>
              <a:rPr b="1" lang="en-GB" sz="1800">
                <a:latin typeface="Open Sans Light"/>
                <a:ea typeface="Open Sans Light"/>
                <a:cs typeface="Open Sans Light"/>
                <a:sym typeface="Open Sans Light"/>
              </a:rPr>
              <a:t>Exercício 1: Como iniciar um programa de mentoring?”</a:t>
            </a:r>
            <a:r>
              <a:rPr lang="en-GB" sz="1800">
                <a:latin typeface="Open Sans Light"/>
                <a:ea typeface="Open Sans Light"/>
                <a:cs typeface="Open Sans Light"/>
                <a:sym typeface="Open Sans Light"/>
              </a:rPr>
              <a:t>. </a:t>
            </a:r>
            <a:endParaRPr/>
          </a:p>
          <a:p>
            <a:pPr indent="0" lvl="0" marL="0" rtl="0" algn="l">
              <a:lnSpc>
                <a:spcPct val="100000"/>
              </a:lnSpc>
              <a:spcBef>
                <a:spcPts val="0"/>
              </a:spcBef>
              <a:spcAft>
                <a:spcPts val="0"/>
              </a:spcAft>
              <a:buSzPts val="1400"/>
              <a:buNone/>
            </a:pPr>
            <a:r>
              <a:t/>
            </a:r>
            <a:endParaRPr sz="1800">
              <a:latin typeface="Open Sans Light"/>
              <a:ea typeface="Open Sans Light"/>
              <a:cs typeface="Open Sans Light"/>
              <a:sym typeface="Open Sans Light"/>
            </a:endParaRPr>
          </a:p>
          <a:p>
            <a:pPr indent="0" lvl="0" marL="0" rtl="0" algn="l">
              <a:lnSpc>
                <a:spcPct val="100000"/>
              </a:lnSpc>
              <a:spcBef>
                <a:spcPts val="0"/>
              </a:spcBef>
              <a:spcAft>
                <a:spcPts val="0"/>
              </a:spcAft>
              <a:buSzPts val="1400"/>
              <a:buNone/>
            </a:pPr>
            <a:r>
              <a:rPr lang="en-GB" sz="1800">
                <a:latin typeface="Open Sans Light"/>
                <a:ea typeface="Open Sans Light"/>
                <a:cs typeface="Open Sans Light"/>
                <a:sym typeface="Open Sans Light"/>
              </a:rPr>
              <a:t>Na formação presencial, o objetivo principal é completar, pelo menos, as tarefas 1 a 4. A tarefa 5 pode ser atribuída como aprendizagem autónoma a ser desenvolvida após a sessão de formação. </a:t>
            </a:r>
            <a:endParaRPr/>
          </a:p>
        </p:txBody>
      </p:sp>
      <p:sp>
        <p:nvSpPr>
          <p:cNvPr id="234" name="Google Shape;23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just">
              <a:lnSpc>
                <a:spcPct val="107000"/>
              </a:lnSpc>
              <a:spcBef>
                <a:spcPts val="0"/>
              </a:spcBef>
              <a:spcAft>
                <a:spcPts val="0"/>
              </a:spcAft>
              <a:buSzPts val="1400"/>
              <a:buNone/>
            </a:pPr>
            <a:r>
              <a:rPr lang="en-GB" sz="1800">
                <a:solidFill>
                  <a:srgbClr val="636A6F"/>
                </a:solidFill>
                <a:latin typeface="Open Sans Light"/>
                <a:ea typeface="Open Sans Light"/>
                <a:cs typeface="Open Sans Light"/>
                <a:sym typeface="Open Sans Light"/>
              </a:rPr>
              <a:t>Para finalizar a atividade, o facilitador pedirá aos participantes para darem a sua opinião sobre a forma como desenvolveram o exercício 1. </a:t>
            </a:r>
            <a:endParaRPr/>
          </a:p>
          <a:p>
            <a:pPr indent="-228600" lvl="0" marL="457200" rtl="0" algn="just">
              <a:lnSpc>
                <a:spcPct val="107000"/>
              </a:lnSpc>
              <a:spcBef>
                <a:spcPts val="800"/>
              </a:spcBef>
              <a:spcAft>
                <a:spcPts val="0"/>
              </a:spcAft>
              <a:buSzPts val="1400"/>
              <a:buNone/>
            </a:pPr>
            <a:r>
              <a:rPr lang="en-GB" sz="1800">
                <a:solidFill>
                  <a:srgbClr val="636A6F"/>
                </a:solidFill>
                <a:latin typeface="Open Sans Light"/>
                <a:ea typeface="Open Sans Light"/>
                <a:cs typeface="Open Sans Light"/>
                <a:sym typeface="Open Sans Light"/>
              </a:rPr>
              <a:t>O facilitador utilizará os contributos dos participantes para resumir os conceitos básicos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a:t>
            </a:r>
            <a:endParaRPr/>
          </a:p>
          <a:p>
            <a:pPr indent="0" lvl="0" marL="0" rtl="0" algn="l">
              <a:lnSpc>
                <a:spcPct val="100000"/>
              </a:lnSpc>
              <a:spcBef>
                <a:spcPts val="800"/>
              </a:spcBef>
              <a:spcAft>
                <a:spcPts val="0"/>
              </a:spcAft>
              <a:buSzPts val="1400"/>
              <a:buNone/>
            </a:pPr>
            <a:r>
              <a:t/>
            </a:r>
            <a:endParaRPr/>
          </a:p>
        </p:txBody>
      </p:sp>
      <p:sp>
        <p:nvSpPr>
          <p:cNvPr id="244" name="Google Shape;24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4" name="Google Shape;2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2" name="Google Shape;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93D4CC"/>
              </a:buClr>
              <a:buSzPts val="1800"/>
              <a:buFont typeface="Open Sans Light"/>
              <a:buNone/>
            </a:pPr>
            <a:r>
              <a:rPr b="1" lang="en-GB" sz="1800">
                <a:solidFill>
                  <a:srgbClr val="93D4CC"/>
                </a:solidFill>
                <a:latin typeface="Open Sans Light"/>
                <a:ea typeface="Open Sans Light"/>
                <a:cs typeface="Open Sans Light"/>
                <a:sym typeface="Open Sans Light"/>
              </a:rPr>
              <a:t>Teoria </a:t>
            </a:r>
            <a:r>
              <a:rPr lang="en-GB" sz="1800">
                <a:solidFill>
                  <a:srgbClr val="636A6F"/>
                </a:solidFill>
                <a:latin typeface="Open Sans Light"/>
                <a:ea typeface="Open Sans Light"/>
                <a:cs typeface="Open Sans Light"/>
                <a:sym typeface="Open Sans Light"/>
              </a:rPr>
              <a:t>[aproximadamente 15 minutos]</a:t>
            </a:r>
            <a:endParaRPr sz="1800">
              <a:solidFill>
                <a:schemeClr val="dk1"/>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93D4CC"/>
              </a:buClr>
              <a:buSzPts val="1800"/>
              <a:buFont typeface="Open Sans Light"/>
              <a:buNone/>
            </a:pPr>
            <a:r>
              <a:rPr lang="en-GB" sz="1800">
                <a:solidFill>
                  <a:srgbClr val="636A6F"/>
                </a:solidFill>
                <a:latin typeface="Open Sans Light"/>
                <a:ea typeface="Open Sans Light"/>
                <a:cs typeface="Open Sans Light"/>
                <a:sym typeface="Open Sans Light"/>
              </a:rPr>
              <a:t>O facilitador utilizará as respostas dos participantes para introduzir as bases do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a:t>
            </a:r>
            <a:endParaRPr/>
          </a:p>
          <a:p>
            <a:pPr indent="0" lvl="0" marL="0" rtl="0" algn="l">
              <a:lnSpc>
                <a:spcPct val="100000"/>
              </a:lnSpc>
              <a:spcBef>
                <a:spcPts val="0"/>
              </a:spcBef>
              <a:spcAft>
                <a:spcPts val="0"/>
              </a:spcAft>
              <a:buSzPts val="1400"/>
              <a:buNone/>
            </a:pPr>
            <a:r>
              <a:t/>
            </a:r>
            <a:endParaRPr b="1" sz="1800">
              <a:solidFill>
                <a:srgbClr val="636A6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050505"/>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b="0" i="0">
              <a:solidFill>
                <a:srgbClr val="050505"/>
              </a:solidFill>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107" name="Google Shape;10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GB" sz="1200"/>
              <a:t>Sugestão de tópicos a introduzir: </a:t>
            </a:r>
            <a:endParaRPr/>
          </a:p>
          <a:p>
            <a:pPr indent="0" lvl="0" marL="0" rtl="0" algn="l">
              <a:lnSpc>
                <a:spcPct val="100000"/>
              </a:lnSpc>
              <a:spcBef>
                <a:spcPts val="0"/>
              </a:spcBef>
              <a:spcAft>
                <a:spcPts val="0"/>
              </a:spcAft>
              <a:buClr>
                <a:schemeClr val="dk1"/>
              </a:buClr>
              <a:buSzPts val="1200"/>
              <a:buFont typeface="Calibri"/>
              <a:buNone/>
            </a:pPr>
            <a:r>
              <a:t/>
            </a:r>
            <a:endParaRPr b="1" sz="1200"/>
          </a:p>
          <a:p>
            <a:pPr indent="0" lvl="0" marL="0" marR="0" rtl="0" algn="l">
              <a:lnSpc>
                <a:spcPct val="100000"/>
              </a:lnSpc>
              <a:spcBef>
                <a:spcPts val="0"/>
              </a:spcBef>
              <a:spcAft>
                <a:spcPts val="0"/>
              </a:spcAft>
              <a:buClr>
                <a:schemeClr val="dk1"/>
              </a:buClr>
              <a:buSzPts val="1200"/>
              <a:buFont typeface="Calibri"/>
              <a:buNone/>
            </a:pPr>
            <a:r>
              <a:rPr lang="en-GB" sz="1800">
                <a:solidFill>
                  <a:srgbClr val="636A6F"/>
                </a:solidFill>
                <a:latin typeface="Open Sans Light"/>
                <a:ea typeface="Open Sans Light"/>
                <a:cs typeface="Open Sans Light"/>
                <a:sym typeface="Open Sans Light"/>
              </a:rPr>
              <a:t>As </a:t>
            </a:r>
            <a:r>
              <a:rPr b="1" lang="en-GB" sz="1800">
                <a:solidFill>
                  <a:srgbClr val="636A6F"/>
                </a:solidFill>
                <a:latin typeface="Open Sans Light"/>
                <a:ea typeface="Open Sans Light"/>
                <a:cs typeface="Open Sans Light"/>
                <a:sym typeface="Open Sans Light"/>
              </a:rPr>
              <a:t>relações de </a:t>
            </a:r>
            <a:r>
              <a:rPr b="1" i="1" lang="en-GB" sz="1800">
                <a:solidFill>
                  <a:srgbClr val="636A6F"/>
                </a:solidFill>
                <a:latin typeface="Open Sans Light"/>
                <a:ea typeface="Open Sans Light"/>
                <a:cs typeface="Open Sans Light"/>
                <a:sym typeface="Open Sans Light"/>
              </a:rPr>
              <a:t>mentoring</a:t>
            </a:r>
            <a:r>
              <a:rPr b="1" lang="en-GB" sz="1800">
                <a:solidFill>
                  <a:srgbClr val="636A6F"/>
                </a:solidFill>
                <a:latin typeface="Open Sans Light"/>
                <a:ea typeface="Open Sans Light"/>
                <a:cs typeface="Open Sans Light"/>
                <a:sym typeface="Open Sans Light"/>
              </a:rPr>
              <a:t> </a:t>
            </a:r>
            <a:r>
              <a:rPr lang="en-GB" sz="1800">
                <a:solidFill>
                  <a:srgbClr val="636A6F"/>
                </a:solidFill>
                <a:latin typeface="Open Sans Light"/>
                <a:ea typeface="Open Sans Light"/>
                <a:cs typeface="Open Sans Light"/>
                <a:sym typeface="Open Sans Light"/>
              </a:rPr>
              <a:t>estão centradas no desenvolvimento pessoal e profissional. Concebidas para desenvolver confiança no mentorado, as relações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baseiam-se na honestidade e confiança; troca de conhecimentos; encorajamento e capacitação. Independentemente do contexto e propósito, todos os programas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devem focar-se no mentorado. </a:t>
            </a:r>
            <a:endParaRPr/>
          </a:p>
          <a:p>
            <a:pPr indent="0" lvl="0" marL="0" marR="0" rtl="0" algn="l">
              <a:lnSpc>
                <a:spcPct val="100000"/>
              </a:lnSpc>
              <a:spcBef>
                <a:spcPts val="0"/>
              </a:spcBef>
              <a:spcAft>
                <a:spcPts val="0"/>
              </a:spcAft>
              <a:buClr>
                <a:schemeClr val="dk1"/>
              </a:buClr>
              <a:buSzPts val="1200"/>
              <a:buFont typeface="Calibri"/>
              <a:buNone/>
            </a:pPr>
            <a:r>
              <a:t/>
            </a:r>
            <a:endParaRPr sz="1800">
              <a:solidFill>
                <a:srgbClr val="636A6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chemeClr val="dk1"/>
              </a:buClr>
              <a:buSzPts val="1200"/>
              <a:buFont typeface="Calibri"/>
              <a:buNone/>
            </a:pPr>
            <a:r>
              <a:rPr lang="en-GB" sz="1800">
                <a:solidFill>
                  <a:srgbClr val="636A6F"/>
                </a:solidFill>
                <a:latin typeface="Open Sans Light"/>
                <a:ea typeface="Open Sans Light"/>
                <a:cs typeface="Open Sans Light"/>
                <a:sym typeface="Open Sans Light"/>
              </a:rPr>
              <a:t>Existem diferentes modelos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de pares um-para-um;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de pares em grupo;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de pares em equipa. </a:t>
            </a:r>
            <a:endParaRPr/>
          </a:p>
          <a:p>
            <a:pPr indent="0" lvl="0" marL="0" marR="0" rtl="0" algn="l">
              <a:lnSpc>
                <a:spcPct val="100000"/>
              </a:lnSpc>
              <a:spcBef>
                <a:spcPts val="0"/>
              </a:spcBef>
              <a:spcAft>
                <a:spcPts val="0"/>
              </a:spcAft>
              <a:buClr>
                <a:schemeClr val="dk1"/>
              </a:buClr>
              <a:buSzPts val="1200"/>
              <a:buFont typeface="Calibri"/>
              <a:buNone/>
            </a:pPr>
            <a:r>
              <a:t/>
            </a:r>
            <a:endParaRPr sz="1800">
              <a:solidFill>
                <a:srgbClr val="636A6F"/>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chemeClr val="dk1"/>
              </a:buClr>
              <a:buSzPts val="1200"/>
              <a:buFont typeface="Calibri"/>
              <a:buNone/>
            </a:pPr>
            <a:r>
              <a:rPr lang="en-GB" sz="1800">
                <a:solidFill>
                  <a:srgbClr val="636A6F"/>
                </a:solidFill>
                <a:latin typeface="Open Sans Light"/>
                <a:ea typeface="Open Sans Light"/>
                <a:cs typeface="Open Sans Light"/>
                <a:sym typeface="Open Sans Light"/>
              </a:rPr>
              <a:t>Todos os modelos requerem uma configuração formal para o desenvolvimento da relação de </a:t>
            </a:r>
            <a:r>
              <a:rPr i="1" lang="en-GB" sz="1800">
                <a:solidFill>
                  <a:srgbClr val="636A6F"/>
                </a:solidFill>
                <a:latin typeface="Open Sans Light"/>
                <a:ea typeface="Open Sans Light"/>
                <a:cs typeface="Open Sans Light"/>
                <a:sym typeface="Open Sans Light"/>
              </a:rPr>
              <a:t>mentoring.</a:t>
            </a:r>
            <a:endParaRPr sz="1200"/>
          </a:p>
          <a:p>
            <a:pPr indent="0" lvl="0" marL="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Clr>
                <a:schemeClr val="dk1"/>
              </a:buClr>
              <a:buSzPts val="1200"/>
              <a:buFont typeface="Calibri"/>
              <a:buNone/>
            </a:pPr>
            <a:r>
              <a:t/>
            </a:r>
            <a:endParaRPr sz="1200"/>
          </a:p>
          <a:p>
            <a:pPr indent="0" lvl="0" marL="0" rtl="0" algn="l">
              <a:lnSpc>
                <a:spcPct val="100000"/>
              </a:lnSpc>
              <a:spcBef>
                <a:spcPts val="0"/>
              </a:spcBef>
              <a:spcAft>
                <a:spcPts val="0"/>
              </a:spcAft>
              <a:buSzPts val="1400"/>
              <a:buNone/>
            </a:pPr>
            <a:r>
              <a:t/>
            </a:r>
            <a:endParaRPr/>
          </a:p>
        </p:txBody>
      </p:sp>
      <p:sp>
        <p:nvSpPr>
          <p:cNvPr id="128" name="Google Shape;12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GB" sz="1200"/>
              <a:t>Sugestão de tópicos a introduzir: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sz="1200"/>
              <a:t>A </a:t>
            </a:r>
            <a:r>
              <a:rPr b="1" lang="en-GB" sz="1200"/>
              <a:t>fase </a:t>
            </a:r>
            <a:r>
              <a:rPr lang="en-GB" sz="1200"/>
              <a:t>inicial, </a:t>
            </a:r>
            <a:r>
              <a:rPr b="1" lang="en-GB" sz="1200"/>
              <a:t>de preparação, </a:t>
            </a:r>
            <a:r>
              <a:rPr lang="en-GB" sz="1200"/>
              <a:t>é crucial para qualquer relação de </a:t>
            </a:r>
            <a:r>
              <a:rPr i="1" lang="en-GB" sz="1200"/>
              <a:t>mentoring</a:t>
            </a:r>
            <a:r>
              <a:rPr lang="en-GB" sz="1200"/>
              <a:t>. É importante que o mentor conceba o seu programa de </a:t>
            </a:r>
            <a:r>
              <a:rPr i="1" lang="en-GB" sz="1200"/>
              <a:t>mentoring </a:t>
            </a:r>
            <a:r>
              <a:rPr lang="en-GB" sz="1200"/>
              <a:t>com algum nível de formalidade, o que terá uma influência pedagógica no mentorado e pode ser facilmente transferido para as suas práticas profissionais. </a:t>
            </a:r>
            <a:endParaRPr/>
          </a:p>
          <a:p>
            <a:pPr indent="0" lvl="0" marL="0" marR="0" rtl="0" algn="l">
              <a:lnSpc>
                <a:spcPct val="100000"/>
              </a:lnSpc>
              <a:spcBef>
                <a:spcPts val="0"/>
              </a:spcBef>
              <a:spcAft>
                <a:spcPts val="0"/>
              </a:spcAft>
              <a:buClr>
                <a:schemeClr val="dk1"/>
              </a:buClr>
              <a:buSzPts val="1200"/>
              <a:buFont typeface="Calibri"/>
              <a:buNone/>
            </a:pPr>
            <a:r>
              <a:t/>
            </a:r>
            <a:endParaRPr b="1" sz="1200"/>
          </a:p>
          <a:p>
            <a:pPr indent="0" lvl="0" marL="0" marR="0" rtl="0" algn="l">
              <a:lnSpc>
                <a:spcPct val="100000"/>
              </a:lnSpc>
              <a:spcBef>
                <a:spcPts val="0"/>
              </a:spcBef>
              <a:spcAft>
                <a:spcPts val="0"/>
              </a:spcAft>
              <a:buClr>
                <a:schemeClr val="dk1"/>
              </a:buClr>
              <a:buSzPts val="1200"/>
              <a:buFont typeface="Calibri"/>
              <a:buNone/>
            </a:pPr>
            <a:r>
              <a:rPr lang="en-GB" sz="1200"/>
              <a:t>As </a:t>
            </a:r>
            <a:r>
              <a:rPr b="1" lang="en-GB" sz="1200"/>
              <a:t>reuniões de </a:t>
            </a:r>
            <a:r>
              <a:rPr b="1" i="1" lang="en-GB" sz="1200"/>
              <a:t>mentoring</a:t>
            </a:r>
            <a:r>
              <a:rPr b="1" lang="en-GB" sz="1200"/>
              <a:t> </a:t>
            </a:r>
            <a:r>
              <a:rPr lang="en-GB" sz="1200"/>
              <a:t>devem acontecer numa base regular e seguir uma estrutura formal. </a:t>
            </a:r>
            <a:endParaRPr/>
          </a:p>
          <a:p>
            <a:pPr indent="0" lvl="0" marL="0" marR="0" rtl="0" algn="l">
              <a:lnSpc>
                <a:spcPct val="100000"/>
              </a:lnSpc>
              <a:spcBef>
                <a:spcPts val="0"/>
              </a:spcBef>
              <a:spcAft>
                <a:spcPts val="0"/>
              </a:spcAft>
              <a:buClr>
                <a:schemeClr val="dk1"/>
              </a:buClr>
              <a:buSzPts val="1200"/>
              <a:buFont typeface="Calibri"/>
              <a:buNone/>
            </a:pPr>
            <a:r>
              <a:t/>
            </a:r>
            <a:endParaRPr b="1" sz="1200"/>
          </a:p>
          <a:p>
            <a:pPr indent="0" lvl="0" marL="0" marR="0" rtl="0" algn="l">
              <a:lnSpc>
                <a:spcPct val="100000"/>
              </a:lnSpc>
              <a:spcBef>
                <a:spcPts val="0"/>
              </a:spcBef>
              <a:spcAft>
                <a:spcPts val="0"/>
              </a:spcAft>
              <a:buClr>
                <a:schemeClr val="dk1"/>
              </a:buClr>
              <a:buSzPts val="1200"/>
              <a:buFont typeface="Calibri"/>
              <a:buNone/>
            </a:pPr>
            <a:r>
              <a:rPr b="1" lang="en-GB" sz="1200"/>
              <a:t>Os mentores </a:t>
            </a:r>
            <a:r>
              <a:rPr lang="en-GB" sz="1200"/>
              <a:t>podem ser flexíveis nas conversas, mas devem ter objetivos e ações claras para cada sessão/reunião de</a:t>
            </a:r>
            <a:r>
              <a:rPr i="1" lang="en-GB" sz="1200"/>
              <a:t> mentoring</a:t>
            </a:r>
            <a:r>
              <a:rPr lang="en-GB" sz="1200"/>
              <a:t>. A manutenção de registos da </a:t>
            </a:r>
            <a:r>
              <a:rPr b="1" lang="en-GB" sz="1200"/>
              <a:t>progressão dos mentorados</a:t>
            </a:r>
            <a:r>
              <a:rPr lang="en-GB" sz="1200"/>
              <a:t>, confrontando-os com os objetivos iniciais estabelecidos e com os resultados deve também ser considerada neste processo formal. </a:t>
            </a:r>
            <a:endParaRPr/>
          </a:p>
          <a:p>
            <a:pPr indent="0" lvl="0" marL="0" marR="0" rtl="0" algn="l">
              <a:lnSpc>
                <a:spcPct val="100000"/>
              </a:lnSpc>
              <a:spcBef>
                <a:spcPts val="0"/>
              </a:spcBef>
              <a:spcAft>
                <a:spcPts val="0"/>
              </a:spcAft>
              <a:buClr>
                <a:schemeClr val="dk1"/>
              </a:buClr>
              <a:buSzPts val="1200"/>
              <a:buFont typeface="Calibri"/>
              <a:buNone/>
            </a:pPr>
            <a:r>
              <a:t/>
            </a:r>
            <a:endParaRPr sz="1200"/>
          </a:p>
          <a:p>
            <a:pPr indent="0" lvl="0" marL="0" marR="0" rtl="0" algn="l">
              <a:lnSpc>
                <a:spcPct val="100000"/>
              </a:lnSpc>
              <a:spcBef>
                <a:spcPts val="0"/>
              </a:spcBef>
              <a:spcAft>
                <a:spcPts val="0"/>
              </a:spcAft>
              <a:buClr>
                <a:schemeClr val="dk1"/>
              </a:buClr>
              <a:buSzPts val="1200"/>
              <a:buFont typeface="Calibri"/>
              <a:buNone/>
            </a:pPr>
            <a:r>
              <a:rPr lang="en-GB" sz="1200"/>
              <a:t>No início de uma relação de </a:t>
            </a:r>
            <a:r>
              <a:rPr i="1" lang="en-GB" sz="1200"/>
              <a:t>mentoring</a:t>
            </a:r>
            <a:r>
              <a:rPr lang="en-GB" sz="1200"/>
              <a:t>, o mentor deve definir como e quando o programa irá </a:t>
            </a:r>
            <a:r>
              <a:rPr b="1" lang="en-GB" sz="1200"/>
              <a:t>terminar. </a:t>
            </a:r>
            <a:r>
              <a:rPr b="0" lang="en-GB" sz="1200"/>
              <a:t>O </a:t>
            </a:r>
            <a:r>
              <a:rPr b="1" lang="en-GB" sz="1200"/>
              <a:t>fim do programa </a:t>
            </a:r>
            <a:r>
              <a:rPr b="0" lang="en-GB" sz="1200"/>
              <a:t>é o início de algo novo, tanto para o mentor como para o mentorado. Tal não significa que ambos, mentor ou mentorado, deixarão de contatar um com o outro. Significa que </a:t>
            </a:r>
            <a:r>
              <a:rPr b="1" lang="en-GB" sz="1200"/>
              <a:t>completaram atempadamente um programa definido</a:t>
            </a:r>
            <a:r>
              <a:rPr b="0" lang="en-GB" sz="1200"/>
              <a:t>. </a:t>
            </a:r>
            <a:endParaRPr/>
          </a:p>
          <a:p>
            <a:pPr indent="0" lvl="0" marL="0" marR="0" rtl="0" algn="l">
              <a:lnSpc>
                <a:spcPct val="100000"/>
              </a:lnSpc>
              <a:spcBef>
                <a:spcPts val="0"/>
              </a:spcBef>
              <a:spcAft>
                <a:spcPts val="0"/>
              </a:spcAft>
              <a:buClr>
                <a:schemeClr val="dk1"/>
              </a:buClr>
              <a:buSzPts val="1200"/>
              <a:buFont typeface="Calibri"/>
              <a:buNone/>
            </a:pPr>
            <a:r>
              <a:t/>
            </a:r>
            <a:endParaRPr b="1" sz="1200"/>
          </a:p>
          <a:p>
            <a:pPr indent="0" lvl="0" marL="0" marR="0" rtl="0" algn="l">
              <a:lnSpc>
                <a:spcPct val="100000"/>
              </a:lnSpc>
              <a:spcBef>
                <a:spcPts val="0"/>
              </a:spcBef>
              <a:spcAft>
                <a:spcPts val="0"/>
              </a:spcAft>
              <a:buClr>
                <a:schemeClr val="dk1"/>
              </a:buClr>
              <a:buSzPts val="1200"/>
              <a:buFont typeface="Calibri"/>
              <a:buNone/>
            </a:pPr>
            <a:r>
              <a:t/>
            </a:r>
            <a:endParaRPr b="1" sz="1200">
              <a:latin typeface="Open Sans Light"/>
              <a:ea typeface="Open Sans Light"/>
              <a:cs typeface="Open Sans Light"/>
              <a:sym typeface="Open Sans Light"/>
            </a:endParaRPr>
          </a:p>
        </p:txBody>
      </p:sp>
      <p:sp>
        <p:nvSpPr>
          <p:cNvPr id="149" name="Google Shape;14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15"/>
          <p:cNvSpPr/>
          <p:nvPr/>
        </p:nvSpPr>
        <p:spPr>
          <a:xfrm>
            <a:off x="0" y="4530723"/>
            <a:ext cx="5910895" cy="1331189"/>
          </a:xfrm>
          <a:prstGeom prst="rect">
            <a:avLst/>
          </a:prstGeom>
          <a:solidFill>
            <a:srgbClr val="E8F6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pic>
        <p:nvPicPr>
          <p:cNvPr id="17" name="Google Shape;17;p15"/>
          <p:cNvPicPr preferRelativeResize="0"/>
          <p:nvPr/>
        </p:nvPicPr>
        <p:blipFill rotWithShape="1">
          <a:blip r:embed="rId2">
            <a:alphaModFix/>
          </a:blip>
          <a:srcRect b="0" l="0" r="0" t="0"/>
          <a:stretch/>
        </p:blipFill>
        <p:spPr>
          <a:xfrm>
            <a:off x="981767" y="673128"/>
            <a:ext cx="9616599" cy="3657570"/>
          </a:xfrm>
          <a:prstGeom prst="rect">
            <a:avLst/>
          </a:prstGeom>
          <a:noFill/>
          <a:ln>
            <a:noFill/>
          </a:ln>
        </p:spPr>
      </p:pic>
      <p:pic>
        <p:nvPicPr>
          <p:cNvPr id="18" name="Google Shape;18;p15"/>
          <p:cNvPicPr preferRelativeResize="0"/>
          <p:nvPr/>
        </p:nvPicPr>
        <p:blipFill rotWithShape="1">
          <a:blip r:embed="rId3">
            <a:alphaModFix/>
          </a:blip>
          <a:srcRect b="0" l="0" r="0" t="0"/>
          <a:stretch/>
        </p:blipFill>
        <p:spPr>
          <a:xfrm>
            <a:off x="395265" y="306605"/>
            <a:ext cx="1712791" cy="1064995"/>
          </a:xfrm>
          <a:prstGeom prst="rect">
            <a:avLst/>
          </a:prstGeom>
          <a:noFill/>
          <a:ln>
            <a:noFill/>
          </a:ln>
        </p:spPr>
      </p:pic>
      <p:pic>
        <p:nvPicPr>
          <p:cNvPr id="19" name="Google Shape;19;p15"/>
          <p:cNvPicPr preferRelativeResize="0"/>
          <p:nvPr/>
        </p:nvPicPr>
        <p:blipFill rotWithShape="1">
          <a:blip r:embed="rId4">
            <a:alphaModFix/>
          </a:blip>
          <a:srcRect b="0" l="0" r="0" t="0"/>
          <a:stretch/>
        </p:blipFill>
        <p:spPr>
          <a:xfrm>
            <a:off x="1032127" y="6188473"/>
            <a:ext cx="2281165" cy="469502"/>
          </a:xfrm>
          <a:prstGeom prst="rect">
            <a:avLst/>
          </a:prstGeom>
          <a:noFill/>
          <a:ln>
            <a:noFill/>
          </a:ln>
        </p:spPr>
      </p:pic>
      <p:sp>
        <p:nvSpPr>
          <p:cNvPr id="20" name="Google Shape;20;p15"/>
          <p:cNvSpPr txBox="1"/>
          <p:nvPr/>
        </p:nvSpPr>
        <p:spPr>
          <a:xfrm>
            <a:off x="3313292" y="6150114"/>
            <a:ext cx="775335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Open Sans"/>
              <a:ea typeface="Open Sans"/>
              <a:cs typeface="Open Sans"/>
              <a:sym typeface="Open Sans"/>
            </a:endParaRPr>
          </a:p>
        </p:txBody>
      </p:sp>
      <p:sp>
        <p:nvSpPr>
          <p:cNvPr id="21" name="Google Shape;21;p15"/>
          <p:cNvSpPr txBox="1"/>
          <p:nvPr>
            <p:ph type="ctrTitle"/>
          </p:nvPr>
        </p:nvSpPr>
        <p:spPr>
          <a:xfrm>
            <a:off x="715688" y="4530725"/>
            <a:ext cx="5195207" cy="133406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2BAAD"/>
              </a:buClr>
              <a:buSzPts val="2000"/>
              <a:buFont typeface="Open Sans"/>
              <a:buNone/>
              <a:defRPr b="1" sz="2000">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 type="subTitle"/>
          </p:nvPr>
        </p:nvSpPr>
        <p:spPr>
          <a:xfrm>
            <a:off x="6086475" y="4549902"/>
            <a:ext cx="5178855" cy="12928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1000"/>
              </a:spcBef>
              <a:spcAft>
                <a:spcPts val="0"/>
              </a:spcAft>
              <a:buClr>
                <a:schemeClr val="accent1"/>
              </a:buClr>
              <a:buSzPts val="1600"/>
              <a:buNone/>
              <a:defRPr b="0" i="1" sz="1600">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23" name="Google Shape;23;p15"/>
          <p:cNvSpPr/>
          <p:nvPr/>
        </p:nvSpPr>
        <p:spPr>
          <a:xfrm flipH="1" rot="-5400000">
            <a:off x="5396988" y="5172425"/>
            <a:ext cx="1331189" cy="4778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4" name="Shape 24"/>
        <p:cNvGrpSpPr/>
        <p:nvPr/>
      </p:nvGrpSpPr>
      <p:grpSpPr>
        <a:xfrm>
          <a:off x="0" y="0"/>
          <a:ext cx="0" cy="0"/>
          <a:chOff x="0" y="0"/>
          <a:chExt cx="0" cy="0"/>
        </a:xfrm>
      </p:grpSpPr>
      <p:sp>
        <p:nvSpPr>
          <p:cNvPr id="25" name="Google Shape;25;p19"/>
          <p:cNvSpPr/>
          <p:nvPr/>
        </p:nvSpPr>
        <p:spPr>
          <a:xfrm>
            <a:off x="0" y="0"/>
            <a:ext cx="12192000" cy="6858000"/>
          </a:xfrm>
          <a:prstGeom prst="rect">
            <a:avLst/>
          </a:prstGeom>
          <a:solidFill>
            <a:srgbClr val="E8F6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26" name="Google Shape;26;p19"/>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52BAAD"/>
              </a:buClr>
              <a:buSzPts val="2000"/>
              <a:buFont typeface="Open Sans"/>
              <a:buNone/>
              <a:defRPr b="1" sz="2000">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p:nvPr/>
        </p:nvSpPr>
        <p:spPr>
          <a:xfrm flipH="1">
            <a:off x="2172708" y="2774849"/>
            <a:ext cx="7839428" cy="45719"/>
          </a:xfrm>
          <a:prstGeom prst="rect">
            <a:avLst/>
          </a:prstGeom>
          <a:solidFill>
            <a:srgbClr val="52BAA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8" name="Shape 28"/>
        <p:cNvGrpSpPr/>
        <p:nvPr/>
      </p:nvGrpSpPr>
      <p:grpSpPr>
        <a:xfrm>
          <a:off x="0" y="0"/>
          <a:ext cx="0" cy="0"/>
          <a:chOff x="0" y="0"/>
          <a:chExt cx="0" cy="0"/>
        </a:xfrm>
      </p:grpSpPr>
      <p:sp>
        <p:nvSpPr>
          <p:cNvPr id="29" name="Google Shape;29;p22"/>
          <p:cNvSpPr/>
          <p:nvPr/>
        </p:nvSpPr>
        <p:spPr>
          <a:xfrm>
            <a:off x="0" y="0"/>
            <a:ext cx="12192000" cy="6858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0" name="Google Shape;30;p22"/>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2000"/>
              <a:buFont typeface="Open Sans"/>
              <a:buNone/>
              <a:defRPr b="1" sz="2000">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1" name="Google Shape;31;p22"/>
          <p:cNvPicPr preferRelativeResize="0"/>
          <p:nvPr/>
        </p:nvPicPr>
        <p:blipFill rotWithShape="1">
          <a:blip r:embed="rId2">
            <a:alphaModFix/>
          </a:blip>
          <a:srcRect b="0" l="0" r="0" t="0"/>
          <a:stretch/>
        </p:blipFill>
        <p:spPr>
          <a:xfrm>
            <a:off x="5239605" y="1688651"/>
            <a:ext cx="1712791" cy="1064995"/>
          </a:xfrm>
          <a:prstGeom prst="rect">
            <a:avLst/>
          </a:prstGeom>
          <a:noFill/>
          <a:ln>
            <a:noFill/>
          </a:ln>
        </p:spPr>
      </p:pic>
      <p:pic>
        <p:nvPicPr>
          <p:cNvPr id="32" name="Google Shape;32;p22"/>
          <p:cNvPicPr preferRelativeResize="0"/>
          <p:nvPr/>
        </p:nvPicPr>
        <p:blipFill rotWithShape="1">
          <a:blip r:embed="rId3">
            <a:alphaModFix/>
          </a:blip>
          <a:srcRect b="0" l="0" r="0" t="0"/>
          <a:stretch/>
        </p:blipFill>
        <p:spPr>
          <a:xfrm>
            <a:off x="1032127" y="6188473"/>
            <a:ext cx="2281165" cy="469502"/>
          </a:xfrm>
          <a:prstGeom prst="rect">
            <a:avLst/>
          </a:prstGeom>
          <a:noFill/>
          <a:ln>
            <a:noFill/>
          </a:ln>
        </p:spPr>
      </p:pic>
      <p:sp>
        <p:nvSpPr>
          <p:cNvPr id="33" name="Google Shape;33;p22"/>
          <p:cNvSpPr txBox="1"/>
          <p:nvPr/>
        </p:nvSpPr>
        <p:spPr>
          <a:xfrm>
            <a:off x="3313292" y="6150114"/>
            <a:ext cx="775335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2020-1-UK01-KA204-079165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Open Sans"/>
              <a:ea typeface="Open Sans"/>
              <a:cs typeface="Open Sans"/>
              <a:sym typeface="Open Sans"/>
            </a:endParaRPr>
          </a:p>
        </p:txBody>
      </p:sp>
      <p:sp>
        <p:nvSpPr>
          <p:cNvPr id="34" name="Google Shape;34;p22"/>
          <p:cNvSpPr/>
          <p:nvPr/>
        </p:nvSpPr>
        <p:spPr>
          <a:xfrm flipH="1">
            <a:off x="2172707" y="2913643"/>
            <a:ext cx="7839428" cy="45719"/>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 1col">
  <p:cSld name="Title Text - 1col">
    <p:spTree>
      <p:nvGrpSpPr>
        <p:cNvPr id="38" name="Shape 38"/>
        <p:cNvGrpSpPr/>
        <p:nvPr/>
      </p:nvGrpSpPr>
      <p:grpSpPr>
        <a:xfrm>
          <a:off x="0" y="0"/>
          <a:ext cx="0" cy="0"/>
          <a:chOff x="0" y="0"/>
          <a:chExt cx="0" cy="0"/>
        </a:xfrm>
      </p:grpSpPr>
      <p:sp>
        <p:nvSpPr>
          <p:cNvPr id="39" name="Google Shape;39;p17"/>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7"/>
          <p:cNvSpPr txBox="1"/>
          <p:nvPr>
            <p:ph idx="1" type="body"/>
          </p:nvPr>
        </p:nvSpPr>
        <p:spPr>
          <a:xfrm>
            <a:off x="97971" y="881743"/>
            <a:ext cx="11944350" cy="587012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 2col">
  <p:cSld name="Title Subtitle Content - 2col">
    <p:spTree>
      <p:nvGrpSpPr>
        <p:cNvPr id="41" name="Shape 41"/>
        <p:cNvGrpSpPr/>
        <p:nvPr/>
      </p:nvGrpSpPr>
      <p:grpSpPr>
        <a:xfrm>
          <a:off x="0" y="0"/>
          <a:ext cx="0" cy="0"/>
          <a:chOff x="0" y="0"/>
          <a:chExt cx="0" cy="0"/>
        </a:xfrm>
      </p:grpSpPr>
      <p:sp>
        <p:nvSpPr>
          <p:cNvPr id="42" name="Google Shape;42;p18"/>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4" name="Google Shape;44;p18"/>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45" name="Shape 45"/>
        <p:cNvGrpSpPr/>
        <p:nvPr/>
      </p:nvGrpSpPr>
      <p:grpSpPr>
        <a:xfrm>
          <a:off x="0" y="0"/>
          <a:ext cx="0" cy="0"/>
          <a:chOff x="0" y="0"/>
          <a:chExt cx="0" cy="0"/>
        </a:xfrm>
      </p:grpSpPr>
      <p:sp>
        <p:nvSpPr>
          <p:cNvPr id="46" name="Google Shape;46;p20"/>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8" name="Google Shape;48;p20"/>
          <p:cNvSpPr txBox="1"/>
          <p:nvPr>
            <p:ph idx="2" type="body"/>
          </p:nvPr>
        </p:nvSpPr>
        <p:spPr>
          <a:xfrm>
            <a:off x="6131377" y="1462684"/>
            <a:ext cx="5910944" cy="531367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49" name="Google Shape;49;p20"/>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lvl1pPr indent="-228600" lvl="0" marL="457200" marR="0" rtl="0" algn="just">
              <a:lnSpc>
                <a:spcPct val="90000"/>
              </a:lnSpc>
              <a:spcBef>
                <a:spcPts val="1000"/>
              </a:spcBef>
              <a:spcAft>
                <a:spcPts val="0"/>
              </a:spcAft>
              <a:buClr>
                <a:schemeClr val="accent6"/>
              </a:buClr>
              <a:buSzPts val="2400"/>
              <a:buFont typeface="Arial"/>
              <a:buNone/>
              <a:defRPr b="1" i="0" sz="2400" u="none" cap="none" strike="noStrike">
                <a:solidFill>
                  <a:schemeClr val="accent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50" name="Shape 5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 2col">
  <p:cSld name="Title Content - 2col">
    <p:spTree>
      <p:nvGrpSpPr>
        <p:cNvPr id="51" name="Shape 51"/>
        <p:cNvGrpSpPr/>
        <p:nvPr/>
      </p:nvGrpSpPr>
      <p:grpSpPr>
        <a:xfrm>
          <a:off x="0" y="0"/>
          <a:ext cx="0" cy="0"/>
          <a:chOff x="0" y="0"/>
          <a:chExt cx="0" cy="0"/>
        </a:xfrm>
      </p:grpSpPr>
      <p:sp>
        <p:nvSpPr>
          <p:cNvPr id="52" name="Google Shape;52;p23"/>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 type="body"/>
          </p:nvPr>
        </p:nvSpPr>
        <p:spPr>
          <a:xfrm>
            <a:off x="97971"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54" name="Google Shape;54;p23"/>
          <p:cNvSpPr txBox="1"/>
          <p:nvPr>
            <p:ph idx="2" type="body"/>
          </p:nvPr>
        </p:nvSpPr>
        <p:spPr>
          <a:xfrm>
            <a:off x="6131377" y="873580"/>
            <a:ext cx="5910944" cy="590277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90000"/>
              </a:lnSpc>
              <a:spcBef>
                <a:spcPts val="1000"/>
              </a:spcBef>
              <a:spcAft>
                <a:spcPts val="0"/>
              </a:spcAft>
              <a:buClr>
                <a:schemeClr val="lt2"/>
              </a:buClr>
              <a:buSzPts val="1800"/>
              <a:buFont typeface="Arial"/>
              <a:buNone/>
              <a:defRPr b="0" i="0" sz="1800" u="none" cap="none" strike="noStrike">
                <a:solidFill>
                  <a:schemeClr val="lt2"/>
                </a:solidFill>
                <a:latin typeface="Open Sans Light"/>
                <a:ea typeface="Open Sans Light"/>
                <a:cs typeface="Open Sans Light"/>
                <a:sym typeface="Open Sans Light"/>
              </a:defRPr>
            </a:lvl1pPr>
            <a:lvl2pPr indent="-368300" lvl="1" marL="9144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2pPr>
            <a:lvl3pPr indent="-368300" lvl="2" marL="13716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3pPr>
            <a:lvl4pPr indent="-368300" lvl="3" marL="18288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4pPr>
            <a:lvl5pPr indent="-368300" lvl="4" marL="2286000" marR="0" rtl="0" algn="l">
              <a:lnSpc>
                <a:spcPct val="90000"/>
              </a:lnSpc>
              <a:spcBef>
                <a:spcPts val="500"/>
              </a:spcBef>
              <a:spcAft>
                <a:spcPts val="0"/>
              </a:spcAft>
              <a:buClr>
                <a:schemeClr val="lt1"/>
              </a:buClr>
              <a:buSzPts val="2200"/>
              <a:buFont typeface="Arial"/>
              <a:buChar char="•"/>
              <a:defRPr b="0" i="0" sz="22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Open Sans"/>
              <a:buNone/>
              <a:defRPr b="0" i="0" sz="4400" u="none" cap="none" strike="noStrike">
                <a:solidFill>
                  <a:schemeClr val="lt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Open Sans"/>
                <a:ea typeface="Open Sans"/>
                <a:cs typeface="Open Sans"/>
                <a:sym typeface="Open Sans"/>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Open Sans"/>
                <a:ea typeface="Open Sans"/>
                <a:cs typeface="Open Sans"/>
                <a:sym typeface="Open Sans"/>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Open Sans"/>
                <a:ea typeface="Open Sans"/>
                <a:cs typeface="Open Sans"/>
                <a:sym typeface="Open Sans"/>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Open Sans"/>
                <a:ea typeface="Open Sans"/>
                <a:cs typeface="Open Sans"/>
                <a:sym typeface="Open Sans"/>
              </a:defRPr>
            </a:lvl9pPr>
          </a:lstStyle>
          <a:p/>
        </p:txBody>
      </p:sp>
      <p:sp>
        <p:nvSpPr>
          <p:cNvPr id="12" name="Google Shape;12;p14"/>
          <p:cNvSpPr txBox="1"/>
          <p:nvPr>
            <p:ph idx="10" type="dt"/>
          </p:nvPr>
        </p:nvSpPr>
        <p:spPr>
          <a:xfrm>
            <a:off x="838200" y="6356354"/>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AEB3B5"/>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9pPr>
          </a:lstStyle>
          <a:p/>
        </p:txBody>
      </p:sp>
      <p:sp>
        <p:nvSpPr>
          <p:cNvPr id="13" name="Google Shape;13;p14"/>
          <p:cNvSpPr txBox="1"/>
          <p:nvPr>
            <p:ph idx="11" type="ftr"/>
          </p:nvPr>
        </p:nvSpPr>
        <p:spPr>
          <a:xfrm>
            <a:off x="4038600" y="6356354"/>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AEB3B5"/>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Open Sans"/>
                <a:ea typeface="Open Sans"/>
                <a:cs typeface="Open Sans"/>
                <a:sym typeface="Open Sans"/>
              </a:defRPr>
            </a:lvl9pPr>
          </a:lstStyle>
          <a:p/>
        </p:txBody>
      </p:sp>
      <p:sp>
        <p:nvSpPr>
          <p:cNvPr id="14" name="Google Shape;14;p14"/>
          <p:cNvSpPr txBox="1"/>
          <p:nvPr>
            <p:ph idx="12" type="sldNum"/>
          </p:nvPr>
        </p:nvSpPr>
        <p:spPr>
          <a:xfrm>
            <a:off x="8610600" y="6356354"/>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EB3B5"/>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 name="Shape 35"/>
        <p:cNvGrpSpPr/>
        <p:nvPr/>
      </p:nvGrpSpPr>
      <p:grpSpPr>
        <a:xfrm>
          <a:off x="0" y="0"/>
          <a:ext cx="0" cy="0"/>
          <a:chOff x="0" y="0"/>
          <a:chExt cx="0" cy="0"/>
        </a:xfrm>
      </p:grpSpPr>
      <p:sp>
        <p:nvSpPr>
          <p:cNvPr id="36" name="Google Shape;36;p16"/>
          <p:cNvSpPr/>
          <p:nvPr/>
        </p:nvSpPr>
        <p:spPr>
          <a:xfrm>
            <a:off x="0" y="0"/>
            <a:ext cx="12192000" cy="797521"/>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37" name="Google Shape;37;p16"/>
          <p:cNvSpPr txBox="1"/>
          <p:nvPr>
            <p:ph type="title"/>
          </p:nvPr>
        </p:nvSpPr>
        <p:spPr>
          <a:xfrm>
            <a:off x="97970" y="81642"/>
            <a:ext cx="11944351" cy="715879"/>
          </a:xfrm>
          <a:prstGeom prst="rect">
            <a:avLst/>
          </a:prstGeom>
          <a:noFill/>
          <a:ln>
            <a:noFill/>
          </a:ln>
        </p:spPr>
        <p:txBody>
          <a:bodyPr anchorCtr="0" anchor="ctr" bIns="54000" lIns="54000" spcFirstLastPara="1" rIns="54000" wrap="square" tIns="54000">
            <a:noAutofit/>
          </a:bodyPr>
          <a:lstStyle>
            <a:lvl1pPr lvl="0" marR="0" rtl="0" algn="l">
              <a:lnSpc>
                <a:spcPct val="90000"/>
              </a:lnSpc>
              <a:spcBef>
                <a:spcPts val="0"/>
              </a:spcBef>
              <a:spcAft>
                <a:spcPts val="0"/>
              </a:spcAft>
              <a:buClr>
                <a:schemeClr val="dk1"/>
              </a:buClr>
              <a:buSzPts val="3800"/>
              <a:buFont typeface="Open Sans"/>
              <a:buNone/>
              <a:defRPr b="0" i="0" sz="38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google.com/url?sa=i&amp;url=http%3A%2F%2Fwww.a-spin.pt%2F%3Fp%3D5130&amp;psig=AOvVaw3I-doW7LJTywQGvoxqJpUm&amp;ust=1582022396185000&amp;source=images&amp;cd=vfe&amp;ved=0CAIQjRxqFwoTCIj1_uqy2OcCFQAAAAAdAAAAABAI"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mindshift.pt/" TargetMode="External"/><Relationship Id="rId4" Type="http://schemas.openxmlformats.org/officeDocument/2006/relationships/hyperlink" Target="mailto:geral@mindshift.pt" TargetMode="External"/><Relationship Id="rId5" Type="http://schemas.openxmlformats.org/officeDocument/2006/relationships/hyperlink" Target="https://www.google.com/url?sa=i&amp;url=http%3A%2F%2Fwww.a-spin.pt%2F%3Fp%3D5130&amp;psig=AOvVaw3I-doW7LJTywQGvoxqJpUm&amp;ust=1582022396185000&amp;source=images&amp;cd=vfe&amp;ved=0CAIQjRxqFwoTCIj1_uqy2OcCFQAAAAAdAAAAABAI" TargetMode="External"/><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ctrTitle"/>
          </p:nvPr>
        </p:nvSpPr>
        <p:spPr>
          <a:xfrm>
            <a:off x="715688" y="4530725"/>
            <a:ext cx="5195207" cy="1334065"/>
          </a:xfrm>
          <a:prstGeom prst="rect">
            <a:avLst/>
          </a:prstGeom>
          <a:noFill/>
          <a:ln>
            <a:noFill/>
          </a:ln>
        </p:spPr>
        <p:txBody>
          <a:bodyPr anchorCtr="0" anchor="ctr" bIns="45700" lIns="91425" spcFirstLastPara="1" rIns="91425" wrap="square" tIns="45700">
            <a:normAutofit/>
          </a:bodyPr>
          <a:lstStyle/>
          <a:p>
            <a:pPr indent="0" lvl="0" marL="0" rtl="0" algn="l">
              <a:lnSpc>
                <a:spcPct val="107000"/>
              </a:lnSpc>
              <a:spcBef>
                <a:spcPts val="0"/>
              </a:spcBef>
              <a:spcAft>
                <a:spcPts val="800"/>
              </a:spcAft>
              <a:buSzPts val="2000"/>
              <a:buNone/>
            </a:pPr>
            <a:r>
              <a:rPr b="1" lang="en-GB">
                <a:solidFill>
                  <a:srgbClr val="52BAAD"/>
                </a:solidFill>
                <a:latin typeface="Open Sans"/>
                <a:ea typeface="Open Sans"/>
                <a:cs typeface="Open Sans"/>
                <a:sym typeface="Open Sans"/>
              </a:rPr>
              <a:t>Formação LearnGen:</a:t>
            </a:r>
            <a:br>
              <a:rPr lang="en-GB">
                <a:solidFill>
                  <a:srgbClr val="636A6F"/>
                </a:solidFill>
                <a:latin typeface="Open Sans"/>
                <a:ea typeface="Open Sans"/>
                <a:cs typeface="Open Sans"/>
                <a:sym typeface="Open Sans"/>
              </a:rPr>
            </a:br>
            <a:r>
              <a:rPr b="1" lang="en-GB">
                <a:solidFill>
                  <a:srgbClr val="52BAAD"/>
                </a:solidFill>
                <a:latin typeface="Open Sans"/>
                <a:ea typeface="Open Sans"/>
                <a:cs typeface="Open Sans"/>
                <a:sym typeface="Open Sans"/>
              </a:rPr>
              <a:t>Desafios intergeracionais no trabalho </a:t>
            </a:r>
            <a:endParaRPr>
              <a:solidFill>
                <a:srgbClr val="636A6F"/>
              </a:solidFill>
              <a:latin typeface="Open Sans"/>
              <a:ea typeface="Open Sans"/>
              <a:cs typeface="Open Sans"/>
              <a:sym typeface="Open Sans"/>
            </a:endParaRPr>
          </a:p>
        </p:txBody>
      </p:sp>
      <p:sp>
        <p:nvSpPr>
          <p:cNvPr id="61" name="Google Shape;61;p1"/>
          <p:cNvSpPr txBox="1"/>
          <p:nvPr>
            <p:ph idx="1" type="subTitle"/>
          </p:nvPr>
        </p:nvSpPr>
        <p:spPr>
          <a:xfrm>
            <a:off x="6086475" y="4549902"/>
            <a:ext cx="5178855" cy="129283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1"/>
              </a:buClr>
              <a:buSzPts val="1600"/>
              <a:buNone/>
            </a:pPr>
            <a:r>
              <a:rPr lang="en-GB"/>
              <a:t>Módulo 5 - Programa de formação de mentores</a:t>
            </a:r>
            <a:endParaRPr/>
          </a:p>
          <a:p>
            <a:pPr indent="0" lvl="0" marL="0" rtl="0" algn="l">
              <a:lnSpc>
                <a:spcPct val="90000"/>
              </a:lnSpc>
              <a:spcBef>
                <a:spcPts val="1000"/>
              </a:spcBef>
              <a:spcAft>
                <a:spcPts val="0"/>
              </a:spcAft>
              <a:buClr>
                <a:schemeClr val="accent1"/>
              </a:buClr>
              <a:buSzPts val="1600"/>
              <a:buNone/>
            </a:pPr>
            <a:r>
              <a:rPr lang="en-GB">
                <a:solidFill>
                  <a:srgbClr val="52BAAD"/>
                </a:solidFill>
              </a:rPr>
              <a:t>Unidade 1: Noções básicas de mentoring</a:t>
            </a:r>
            <a:endParaRPr>
              <a:solidFill>
                <a:srgbClr val="52BAAD"/>
              </a:solidFill>
            </a:endParaRPr>
          </a:p>
        </p:txBody>
      </p:sp>
      <p:pic>
        <p:nvPicPr>
          <p:cNvPr descr="Resultado de imagem para financiado erasmus +" id="62" name="Google Shape;62;p1">
            <a:hlinkClick r:id="rId3"/>
          </p:cNvPr>
          <p:cNvPicPr preferRelativeResize="0"/>
          <p:nvPr/>
        </p:nvPicPr>
        <p:blipFill rotWithShape="1">
          <a:blip r:embed="rId4">
            <a:alphaModFix/>
          </a:blip>
          <a:srcRect b="0" l="0" r="0" t="0"/>
          <a:stretch/>
        </p:blipFill>
        <p:spPr>
          <a:xfrm>
            <a:off x="1017396" y="6124448"/>
            <a:ext cx="2301875" cy="532384"/>
          </a:xfrm>
          <a:prstGeom prst="rect">
            <a:avLst/>
          </a:prstGeom>
          <a:noFill/>
          <a:ln>
            <a:noFill/>
          </a:ln>
        </p:spPr>
      </p:pic>
      <p:sp>
        <p:nvSpPr>
          <p:cNvPr id="63" name="Google Shape;63;p1"/>
          <p:cNvSpPr/>
          <p:nvPr/>
        </p:nvSpPr>
        <p:spPr>
          <a:xfrm>
            <a:off x="3313291" y="6149086"/>
            <a:ext cx="8116709" cy="590042"/>
          </a:xfrm>
          <a:prstGeom prst="rect">
            <a:avLst/>
          </a:prstGeom>
          <a:solidFill>
            <a:schemeClr val="dk1"/>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800"/>
              </a:spcAft>
              <a:buNone/>
            </a:pPr>
            <a:r>
              <a:rPr b="0" i="0" lang="en-GB" sz="1050" u="none" cap="none" strike="noStrike">
                <a:solidFill>
                  <a:srgbClr val="636A6F"/>
                </a:solidFill>
                <a:latin typeface="Open Sans"/>
                <a:ea typeface="Open Sans"/>
                <a:cs typeface="Open Sans"/>
                <a:sym typeface="Open Sans"/>
              </a:rPr>
              <a:t>Projeto financiado com o apoio da Comissão Europeia. A informação contida nesta publicação vincula exclusivamente o autor, não sendo a Comissão responsável pela utilização que dela possa ser feita. Projeto número: </a:t>
            </a:r>
            <a:r>
              <a:rPr lang="en-GB" sz="1050">
                <a:solidFill>
                  <a:srgbClr val="636A6F"/>
                </a:solidFill>
                <a:latin typeface="Open Sans"/>
                <a:ea typeface="Open Sans"/>
                <a:cs typeface="Open Sans"/>
                <a:sym typeface="Open Sans"/>
              </a:rPr>
              <a:t>2020-1-BG01-KA202-079064</a:t>
            </a:r>
            <a:endParaRPr b="0" i="0" sz="1600" u="none" cap="none" strike="noStrike">
              <a:solidFill>
                <a:srgbClr val="636A6F"/>
              </a:solidFill>
              <a:latin typeface="Open Sans Light"/>
              <a:ea typeface="Open Sans Light"/>
              <a:cs typeface="Open Sans Light"/>
              <a:sym typeface="Open Sans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0"/>
          <p:cNvSpPr/>
          <p:nvPr/>
        </p:nvSpPr>
        <p:spPr>
          <a:xfrm>
            <a:off x="5455933" y="5348178"/>
            <a:ext cx="1358954" cy="1434643"/>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sp>
        <p:nvSpPr>
          <p:cNvPr id="177" name="Google Shape;177;p10"/>
          <p:cNvSpPr/>
          <p:nvPr/>
        </p:nvSpPr>
        <p:spPr>
          <a:xfrm>
            <a:off x="3856304" y="3261404"/>
            <a:ext cx="1767380" cy="176738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Lato Light"/>
              <a:ea typeface="Lato Light"/>
              <a:cs typeface="Lato Light"/>
              <a:sym typeface="Lato Light"/>
            </a:endParaRPr>
          </a:p>
        </p:txBody>
      </p:sp>
      <p:sp>
        <p:nvSpPr>
          <p:cNvPr id="178" name="Google Shape;178;p10"/>
          <p:cNvSpPr/>
          <p:nvPr/>
        </p:nvSpPr>
        <p:spPr>
          <a:xfrm>
            <a:off x="6568317" y="3261404"/>
            <a:ext cx="1767380" cy="176738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Lato Light"/>
              <a:ea typeface="Lato Light"/>
              <a:cs typeface="Lato Light"/>
              <a:sym typeface="Lato Light"/>
            </a:endParaRPr>
          </a:p>
        </p:txBody>
      </p:sp>
      <p:sp>
        <p:nvSpPr>
          <p:cNvPr id="179" name="Google Shape;179;p10"/>
          <p:cNvSpPr/>
          <p:nvPr/>
        </p:nvSpPr>
        <p:spPr>
          <a:xfrm>
            <a:off x="5505381" y="3647383"/>
            <a:ext cx="965548" cy="342811"/>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Lato Light"/>
              <a:ea typeface="Lato Light"/>
              <a:cs typeface="Lato Light"/>
              <a:sym typeface="Lato Light"/>
            </a:endParaRPr>
          </a:p>
        </p:txBody>
      </p:sp>
      <p:sp>
        <p:nvSpPr>
          <p:cNvPr id="180" name="Google Shape;180;p10"/>
          <p:cNvSpPr/>
          <p:nvPr/>
        </p:nvSpPr>
        <p:spPr>
          <a:xfrm rot="10800000">
            <a:off x="5721074" y="4226353"/>
            <a:ext cx="931042" cy="342811"/>
          </a:xfrm>
          <a:prstGeom prst="rightArrow">
            <a:avLst>
              <a:gd fmla="val 50000" name="adj1"/>
              <a:gd fmla="val 50000" name="adj2"/>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Lato Light"/>
              <a:ea typeface="Lato Light"/>
              <a:cs typeface="Lato Light"/>
              <a:sym typeface="Lato Light"/>
            </a:endParaRPr>
          </a:p>
        </p:txBody>
      </p:sp>
      <p:cxnSp>
        <p:nvCxnSpPr>
          <p:cNvPr id="181" name="Google Shape;181;p10"/>
          <p:cNvCxnSpPr/>
          <p:nvPr/>
        </p:nvCxnSpPr>
        <p:spPr>
          <a:xfrm flipH="1" rot="10800000">
            <a:off x="5198236" y="2286139"/>
            <a:ext cx="521519" cy="1005369"/>
          </a:xfrm>
          <a:prstGeom prst="straightConnector1">
            <a:avLst/>
          </a:prstGeom>
          <a:noFill/>
          <a:ln cap="rnd" cmpd="sng" w="38100">
            <a:solidFill>
              <a:srgbClr val="7F7F7F"/>
            </a:solidFill>
            <a:prstDash val="solid"/>
            <a:round/>
            <a:headEnd len="sm" w="sm" type="none"/>
            <a:tailEnd len="med" w="med" type="triangle"/>
          </a:ln>
        </p:spPr>
      </p:cxnSp>
      <p:sp>
        <p:nvSpPr>
          <p:cNvPr id="182" name="Google Shape;182;p10"/>
          <p:cNvSpPr/>
          <p:nvPr/>
        </p:nvSpPr>
        <p:spPr>
          <a:xfrm>
            <a:off x="9906776" y="3556123"/>
            <a:ext cx="1472660" cy="147266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cxnSp>
        <p:nvCxnSpPr>
          <p:cNvPr id="183" name="Google Shape;183;p10"/>
          <p:cNvCxnSpPr/>
          <p:nvPr/>
        </p:nvCxnSpPr>
        <p:spPr>
          <a:xfrm rot="10800000">
            <a:off x="4701901" y="2444964"/>
            <a:ext cx="40632" cy="727953"/>
          </a:xfrm>
          <a:prstGeom prst="straightConnector1">
            <a:avLst/>
          </a:prstGeom>
          <a:noFill/>
          <a:ln cap="rnd" cmpd="sng" w="38100">
            <a:solidFill>
              <a:srgbClr val="7F7F7F"/>
            </a:solidFill>
            <a:prstDash val="solid"/>
            <a:round/>
            <a:headEnd len="sm" w="sm" type="none"/>
            <a:tailEnd len="med" w="med" type="triangle"/>
          </a:ln>
        </p:spPr>
      </p:cxnSp>
      <p:cxnSp>
        <p:nvCxnSpPr>
          <p:cNvPr id="184" name="Google Shape;184;p10"/>
          <p:cNvCxnSpPr/>
          <p:nvPr/>
        </p:nvCxnSpPr>
        <p:spPr>
          <a:xfrm rot="10800000">
            <a:off x="3461958" y="2271155"/>
            <a:ext cx="780325" cy="1035339"/>
          </a:xfrm>
          <a:prstGeom prst="straightConnector1">
            <a:avLst/>
          </a:prstGeom>
          <a:noFill/>
          <a:ln cap="rnd" cmpd="sng" w="38100">
            <a:solidFill>
              <a:srgbClr val="7F7F7F"/>
            </a:solidFill>
            <a:prstDash val="solid"/>
            <a:round/>
            <a:headEnd len="sm" w="sm" type="none"/>
            <a:tailEnd len="med" w="med" type="triangle"/>
          </a:ln>
        </p:spPr>
      </p:cxnSp>
      <p:cxnSp>
        <p:nvCxnSpPr>
          <p:cNvPr id="185" name="Google Shape;185;p10"/>
          <p:cNvCxnSpPr/>
          <p:nvPr/>
        </p:nvCxnSpPr>
        <p:spPr>
          <a:xfrm rot="10800000">
            <a:off x="2454125" y="2812719"/>
            <a:ext cx="1402178" cy="829624"/>
          </a:xfrm>
          <a:prstGeom prst="straightConnector1">
            <a:avLst/>
          </a:prstGeom>
          <a:noFill/>
          <a:ln cap="rnd" cmpd="sng" w="38100">
            <a:solidFill>
              <a:srgbClr val="7F7F7F"/>
            </a:solidFill>
            <a:prstDash val="solid"/>
            <a:round/>
            <a:headEnd len="sm" w="sm" type="none"/>
            <a:tailEnd len="med" w="med" type="triangle"/>
          </a:ln>
        </p:spPr>
      </p:cxnSp>
      <p:cxnSp>
        <p:nvCxnSpPr>
          <p:cNvPr id="186" name="Google Shape;186;p10"/>
          <p:cNvCxnSpPr/>
          <p:nvPr/>
        </p:nvCxnSpPr>
        <p:spPr>
          <a:xfrm flipH="1">
            <a:off x="2279226" y="4096169"/>
            <a:ext cx="1472550" cy="41504"/>
          </a:xfrm>
          <a:prstGeom prst="straightConnector1">
            <a:avLst/>
          </a:prstGeom>
          <a:noFill/>
          <a:ln cap="rnd" cmpd="sng" w="38100">
            <a:solidFill>
              <a:srgbClr val="7F7F7F"/>
            </a:solidFill>
            <a:prstDash val="solid"/>
            <a:round/>
            <a:headEnd len="sm" w="sm" type="none"/>
            <a:tailEnd len="med" w="med" type="triangle"/>
          </a:ln>
        </p:spPr>
      </p:cxnSp>
      <p:cxnSp>
        <p:nvCxnSpPr>
          <p:cNvPr id="187" name="Google Shape;187;p10"/>
          <p:cNvCxnSpPr/>
          <p:nvPr/>
        </p:nvCxnSpPr>
        <p:spPr>
          <a:xfrm flipH="1">
            <a:off x="1698741" y="4642806"/>
            <a:ext cx="2157561" cy="884975"/>
          </a:xfrm>
          <a:prstGeom prst="straightConnector1">
            <a:avLst/>
          </a:prstGeom>
          <a:noFill/>
          <a:ln cap="rnd" cmpd="sng" w="38100">
            <a:solidFill>
              <a:srgbClr val="7F7F7F"/>
            </a:solidFill>
            <a:prstDash val="solid"/>
            <a:round/>
            <a:headEnd len="sm" w="sm" type="none"/>
            <a:tailEnd len="med" w="med" type="triangle"/>
          </a:ln>
        </p:spPr>
      </p:cxnSp>
      <p:cxnSp>
        <p:nvCxnSpPr>
          <p:cNvPr id="188" name="Google Shape;188;p10"/>
          <p:cNvCxnSpPr/>
          <p:nvPr/>
        </p:nvCxnSpPr>
        <p:spPr>
          <a:xfrm flipH="1">
            <a:off x="3678825" y="4930352"/>
            <a:ext cx="460037" cy="597430"/>
          </a:xfrm>
          <a:prstGeom prst="straightConnector1">
            <a:avLst/>
          </a:prstGeom>
          <a:noFill/>
          <a:ln cap="rnd" cmpd="sng" w="38100">
            <a:solidFill>
              <a:srgbClr val="7F7F7F"/>
            </a:solidFill>
            <a:prstDash val="solid"/>
            <a:round/>
            <a:headEnd len="sm" w="sm" type="none"/>
            <a:tailEnd len="med" w="med" type="triangle"/>
          </a:ln>
        </p:spPr>
      </p:cxnSp>
      <p:cxnSp>
        <p:nvCxnSpPr>
          <p:cNvPr id="189" name="Google Shape;189;p10"/>
          <p:cNvCxnSpPr/>
          <p:nvPr/>
        </p:nvCxnSpPr>
        <p:spPr>
          <a:xfrm flipH="1">
            <a:off x="4632205" y="5095227"/>
            <a:ext cx="23233" cy="557620"/>
          </a:xfrm>
          <a:prstGeom prst="straightConnector1">
            <a:avLst/>
          </a:prstGeom>
          <a:noFill/>
          <a:ln cap="rnd" cmpd="sng" w="38100">
            <a:solidFill>
              <a:srgbClr val="7F7F7F"/>
            </a:solidFill>
            <a:prstDash val="solid"/>
            <a:round/>
            <a:headEnd len="sm" w="sm" type="none"/>
            <a:tailEnd len="med" w="med" type="triangle"/>
          </a:ln>
        </p:spPr>
      </p:cxnSp>
      <p:cxnSp>
        <p:nvCxnSpPr>
          <p:cNvPr id="190" name="Google Shape;190;p10"/>
          <p:cNvCxnSpPr/>
          <p:nvPr/>
        </p:nvCxnSpPr>
        <p:spPr>
          <a:xfrm flipH="1" rot="10800000">
            <a:off x="7672585" y="2309024"/>
            <a:ext cx="71564" cy="877402"/>
          </a:xfrm>
          <a:prstGeom prst="straightConnector1">
            <a:avLst/>
          </a:prstGeom>
          <a:noFill/>
          <a:ln cap="rnd" cmpd="sng" w="38100">
            <a:solidFill>
              <a:srgbClr val="7F7F7F"/>
            </a:solidFill>
            <a:prstDash val="solid"/>
            <a:round/>
            <a:headEnd len="sm" w="sm" type="none"/>
            <a:tailEnd len="med" w="med" type="triangle"/>
          </a:ln>
        </p:spPr>
      </p:cxnSp>
      <p:cxnSp>
        <p:nvCxnSpPr>
          <p:cNvPr id="191" name="Google Shape;191;p10"/>
          <p:cNvCxnSpPr/>
          <p:nvPr/>
        </p:nvCxnSpPr>
        <p:spPr>
          <a:xfrm flipH="1" rot="10800000">
            <a:off x="8046692" y="2113521"/>
            <a:ext cx="1113394" cy="1246298"/>
          </a:xfrm>
          <a:prstGeom prst="straightConnector1">
            <a:avLst/>
          </a:prstGeom>
          <a:noFill/>
          <a:ln cap="rnd" cmpd="sng" w="38100">
            <a:solidFill>
              <a:srgbClr val="7F7F7F"/>
            </a:solidFill>
            <a:prstDash val="solid"/>
            <a:round/>
            <a:headEnd len="sm" w="sm" type="none"/>
            <a:tailEnd len="med" w="med" type="triangle"/>
          </a:ln>
        </p:spPr>
      </p:cxnSp>
      <p:cxnSp>
        <p:nvCxnSpPr>
          <p:cNvPr id="192" name="Google Shape;192;p10"/>
          <p:cNvCxnSpPr/>
          <p:nvPr/>
        </p:nvCxnSpPr>
        <p:spPr>
          <a:xfrm flipH="1" rot="10800000">
            <a:off x="8280311" y="3306494"/>
            <a:ext cx="902629" cy="415987"/>
          </a:xfrm>
          <a:prstGeom prst="straightConnector1">
            <a:avLst/>
          </a:prstGeom>
          <a:noFill/>
          <a:ln cap="rnd" cmpd="sng" w="38100">
            <a:solidFill>
              <a:srgbClr val="7F7F7F"/>
            </a:solidFill>
            <a:prstDash val="solid"/>
            <a:round/>
            <a:headEnd len="sm" w="sm" type="none"/>
            <a:tailEnd len="med" w="med" type="triangle"/>
          </a:ln>
        </p:spPr>
      </p:cxnSp>
      <p:cxnSp>
        <p:nvCxnSpPr>
          <p:cNvPr id="193" name="Google Shape;193;p10"/>
          <p:cNvCxnSpPr/>
          <p:nvPr/>
        </p:nvCxnSpPr>
        <p:spPr>
          <a:xfrm>
            <a:off x="8368737" y="4159912"/>
            <a:ext cx="1365684" cy="38492"/>
          </a:xfrm>
          <a:prstGeom prst="straightConnector1">
            <a:avLst/>
          </a:prstGeom>
          <a:noFill/>
          <a:ln cap="rnd" cmpd="sng" w="38100">
            <a:solidFill>
              <a:srgbClr val="7F7F7F"/>
            </a:solidFill>
            <a:prstDash val="solid"/>
            <a:round/>
            <a:headEnd len="sm" w="sm" type="none"/>
            <a:tailEnd len="med" w="med" type="triangle"/>
          </a:ln>
        </p:spPr>
      </p:cxnSp>
      <p:cxnSp>
        <p:nvCxnSpPr>
          <p:cNvPr id="194" name="Google Shape;194;p10"/>
          <p:cNvCxnSpPr/>
          <p:nvPr/>
        </p:nvCxnSpPr>
        <p:spPr>
          <a:xfrm>
            <a:off x="8315382" y="4557585"/>
            <a:ext cx="1365684" cy="686903"/>
          </a:xfrm>
          <a:prstGeom prst="straightConnector1">
            <a:avLst/>
          </a:prstGeom>
          <a:noFill/>
          <a:ln cap="rnd" cmpd="sng" w="38100">
            <a:solidFill>
              <a:srgbClr val="7F7F7F"/>
            </a:solidFill>
            <a:prstDash val="solid"/>
            <a:round/>
            <a:headEnd len="sm" w="sm" type="none"/>
            <a:tailEnd len="med" w="med" type="triangle"/>
          </a:ln>
        </p:spPr>
      </p:cxnSp>
      <p:cxnSp>
        <p:nvCxnSpPr>
          <p:cNvPr id="195" name="Google Shape;195;p10"/>
          <p:cNvCxnSpPr/>
          <p:nvPr/>
        </p:nvCxnSpPr>
        <p:spPr>
          <a:xfrm>
            <a:off x="7842605" y="5031059"/>
            <a:ext cx="483198" cy="546071"/>
          </a:xfrm>
          <a:prstGeom prst="straightConnector1">
            <a:avLst/>
          </a:prstGeom>
          <a:noFill/>
          <a:ln cap="rnd" cmpd="sng" w="38100">
            <a:solidFill>
              <a:srgbClr val="7F7F7F"/>
            </a:solidFill>
            <a:prstDash val="solid"/>
            <a:round/>
            <a:headEnd len="sm" w="sm" type="none"/>
            <a:tailEnd len="med" w="med" type="triangle"/>
          </a:ln>
        </p:spPr>
      </p:cxnSp>
      <p:cxnSp>
        <p:nvCxnSpPr>
          <p:cNvPr id="196" name="Google Shape;196;p10"/>
          <p:cNvCxnSpPr/>
          <p:nvPr/>
        </p:nvCxnSpPr>
        <p:spPr>
          <a:xfrm>
            <a:off x="5172011" y="5071195"/>
            <a:ext cx="438594" cy="363882"/>
          </a:xfrm>
          <a:prstGeom prst="straightConnector1">
            <a:avLst/>
          </a:prstGeom>
          <a:noFill/>
          <a:ln cap="rnd" cmpd="sng" w="38100">
            <a:solidFill>
              <a:srgbClr val="7F7F7F"/>
            </a:solidFill>
            <a:prstDash val="solid"/>
            <a:round/>
            <a:headEnd len="sm" w="sm" type="none"/>
            <a:tailEnd len="med" w="med" type="triangle"/>
          </a:ln>
        </p:spPr>
      </p:cxnSp>
      <p:sp>
        <p:nvSpPr>
          <p:cNvPr id="197" name="Google Shape;197;p10"/>
          <p:cNvSpPr/>
          <p:nvPr/>
        </p:nvSpPr>
        <p:spPr>
          <a:xfrm>
            <a:off x="4178681" y="1259491"/>
            <a:ext cx="1053496" cy="1065977"/>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sp>
        <p:nvSpPr>
          <p:cNvPr id="198" name="Google Shape;198;p10"/>
          <p:cNvSpPr/>
          <p:nvPr/>
        </p:nvSpPr>
        <p:spPr>
          <a:xfrm>
            <a:off x="5531967" y="878270"/>
            <a:ext cx="1358954" cy="1434643"/>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sp>
        <p:nvSpPr>
          <p:cNvPr id="199" name="Google Shape;199;p10"/>
          <p:cNvSpPr/>
          <p:nvPr/>
        </p:nvSpPr>
        <p:spPr>
          <a:xfrm>
            <a:off x="892301" y="3523434"/>
            <a:ext cx="1312868" cy="131286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sp>
        <p:nvSpPr>
          <p:cNvPr id="200" name="Google Shape;200;p10"/>
          <p:cNvSpPr/>
          <p:nvPr/>
        </p:nvSpPr>
        <p:spPr>
          <a:xfrm>
            <a:off x="2778077" y="5498596"/>
            <a:ext cx="978443" cy="978443"/>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sp>
        <p:nvSpPr>
          <p:cNvPr id="201" name="Google Shape;201;p10"/>
          <p:cNvSpPr/>
          <p:nvPr/>
        </p:nvSpPr>
        <p:spPr>
          <a:xfrm>
            <a:off x="9223133" y="2521863"/>
            <a:ext cx="1128794" cy="1128794"/>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sp>
        <p:nvSpPr>
          <p:cNvPr id="202" name="Google Shape;202;p10"/>
          <p:cNvSpPr/>
          <p:nvPr/>
        </p:nvSpPr>
        <p:spPr>
          <a:xfrm>
            <a:off x="9638690" y="5323884"/>
            <a:ext cx="1095176" cy="1153155"/>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sp>
        <p:nvSpPr>
          <p:cNvPr id="203" name="Google Shape;203;p10"/>
          <p:cNvSpPr/>
          <p:nvPr/>
        </p:nvSpPr>
        <p:spPr>
          <a:xfrm>
            <a:off x="7367404" y="925067"/>
            <a:ext cx="1312868" cy="131286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sp>
        <p:nvSpPr>
          <p:cNvPr id="204" name="Google Shape;204;p10"/>
          <p:cNvSpPr/>
          <p:nvPr/>
        </p:nvSpPr>
        <p:spPr>
          <a:xfrm>
            <a:off x="7989276" y="5654094"/>
            <a:ext cx="970027" cy="925751"/>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sp>
        <p:nvSpPr>
          <p:cNvPr id="205" name="Google Shape;205;p10"/>
          <p:cNvSpPr/>
          <p:nvPr/>
        </p:nvSpPr>
        <p:spPr>
          <a:xfrm>
            <a:off x="591036" y="1652144"/>
            <a:ext cx="1758561" cy="165435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sp>
        <p:nvSpPr>
          <p:cNvPr id="206" name="Google Shape;206;p10"/>
          <p:cNvSpPr/>
          <p:nvPr/>
        </p:nvSpPr>
        <p:spPr>
          <a:xfrm>
            <a:off x="550012" y="5348178"/>
            <a:ext cx="1077615" cy="1065342"/>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99"/>
              <a:buFont typeface="Arial"/>
              <a:buNone/>
            </a:pPr>
            <a:r>
              <a:t/>
            </a:r>
            <a:endParaRPr b="0" i="0" sz="3599" u="none" cap="none" strike="noStrike">
              <a:solidFill>
                <a:schemeClr val="lt1"/>
              </a:solidFill>
              <a:latin typeface="Lato Light"/>
              <a:ea typeface="Lato Light"/>
              <a:cs typeface="Lato Light"/>
              <a:sym typeface="Lato Light"/>
            </a:endParaRPr>
          </a:p>
        </p:txBody>
      </p:sp>
      <p:sp>
        <p:nvSpPr>
          <p:cNvPr id="207" name="Google Shape;207;p10"/>
          <p:cNvSpPr/>
          <p:nvPr/>
        </p:nvSpPr>
        <p:spPr>
          <a:xfrm>
            <a:off x="2543434" y="925067"/>
            <a:ext cx="1312868" cy="131286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sp>
        <p:nvSpPr>
          <p:cNvPr id="208" name="Google Shape;208;p10"/>
          <p:cNvSpPr/>
          <p:nvPr/>
        </p:nvSpPr>
        <p:spPr>
          <a:xfrm>
            <a:off x="4170370" y="5712889"/>
            <a:ext cx="862667" cy="853374"/>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sp>
        <p:nvSpPr>
          <p:cNvPr id="209" name="Google Shape;209;p10"/>
          <p:cNvSpPr txBox="1"/>
          <p:nvPr/>
        </p:nvSpPr>
        <p:spPr>
          <a:xfrm>
            <a:off x="3868436" y="3851034"/>
            <a:ext cx="1788288"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Open Sans"/>
                <a:ea typeface="Open Sans"/>
                <a:cs typeface="Open Sans"/>
                <a:sym typeface="Open Sans"/>
              </a:rPr>
              <a:t>PERFIL DO MENTOR </a:t>
            </a:r>
            <a:endParaRPr b="0" i="0" sz="1400" u="none" cap="none" strike="noStrike">
              <a:solidFill>
                <a:srgbClr val="000000"/>
              </a:solidFill>
              <a:latin typeface="Arial"/>
              <a:ea typeface="Arial"/>
              <a:cs typeface="Arial"/>
              <a:sym typeface="Arial"/>
            </a:endParaRPr>
          </a:p>
        </p:txBody>
      </p:sp>
      <p:sp>
        <p:nvSpPr>
          <p:cNvPr id="210" name="Google Shape;210;p10"/>
          <p:cNvSpPr txBox="1"/>
          <p:nvPr/>
        </p:nvSpPr>
        <p:spPr>
          <a:xfrm>
            <a:off x="2846754" y="5710819"/>
            <a:ext cx="841089" cy="553998"/>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rgbClr val="F47F5D"/>
              </a:buClr>
              <a:buSzPts val="1100"/>
              <a:buFont typeface="Arial"/>
              <a:buNone/>
            </a:pPr>
            <a:r>
              <a:rPr b="1" i="0" lang="en-GB" sz="1100" u="none" cap="none" strike="noStrike">
                <a:solidFill>
                  <a:srgbClr val="F47F5D"/>
                </a:solidFill>
                <a:latin typeface="Open Sans Light"/>
                <a:ea typeface="Open Sans Light"/>
                <a:cs typeface="Open Sans Light"/>
                <a:sym typeface="Open Sans Light"/>
              </a:rPr>
              <a:t>Fornecer </a:t>
            </a:r>
            <a:r>
              <a:rPr b="1" i="1" lang="en-GB" sz="1100" u="none" cap="none" strike="noStrike">
                <a:solidFill>
                  <a:srgbClr val="F47F5D"/>
                </a:solidFill>
                <a:latin typeface="Open Sans Light"/>
                <a:ea typeface="Open Sans Light"/>
                <a:cs typeface="Open Sans Light"/>
                <a:sym typeface="Open Sans Light"/>
              </a:rPr>
              <a:t>feedback</a:t>
            </a:r>
            <a:r>
              <a:rPr b="1" i="0" lang="en-GB" sz="1100" u="none" cap="none" strike="noStrike">
                <a:solidFill>
                  <a:srgbClr val="F47F5D"/>
                </a:solidFill>
                <a:latin typeface="Open Sans Light"/>
                <a:ea typeface="Open Sans Light"/>
                <a:cs typeface="Open Sans Light"/>
                <a:sym typeface="Open Sans Light"/>
              </a:rPr>
              <a:t> corretivo </a:t>
            </a:r>
            <a:endParaRPr b="0" i="0" sz="1400" u="none" cap="none" strike="noStrike">
              <a:solidFill>
                <a:srgbClr val="000000"/>
              </a:solidFill>
              <a:latin typeface="Arial"/>
              <a:ea typeface="Arial"/>
              <a:cs typeface="Arial"/>
              <a:sym typeface="Arial"/>
            </a:endParaRPr>
          </a:p>
        </p:txBody>
      </p:sp>
      <p:sp>
        <p:nvSpPr>
          <p:cNvPr id="211" name="Google Shape;211;p10"/>
          <p:cNvSpPr txBox="1"/>
          <p:nvPr/>
        </p:nvSpPr>
        <p:spPr>
          <a:xfrm>
            <a:off x="743785" y="2233353"/>
            <a:ext cx="1451912" cy="553998"/>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rgbClr val="F47F5D"/>
              </a:buClr>
              <a:buSzPts val="1100"/>
              <a:buFont typeface="Arial"/>
              <a:buNone/>
            </a:pPr>
            <a:r>
              <a:rPr b="1" i="0" lang="en-GB" sz="1100" u="none" cap="none" strike="noStrike">
                <a:solidFill>
                  <a:srgbClr val="F47F5D"/>
                </a:solidFill>
                <a:latin typeface="Open Sans Light"/>
                <a:ea typeface="Open Sans Light"/>
                <a:cs typeface="Open Sans Light"/>
                <a:sym typeface="Open Sans Light"/>
              </a:rPr>
              <a:t>Experiência técnica, de gestão e de vida relevante a partilhar </a:t>
            </a:r>
            <a:endParaRPr b="0" i="0" sz="1400" u="none" cap="none" strike="noStrike">
              <a:solidFill>
                <a:srgbClr val="000000"/>
              </a:solidFill>
              <a:latin typeface="Arial"/>
              <a:ea typeface="Arial"/>
              <a:cs typeface="Arial"/>
              <a:sym typeface="Arial"/>
            </a:endParaRPr>
          </a:p>
        </p:txBody>
      </p:sp>
      <p:sp>
        <p:nvSpPr>
          <p:cNvPr id="212" name="Google Shape;212;p10"/>
          <p:cNvSpPr txBox="1"/>
          <p:nvPr/>
        </p:nvSpPr>
        <p:spPr>
          <a:xfrm>
            <a:off x="5531967" y="5899371"/>
            <a:ext cx="1246610" cy="384721"/>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chemeClr val="lt1"/>
              </a:buClr>
              <a:buSzPts val="1100"/>
              <a:buFont typeface="Arial"/>
              <a:buNone/>
            </a:pPr>
            <a:r>
              <a:rPr b="1" i="0" lang="en-GB" sz="1100" u="none" cap="none" strike="noStrike">
                <a:solidFill>
                  <a:schemeClr val="lt1"/>
                </a:solidFill>
                <a:latin typeface="Open Sans Light"/>
                <a:ea typeface="Open Sans Light"/>
                <a:cs typeface="Open Sans Light"/>
                <a:sym typeface="Open Sans Light"/>
              </a:rPr>
              <a:t>Competências relacionais </a:t>
            </a:r>
            <a:endParaRPr b="0" i="0" sz="1400" u="none" cap="none" strike="noStrike">
              <a:solidFill>
                <a:srgbClr val="000000"/>
              </a:solidFill>
              <a:latin typeface="Arial"/>
              <a:ea typeface="Arial"/>
              <a:cs typeface="Arial"/>
              <a:sym typeface="Arial"/>
            </a:endParaRPr>
          </a:p>
        </p:txBody>
      </p:sp>
      <p:sp>
        <p:nvSpPr>
          <p:cNvPr id="213" name="Google Shape;213;p10"/>
          <p:cNvSpPr txBox="1"/>
          <p:nvPr/>
        </p:nvSpPr>
        <p:spPr>
          <a:xfrm>
            <a:off x="9746849" y="5801508"/>
            <a:ext cx="841089" cy="215423"/>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rgbClr val="93D4CC"/>
              </a:buClr>
              <a:buSzPts val="1100"/>
              <a:buFont typeface="Arial"/>
              <a:buNone/>
            </a:pPr>
            <a:r>
              <a:rPr b="1" i="0" lang="en-GB" sz="1100" u="none" cap="none" strike="noStrike">
                <a:solidFill>
                  <a:srgbClr val="93D4CC"/>
                </a:solidFill>
                <a:latin typeface="Open Sans Light"/>
                <a:ea typeface="Open Sans Light"/>
                <a:cs typeface="Open Sans Light"/>
                <a:sym typeface="Open Sans Light"/>
              </a:rPr>
              <a:t>Escuta ativa </a:t>
            </a:r>
            <a:endParaRPr b="0" i="0" sz="1400" u="none" cap="none" strike="noStrike">
              <a:solidFill>
                <a:srgbClr val="000000"/>
              </a:solidFill>
              <a:latin typeface="Arial"/>
              <a:ea typeface="Arial"/>
              <a:cs typeface="Arial"/>
              <a:sym typeface="Arial"/>
            </a:endParaRPr>
          </a:p>
        </p:txBody>
      </p:sp>
      <p:sp>
        <p:nvSpPr>
          <p:cNvPr id="214" name="Google Shape;214;p10"/>
          <p:cNvSpPr txBox="1"/>
          <p:nvPr/>
        </p:nvSpPr>
        <p:spPr>
          <a:xfrm>
            <a:off x="9223133" y="2892963"/>
            <a:ext cx="1113394" cy="384701"/>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rgbClr val="93D4CC"/>
              </a:buClr>
              <a:buSzPts val="1000"/>
              <a:buFont typeface="Arial"/>
              <a:buNone/>
            </a:pPr>
            <a:r>
              <a:rPr b="1" i="0" lang="en-GB" sz="1100" u="none" cap="none" strike="noStrike">
                <a:solidFill>
                  <a:srgbClr val="93D4CC"/>
                </a:solidFill>
                <a:latin typeface="Open Sans Light"/>
                <a:ea typeface="Open Sans Light"/>
                <a:cs typeface="Open Sans Light"/>
                <a:sym typeface="Open Sans Light"/>
              </a:rPr>
              <a:t>Aprendizagem ativa</a:t>
            </a:r>
            <a:endParaRPr b="1" i="0" sz="1100" u="none" cap="none" strike="noStrike">
              <a:solidFill>
                <a:srgbClr val="93D4CC"/>
              </a:solidFill>
              <a:latin typeface="Open Sans Light"/>
              <a:ea typeface="Open Sans Light"/>
              <a:cs typeface="Open Sans Light"/>
              <a:sym typeface="Open Sans Light"/>
            </a:endParaRPr>
          </a:p>
        </p:txBody>
      </p:sp>
      <p:sp>
        <p:nvSpPr>
          <p:cNvPr id="215" name="Google Shape;215;p10"/>
          <p:cNvSpPr txBox="1"/>
          <p:nvPr/>
        </p:nvSpPr>
        <p:spPr>
          <a:xfrm>
            <a:off x="933857" y="3921405"/>
            <a:ext cx="1238866" cy="553998"/>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rgbClr val="F47F5D"/>
              </a:buClr>
              <a:buSzPts val="1100"/>
              <a:buFont typeface="Arial"/>
              <a:buNone/>
            </a:pPr>
            <a:r>
              <a:rPr b="1" i="0" lang="en-GB" sz="1100" u="none" cap="none" strike="noStrike">
                <a:solidFill>
                  <a:srgbClr val="F47F5D"/>
                </a:solidFill>
                <a:latin typeface="Open Sans Light"/>
                <a:ea typeface="Open Sans Light"/>
                <a:cs typeface="Open Sans Light"/>
                <a:sym typeface="Open Sans Light"/>
              </a:rPr>
              <a:t>Aptidões de desenvolvimento pessoal </a:t>
            </a:r>
            <a:endParaRPr b="0" i="0" sz="1400" u="none" cap="none" strike="noStrike">
              <a:solidFill>
                <a:srgbClr val="000000"/>
              </a:solidFill>
              <a:latin typeface="Arial"/>
              <a:ea typeface="Arial"/>
              <a:cs typeface="Arial"/>
              <a:sym typeface="Arial"/>
            </a:endParaRPr>
          </a:p>
        </p:txBody>
      </p:sp>
      <p:sp>
        <p:nvSpPr>
          <p:cNvPr id="216" name="Google Shape;216;p10"/>
          <p:cNvSpPr txBox="1"/>
          <p:nvPr/>
        </p:nvSpPr>
        <p:spPr>
          <a:xfrm>
            <a:off x="2601261" y="1389140"/>
            <a:ext cx="1155891" cy="384721"/>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rgbClr val="F47F5D"/>
              </a:buClr>
              <a:buSzPts val="1100"/>
              <a:buFont typeface="Arial"/>
              <a:buNone/>
            </a:pPr>
            <a:r>
              <a:rPr b="1" i="0" lang="en-GB" sz="1100" u="none" cap="none" strike="noStrike">
                <a:solidFill>
                  <a:srgbClr val="F47F5D"/>
                </a:solidFill>
                <a:latin typeface="Open Sans Light"/>
                <a:ea typeface="Open Sans Light"/>
                <a:cs typeface="Open Sans Light"/>
                <a:sym typeface="Open Sans Light"/>
              </a:rPr>
              <a:t>Questionamento efetivo </a:t>
            </a:r>
            <a:endParaRPr b="0" i="0" sz="1400" u="none" cap="none" strike="noStrike">
              <a:solidFill>
                <a:srgbClr val="000000"/>
              </a:solidFill>
              <a:latin typeface="Arial"/>
              <a:ea typeface="Arial"/>
              <a:cs typeface="Arial"/>
              <a:sym typeface="Arial"/>
            </a:endParaRPr>
          </a:p>
        </p:txBody>
      </p:sp>
      <p:sp>
        <p:nvSpPr>
          <p:cNvPr id="217" name="Google Shape;217;p10"/>
          <p:cNvSpPr txBox="1"/>
          <p:nvPr/>
        </p:nvSpPr>
        <p:spPr>
          <a:xfrm>
            <a:off x="7454046" y="1408274"/>
            <a:ext cx="1149343" cy="369332"/>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chemeClr val="lt1"/>
              </a:buClr>
              <a:buSzPts val="1050"/>
              <a:buFont typeface="Arial"/>
              <a:buNone/>
            </a:pPr>
            <a:r>
              <a:rPr b="1" i="0" lang="en-GB" sz="1050" u="none" cap="none" strike="noStrike">
                <a:solidFill>
                  <a:schemeClr val="lt1"/>
                </a:solidFill>
                <a:latin typeface="Open Sans Light"/>
                <a:ea typeface="Open Sans Light"/>
                <a:cs typeface="Open Sans Light"/>
                <a:sym typeface="Open Sans Light"/>
              </a:rPr>
              <a:t>Competências de comunicação </a:t>
            </a:r>
            <a:endParaRPr b="0" i="0" sz="1400" u="none" cap="none" strike="noStrike">
              <a:solidFill>
                <a:srgbClr val="000000"/>
              </a:solidFill>
              <a:latin typeface="Arial"/>
              <a:ea typeface="Arial"/>
              <a:cs typeface="Arial"/>
              <a:sym typeface="Arial"/>
            </a:endParaRPr>
          </a:p>
        </p:txBody>
      </p:sp>
      <p:sp>
        <p:nvSpPr>
          <p:cNvPr id="218" name="Google Shape;218;p10"/>
          <p:cNvSpPr txBox="1"/>
          <p:nvPr/>
        </p:nvSpPr>
        <p:spPr>
          <a:xfrm>
            <a:off x="6568316" y="3840572"/>
            <a:ext cx="1747065"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Open Sans"/>
                <a:ea typeface="Open Sans"/>
                <a:cs typeface="Open Sans"/>
                <a:sym typeface="Open Sans"/>
              </a:rPr>
              <a:t>PERFIL DO MENTORADO </a:t>
            </a:r>
            <a:endParaRPr b="0" i="0" sz="1400" u="none" cap="none" strike="noStrike">
              <a:solidFill>
                <a:srgbClr val="000000"/>
              </a:solidFill>
              <a:latin typeface="Arial"/>
              <a:ea typeface="Arial"/>
              <a:cs typeface="Arial"/>
              <a:sym typeface="Arial"/>
            </a:endParaRPr>
          </a:p>
        </p:txBody>
      </p:sp>
      <p:sp>
        <p:nvSpPr>
          <p:cNvPr id="219" name="Google Shape;219;p10"/>
          <p:cNvSpPr txBox="1"/>
          <p:nvPr/>
        </p:nvSpPr>
        <p:spPr>
          <a:xfrm>
            <a:off x="4178680" y="6032344"/>
            <a:ext cx="822049" cy="218036"/>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chemeClr val="lt1"/>
              </a:buClr>
              <a:buSzPts val="1100"/>
              <a:buFont typeface="Arial"/>
              <a:buNone/>
            </a:pPr>
            <a:r>
              <a:rPr b="1" i="0" lang="en-GB" sz="1100" u="none" cap="none" strike="noStrike">
                <a:solidFill>
                  <a:srgbClr val="F47F5D"/>
                </a:solidFill>
                <a:latin typeface="Open Sans Light"/>
                <a:ea typeface="Open Sans Light"/>
                <a:cs typeface="Open Sans Light"/>
                <a:sym typeface="Open Sans Light"/>
              </a:rPr>
              <a:t>Confiança</a:t>
            </a:r>
            <a:endParaRPr b="1" i="0" sz="1100" u="none" cap="none" strike="noStrike">
              <a:solidFill>
                <a:srgbClr val="F47F5D"/>
              </a:solidFill>
              <a:latin typeface="Open Sans Light"/>
              <a:ea typeface="Open Sans Light"/>
              <a:cs typeface="Open Sans Light"/>
              <a:sym typeface="Open Sans Light"/>
            </a:endParaRPr>
          </a:p>
        </p:txBody>
      </p:sp>
      <p:sp>
        <p:nvSpPr>
          <p:cNvPr id="220" name="Google Shape;220;p10"/>
          <p:cNvSpPr txBox="1"/>
          <p:nvPr/>
        </p:nvSpPr>
        <p:spPr>
          <a:xfrm>
            <a:off x="8046691" y="6020635"/>
            <a:ext cx="912611" cy="215423"/>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chemeClr val="lt1"/>
              </a:buClr>
              <a:buSzPts val="1100"/>
              <a:buFont typeface="Arial"/>
              <a:buNone/>
            </a:pPr>
            <a:r>
              <a:rPr b="1" i="0" lang="en-GB" sz="1100" u="none" cap="none" strike="noStrike">
                <a:solidFill>
                  <a:schemeClr val="lt1"/>
                </a:solidFill>
                <a:latin typeface="Open Sans Light"/>
                <a:ea typeface="Open Sans Light"/>
                <a:cs typeface="Open Sans Light"/>
                <a:sym typeface="Open Sans Light"/>
              </a:rPr>
              <a:t>Confiança </a:t>
            </a:r>
            <a:endParaRPr b="0" i="0" sz="1400" u="none" cap="none" strike="noStrike">
              <a:solidFill>
                <a:srgbClr val="000000"/>
              </a:solidFill>
              <a:latin typeface="Arial"/>
              <a:ea typeface="Arial"/>
              <a:cs typeface="Arial"/>
              <a:sym typeface="Arial"/>
            </a:endParaRPr>
          </a:p>
        </p:txBody>
      </p:sp>
      <p:cxnSp>
        <p:nvCxnSpPr>
          <p:cNvPr id="221" name="Google Shape;221;p10"/>
          <p:cNvCxnSpPr/>
          <p:nvPr/>
        </p:nvCxnSpPr>
        <p:spPr>
          <a:xfrm flipH="1">
            <a:off x="6729196" y="5071195"/>
            <a:ext cx="342626" cy="490352"/>
          </a:xfrm>
          <a:prstGeom prst="straightConnector1">
            <a:avLst/>
          </a:prstGeom>
          <a:noFill/>
          <a:ln cap="rnd" cmpd="sng" w="38100">
            <a:solidFill>
              <a:srgbClr val="7F7F7F"/>
            </a:solidFill>
            <a:prstDash val="solid"/>
            <a:round/>
            <a:headEnd len="sm" w="sm" type="none"/>
            <a:tailEnd len="med" w="med" type="triangle"/>
          </a:ln>
        </p:spPr>
      </p:cxnSp>
      <p:sp>
        <p:nvSpPr>
          <p:cNvPr id="222" name="Google Shape;222;p10"/>
          <p:cNvSpPr txBox="1"/>
          <p:nvPr/>
        </p:nvSpPr>
        <p:spPr>
          <a:xfrm>
            <a:off x="657903" y="5801509"/>
            <a:ext cx="841089" cy="215423"/>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rgbClr val="F47F5D"/>
              </a:buClr>
              <a:buSzPts val="1100"/>
              <a:buFont typeface="Arial"/>
              <a:buNone/>
            </a:pPr>
            <a:r>
              <a:rPr b="1" i="0" lang="en-GB" sz="1100" u="none" cap="none" strike="noStrike">
                <a:solidFill>
                  <a:srgbClr val="F47F5D"/>
                </a:solidFill>
                <a:latin typeface="Open Sans Light"/>
                <a:ea typeface="Open Sans Light"/>
                <a:cs typeface="Open Sans Light"/>
                <a:sym typeface="Open Sans Light"/>
              </a:rPr>
              <a:t>Escuta ativa </a:t>
            </a:r>
            <a:endParaRPr b="0" i="0" sz="1400" u="none" cap="none" strike="noStrike">
              <a:solidFill>
                <a:srgbClr val="000000"/>
              </a:solidFill>
              <a:latin typeface="Arial"/>
              <a:ea typeface="Arial"/>
              <a:cs typeface="Arial"/>
              <a:sym typeface="Arial"/>
            </a:endParaRPr>
          </a:p>
        </p:txBody>
      </p:sp>
      <p:sp>
        <p:nvSpPr>
          <p:cNvPr id="223" name="Google Shape;223;p10"/>
          <p:cNvSpPr txBox="1"/>
          <p:nvPr/>
        </p:nvSpPr>
        <p:spPr>
          <a:xfrm>
            <a:off x="4292973" y="1687000"/>
            <a:ext cx="841089" cy="215444"/>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rgbClr val="F47F5D"/>
              </a:buClr>
              <a:buSzPts val="1100"/>
              <a:buFont typeface="Arial"/>
              <a:buNone/>
            </a:pPr>
            <a:r>
              <a:rPr b="1" i="0" lang="en-GB" sz="1100" u="none" cap="none" strike="noStrike">
                <a:solidFill>
                  <a:srgbClr val="F47F5D"/>
                </a:solidFill>
                <a:latin typeface="Open Sans Light"/>
                <a:ea typeface="Open Sans Light"/>
                <a:cs typeface="Open Sans Light"/>
                <a:sym typeface="Open Sans Light"/>
              </a:rPr>
              <a:t>Inspirador </a:t>
            </a:r>
            <a:endParaRPr b="0" i="0" sz="1400" u="none" cap="none" strike="noStrike">
              <a:solidFill>
                <a:srgbClr val="000000"/>
              </a:solidFill>
              <a:latin typeface="Arial"/>
              <a:ea typeface="Arial"/>
              <a:cs typeface="Arial"/>
              <a:sym typeface="Arial"/>
            </a:endParaRPr>
          </a:p>
        </p:txBody>
      </p:sp>
      <p:sp>
        <p:nvSpPr>
          <p:cNvPr id="224" name="Google Shape;224;p10"/>
          <p:cNvSpPr txBox="1"/>
          <p:nvPr/>
        </p:nvSpPr>
        <p:spPr>
          <a:xfrm>
            <a:off x="9345990" y="1444892"/>
            <a:ext cx="841089" cy="384721"/>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rgbClr val="93D4CC"/>
              </a:buClr>
              <a:buSzPts val="1000"/>
              <a:buFont typeface="Arial"/>
              <a:buNone/>
            </a:pPr>
            <a:r>
              <a:rPr b="1" i="0" lang="en-GB" sz="1000" u="none" cap="none" strike="noStrike">
                <a:solidFill>
                  <a:srgbClr val="93D4CC"/>
                </a:solidFill>
                <a:latin typeface="Open Sans"/>
                <a:ea typeface="Open Sans"/>
                <a:cs typeface="Open Sans"/>
                <a:sym typeface="Open Sans"/>
              </a:rPr>
              <a:t>Iniciativa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93D4CC"/>
              </a:buClr>
              <a:buSzPts val="1000"/>
              <a:buFont typeface="Arial"/>
              <a:buNone/>
            </a:pPr>
            <a:r>
              <a:rPr b="1" i="0" lang="en-GB" sz="1000" u="none" cap="none" strike="noStrike">
                <a:solidFill>
                  <a:srgbClr val="93D4CC"/>
                </a:solidFill>
                <a:latin typeface="Open Sans"/>
                <a:ea typeface="Open Sans"/>
                <a:cs typeface="Open Sans"/>
                <a:sym typeface="Open Sans"/>
              </a:rPr>
              <a:t>levando </a:t>
            </a:r>
            <a:endParaRPr b="0" i="0" sz="1400" u="none" cap="none" strike="noStrike">
              <a:solidFill>
                <a:srgbClr val="000000"/>
              </a:solidFill>
              <a:latin typeface="Arial"/>
              <a:ea typeface="Arial"/>
              <a:cs typeface="Arial"/>
              <a:sym typeface="Arial"/>
            </a:endParaRPr>
          </a:p>
        </p:txBody>
      </p:sp>
      <p:sp>
        <p:nvSpPr>
          <p:cNvPr id="225" name="Google Shape;225;p10"/>
          <p:cNvSpPr txBox="1"/>
          <p:nvPr/>
        </p:nvSpPr>
        <p:spPr>
          <a:xfrm>
            <a:off x="10222561" y="4206820"/>
            <a:ext cx="841089" cy="215423"/>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rgbClr val="93D4CC"/>
              </a:buClr>
              <a:buSzPts val="1100"/>
              <a:buFont typeface="Arial"/>
              <a:buNone/>
            </a:pPr>
            <a:r>
              <a:rPr b="1" i="0" lang="en-GB" sz="1100" u="none" cap="none" strike="noStrike">
                <a:solidFill>
                  <a:srgbClr val="93D4CC"/>
                </a:solidFill>
                <a:latin typeface="Open Sans Light"/>
                <a:ea typeface="Open Sans Light"/>
                <a:cs typeface="Open Sans Light"/>
                <a:sym typeface="Open Sans Light"/>
              </a:rPr>
              <a:t>Seguidor</a:t>
            </a:r>
            <a:endParaRPr b="0" i="0" sz="1400" u="none" cap="none" strike="noStrike">
              <a:solidFill>
                <a:srgbClr val="000000"/>
              </a:solidFill>
              <a:latin typeface="Arial"/>
              <a:ea typeface="Arial"/>
              <a:cs typeface="Arial"/>
              <a:sym typeface="Arial"/>
            </a:endParaRPr>
          </a:p>
        </p:txBody>
      </p:sp>
      <p:sp>
        <p:nvSpPr>
          <p:cNvPr id="226" name="Google Shape;226;p10"/>
          <p:cNvSpPr/>
          <p:nvPr/>
        </p:nvSpPr>
        <p:spPr>
          <a:xfrm>
            <a:off x="9275070" y="1113477"/>
            <a:ext cx="1312868" cy="1312868"/>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Open Sans Light"/>
              <a:ea typeface="Open Sans Light"/>
              <a:cs typeface="Open Sans Light"/>
              <a:sym typeface="Open Sans Light"/>
            </a:endParaRPr>
          </a:p>
        </p:txBody>
      </p:sp>
      <p:cxnSp>
        <p:nvCxnSpPr>
          <p:cNvPr id="227" name="Google Shape;227;p10"/>
          <p:cNvCxnSpPr/>
          <p:nvPr/>
        </p:nvCxnSpPr>
        <p:spPr>
          <a:xfrm flipH="1" rot="10800000">
            <a:off x="5689741" y="2121948"/>
            <a:ext cx="1688719" cy="1415781"/>
          </a:xfrm>
          <a:prstGeom prst="straightConnector1">
            <a:avLst/>
          </a:prstGeom>
          <a:noFill/>
          <a:ln cap="rnd" cmpd="sng" w="38100">
            <a:solidFill>
              <a:srgbClr val="7F7F7F"/>
            </a:solidFill>
            <a:prstDash val="solid"/>
            <a:round/>
            <a:headEnd len="sm" w="sm" type="none"/>
            <a:tailEnd len="med" w="med" type="triangle"/>
          </a:ln>
        </p:spPr>
      </p:cxnSp>
      <p:sp>
        <p:nvSpPr>
          <p:cNvPr id="228" name="Google Shape;228;p10"/>
          <p:cNvSpPr txBox="1"/>
          <p:nvPr/>
        </p:nvSpPr>
        <p:spPr>
          <a:xfrm>
            <a:off x="5719755" y="1396010"/>
            <a:ext cx="1058822" cy="384721"/>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rgbClr val="F47F5D"/>
              </a:buClr>
              <a:buSzPts val="1100"/>
              <a:buFont typeface="Arial"/>
              <a:buNone/>
            </a:pPr>
            <a:r>
              <a:rPr b="1" i="0" lang="en-GB" sz="1100" u="none" cap="none" strike="noStrike">
                <a:solidFill>
                  <a:srgbClr val="F47F5D"/>
                </a:solidFill>
                <a:latin typeface="Open Sans Light"/>
                <a:ea typeface="Open Sans Light"/>
                <a:cs typeface="Open Sans Light"/>
                <a:sym typeface="Open Sans Light"/>
              </a:rPr>
              <a:t>Capacidade de resolução </a:t>
            </a:r>
            <a:endParaRPr b="0" i="0" sz="1400" u="none" cap="none" strike="noStrike">
              <a:solidFill>
                <a:srgbClr val="000000"/>
              </a:solidFill>
              <a:latin typeface="Arial"/>
              <a:ea typeface="Arial"/>
              <a:cs typeface="Arial"/>
              <a:sym typeface="Arial"/>
            </a:endParaRPr>
          </a:p>
        </p:txBody>
      </p:sp>
      <p:sp>
        <p:nvSpPr>
          <p:cNvPr id="229" name="Google Shape;229;p10"/>
          <p:cNvSpPr txBox="1"/>
          <p:nvPr/>
        </p:nvSpPr>
        <p:spPr>
          <a:xfrm>
            <a:off x="9526734" y="1504731"/>
            <a:ext cx="841089" cy="538609"/>
          </a:xfrm>
          <a:prstGeom prst="rect">
            <a:avLst/>
          </a:prstGeom>
          <a:noFill/>
          <a:ln>
            <a:noFill/>
          </a:ln>
        </p:spPr>
        <p:txBody>
          <a:bodyPr anchorCtr="0" anchor="ctr" bIns="22850" lIns="45700" spcFirstLastPara="1" rIns="45700" wrap="square" tIns="22850">
            <a:spAutoFit/>
          </a:bodyPr>
          <a:lstStyle/>
          <a:p>
            <a:pPr indent="0" lvl="0" marL="0" marR="0" rtl="0" algn="ctr">
              <a:lnSpc>
                <a:spcPct val="100000"/>
              </a:lnSpc>
              <a:spcBef>
                <a:spcPts val="0"/>
              </a:spcBef>
              <a:spcAft>
                <a:spcPts val="0"/>
              </a:spcAft>
              <a:buClr>
                <a:srgbClr val="93D4CC"/>
              </a:buClr>
              <a:buSzPts val="1050"/>
              <a:buFont typeface="Arial"/>
              <a:buNone/>
            </a:pPr>
            <a:r>
              <a:rPr b="1" i="0" lang="en-GB" sz="1050" u="none" cap="none" strike="noStrike">
                <a:solidFill>
                  <a:srgbClr val="93D4CC"/>
                </a:solidFill>
                <a:latin typeface="Open Sans Light"/>
                <a:ea typeface="Open Sans Light"/>
                <a:cs typeface="Open Sans Light"/>
                <a:sym typeface="Open Sans Light"/>
              </a:rPr>
              <a:t>Adaptável e </a:t>
            </a:r>
            <a:r>
              <a:rPr b="1" i="0" lang="en-GB" sz="1100" u="none" cap="none" strike="noStrike">
                <a:solidFill>
                  <a:srgbClr val="93D4CC"/>
                </a:solidFill>
                <a:latin typeface="Open Sans Light"/>
                <a:ea typeface="Open Sans Light"/>
                <a:cs typeface="Open Sans Light"/>
                <a:sym typeface="Open Sans Light"/>
              </a:rPr>
              <a:t>aberto </a:t>
            </a:r>
            <a:r>
              <a:rPr b="1" i="0" lang="en-GB" sz="1050" u="none" cap="none" strike="noStrike">
                <a:solidFill>
                  <a:srgbClr val="93D4CC"/>
                </a:solidFill>
                <a:latin typeface="Open Sans Light"/>
                <a:ea typeface="Open Sans Light"/>
                <a:cs typeface="Open Sans Light"/>
                <a:sym typeface="Open Sans Light"/>
              </a:rPr>
              <a:t>a aprender </a:t>
            </a:r>
            <a:endParaRPr b="0" i="0" sz="1400" u="none" cap="none" strike="noStrike">
              <a:solidFill>
                <a:srgbClr val="000000"/>
              </a:solidFill>
              <a:latin typeface="Arial"/>
              <a:ea typeface="Arial"/>
              <a:cs typeface="Arial"/>
              <a:sym typeface="Arial"/>
            </a:endParaRPr>
          </a:p>
        </p:txBody>
      </p:sp>
      <p:sp>
        <p:nvSpPr>
          <p:cNvPr id="230" name="Google Shape;230;p10"/>
          <p:cNvSpPr txBox="1"/>
          <p:nvPr/>
        </p:nvSpPr>
        <p:spPr>
          <a:xfrm>
            <a:off x="152400" y="54148"/>
            <a:ext cx="8178976"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dk1"/>
                </a:solidFill>
                <a:latin typeface="Open Sans"/>
                <a:ea typeface="Open Sans"/>
                <a:cs typeface="Open Sans"/>
                <a:sym typeface="Open Sans"/>
              </a:rPr>
              <a:t>O que é o </a:t>
            </a:r>
            <a:r>
              <a:rPr b="1" i="1" lang="en-GB" sz="3200" u="none" cap="none" strike="noStrike">
                <a:solidFill>
                  <a:schemeClr val="dk1"/>
                </a:solidFill>
                <a:latin typeface="Open Sans"/>
                <a:ea typeface="Open Sans"/>
                <a:cs typeface="Open Sans"/>
                <a:sym typeface="Open Sans"/>
              </a:rPr>
              <a:t>mentoring</a:t>
            </a:r>
            <a:r>
              <a:rPr b="1" i="0" lang="en-GB" sz="3200" u="none" cap="none" strike="noStrike">
                <a:solidFill>
                  <a:schemeClr val="dk1"/>
                </a:solidFill>
                <a:latin typeface="Open Sans"/>
                <a:ea typeface="Open Sans"/>
                <a:cs typeface="Open Sans"/>
                <a:sym typeface="Open Sans"/>
              </a:rPr>
              <a:t>?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1"/>
          <p:cNvSpPr txBox="1"/>
          <p:nvPr>
            <p:ph idx="1" type="body"/>
          </p:nvPr>
        </p:nvSpPr>
        <p:spPr>
          <a:xfrm>
            <a:off x="97971" y="1462684"/>
            <a:ext cx="5910944" cy="5313673"/>
          </a:xfrm>
          <a:prstGeom prst="rect">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b="1" sz="1800">
              <a:solidFill>
                <a:srgbClr val="93D4CC"/>
              </a:solidFill>
              <a:latin typeface="Open Sans Light"/>
              <a:ea typeface="Open Sans Light"/>
              <a:cs typeface="Open Sans Light"/>
              <a:sym typeface="Open Sans Light"/>
            </a:endParaRPr>
          </a:p>
          <a:p>
            <a:pPr indent="0" lvl="0" marL="0" rtl="0" algn="just">
              <a:lnSpc>
                <a:spcPct val="90000"/>
              </a:lnSpc>
              <a:spcBef>
                <a:spcPts val="1000"/>
              </a:spcBef>
              <a:spcAft>
                <a:spcPts val="0"/>
              </a:spcAft>
              <a:buClr>
                <a:srgbClr val="93D4CC"/>
              </a:buClr>
              <a:buSzPts val="1800"/>
              <a:buNone/>
            </a:pPr>
            <a:r>
              <a:rPr b="1" lang="en-GB" sz="1800">
                <a:solidFill>
                  <a:srgbClr val="93D4CC"/>
                </a:solidFill>
                <a:latin typeface="Open Sans Light"/>
                <a:ea typeface="Open Sans Light"/>
                <a:cs typeface="Open Sans Light"/>
                <a:sym typeface="Open Sans Light"/>
              </a:rPr>
              <a:t>Sessão prática </a:t>
            </a:r>
            <a:endParaRPr/>
          </a:p>
          <a:p>
            <a:pPr indent="0" lvl="0" marL="0" rtl="0" algn="just">
              <a:lnSpc>
                <a:spcPct val="90000"/>
              </a:lnSpc>
              <a:spcBef>
                <a:spcPts val="1000"/>
              </a:spcBef>
              <a:spcAft>
                <a:spcPts val="0"/>
              </a:spcAft>
              <a:buClr>
                <a:schemeClr val="lt2"/>
              </a:buClr>
              <a:buSzPts val="1800"/>
              <a:buNone/>
            </a:pPr>
            <a:r>
              <a:rPr b="1" lang="en-GB"/>
              <a:t>Exercício 1: Como iniciar um programa de </a:t>
            </a:r>
            <a:r>
              <a:rPr b="1" i="1" lang="en-GB"/>
              <a:t>mentoring</a:t>
            </a:r>
            <a:r>
              <a:rPr b="1" lang="en-GB"/>
              <a:t>? </a:t>
            </a:r>
            <a:endParaRPr/>
          </a:p>
          <a:p>
            <a:pPr indent="0" lvl="0" marL="0" rtl="0" algn="just">
              <a:lnSpc>
                <a:spcPct val="90000"/>
              </a:lnSpc>
              <a:spcBef>
                <a:spcPts val="1000"/>
              </a:spcBef>
              <a:spcAft>
                <a:spcPts val="0"/>
              </a:spcAft>
              <a:buClr>
                <a:schemeClr val="lt2"/>
              </a:buClr>
              <a:buSzPts val="1800"/>
              <a:buNone/>
            </a:pPr>
            <a:r>
              <a:rPr lang="en-GB"/>
              <a:t>Objetivo: completar as seguintes tarefas: </a:t>
            </a:r>
            <a:endParaRPr/>
          </a:p>
          <a:p>
            <a:pPr indent="-342900" lvl="0" marL="342900" rtl="0" algn="just">
              <a:lnSpc>
                <a:spcPct val="107000"/>
              </a:lnSpc>
              <a:spcBef>
                <a:spcPts val="1200"/>
              </a:spcBef>
              <a:spcAft>
                <a:spcPts val="0"/>
              </a:spcAft>
              <a:buClr>
                <a:srgbClr val="93D4CC"/>
              </a:buClr>
              <a:buSzPts val="1800"/>
              <a:buFont typeface="Arial"/>
              <a:buAutoNum type="arabicPeriod"/>
            </a:pPr>
            <a:r>
              <a:rPr lang="en-GB" sz="1800">
                <a:solidFill>
                  <a:srgbClr val="636A6F"/>
                </a:solidFill>
                <a:latin typeface="Open Sans Light"/>
                <a:ea typeface="Open Sans Light"/>
                <a:cs typeface="Open Sans Light"/>
                <a:sym typeface="Open Sans Light"/>
              </a:rPr>
              <a:t>Investigar três empresas que têm o seu próprio programa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a:t>
            </a:r>
            <a:endParaRPr/>
          </a:p>
          <a:p>
            <a:pPr indent="-342900" lvl="0" marL="342900" rtl="0" algn="just">
              <a:lnSpc>
                <a:spcPct val="107000"/>
              </a:lnSpc>
              <a:spcBef>
                <a:spcPts val="1800"/>
              </a:spcBef>
              <a:spcAft>
                <a:spcPts val="0"/>
              </a:spcAft>
              <a:buClr>
                <a:srgbClr val="93D4CC"/>
              </a:buClr>
              <a:buSzPts val="1800"/>
              <a:buFont typeface="Arial"/>
              <a:buAutoNum type="arabicPeriod"/>
            </a:pPr>
            <a:r>
              <a:rPr lang="en-GB" sz="1800">
                <a:solidFill>
                  <a:srgbClr val="636A6F"/>
                </a:solidFill>
                <a:latin typeface="Open Sans Light"/>
                <a:ea typeface="Open Sans Light"/>
                <a:cs typeface="Open Sans Light"/>
                <a:sym typeface="Open Sans Light"/>
              </a:rPr>
              <a:t>Selecionar apenas aquele que considera ser um bom exemplo e com o qual pode aprender;</a:t>
            </a:r>
            <a:endParaRPr/>
          </a:p>
          <a:p>
            <a:pPr indent="-342900" lvl="0" marL="342900" rtl="0" algn="just">
              <a:lnSpc>
                <a:spcPct val="107000"/>
              </a:lnSpc>
              <a:spcBef>
                <a:spcPts val="1800"/>
              </a:spcBef>
              <a:spcAft>
                <a:spcPts val="0"/>
              </a:spcAft>
              <a:buClr>
                <a:srgbClr val="93D4CC"/>
              </a:buClr>
              <a:buSzPts val="1800"/>
              <a:buFont typeface="Arial"/>
              <a:buAutoNum type="arabicPeriod"/>
            </a:pPr>
            <a:r>
              <a:rPr lang="en-GB" sz="1800">
                <a:solidFill>
                  <a:srgbClr val="636A6F"/>
                </a:solidFill>
                <a:latin typeface="Open Sans Light"/>
                <a:ea typeface="Open Sans Light"/>
                <a:cs typeface="Open Sans Light"/>
                <a:sym typeface="Open Sans Light"/>
              </a:rPr>
              <a:t>Enumerar as vantagens de ter um programa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para a empresa;</a:t>
            </a:r>
            <a:endParaRPr/>
          </a:p>
          <a:p>
            <a:pPr indent="-342900" lvl="0" marL="342900" rtl="0" algn="just">
              <a:lnSpc>
                <a:spcPct val="107000"/>
              </a:lnSpc>
              <a:spcBef>
                <a:spcPts val="1800"/>
              </a:spcBef>
              <a:spcAft>
                <a:spcPts val="800"/>
              </a:spcAft>
              <a:buClr>
                <a:srgbClr val="93D4CC"/>
              </a:buClr>
              <a:buSzPts val="1800"/>
              <a:buFont typeface="Arial"/>
              <a:buAutoNum type="arabicPeriod"/>
            </a:pPr>
            <a:r>
              <a:rPr lang="en-GB" sz="1800">
                <a:solidFill>
                  <a:srgbClr val="636A6F"/>
                </a:solidFill>
                <a:latin typeface="Open Sans Light"/>
                <a:ea typeface="Open Sans Light"/>
                <a:cs typeface="Open Sans Light"/>
                <a:sym typeface="Open Sans Light"/>
              </a:rPr>
              <a:t>Listar, se aplicável, as desvantagens de ter um programa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para a empresa;</a:t>
            </a:r>
            <a:endParaRPr/>
          </a:p>
        </p:txBody>
      </p:sp>
      <p:pic>
        <p:nvPicPr>
          <p:cNvPr descr="Ampulheta 90% com preenchimento sólido" id="237" name="Google Shape;237;p11"/>
          <p:cNvPicPr preferRelativeResize="0"/>
          <p:nvPr>
            <p:ph idx="2" type="body"/>
          </p:nvPr>
        </p:nvPicPr>
        <p:blipFill rotWithShape="1">
          <a:blip r:embed="rId3">
            <a:alphaModFix/>
          </a:blip>
          <a:srcRect b="0" l="0" r="0" t="0"/>
          <a:stretch/>
        </p:blipFill>
        <p:spPr>
          <a:xfrm>
            <a:off x="7410451" y="1637338"/>
            <a:ext cx="3476624" cy="3476624"/>
          </a:xfrm>
          <a:prstGeom prst="rect">
            <a:avLst/>
          </a:prstGeom>
          <a:noFill/>
          <a:ln>
            <a:noFill/>
          </a:ln>
        </p:spPr>
      </p:pic>
      <p:sp>
        <p:nvSpPr>
          <p:cNvPr id="238" name="Google Shape;238;p11"/>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Atividade 1.1.: Como iniciar um programa de </a:t>
            </a:r>
            <a:r>
              <a:rPr i="1" lang="en-GB">
                <a:latin typeface="Open Sans Light"/>
                <a:ea typeface="Open Sans Light"/>
                <a:cs typeface="Open Sans Light"/>
                <a:sym typeface="Open Sans Light"/>
              </a:rPr>
              <a:t>mentoring</a:t>
            </a:r>
            <a:r>
              <a:rPr lang="en-GB">
                <a:latin typeface="Open Sans Light"/>
                <a:ea typeface="Open Sans Light"/>
                <a:cs typeface="Open Sans Light"/>
                <a:sym typeface="Open Sans Light"/>
              </a:rPr>
              <a:t>? </a:t>
            </a:r>
            <a:endParaRPr/>
          </a:p>
        </p:txBody>
      </p:sp>
      <p:sp>
        <p:nvSpPr>
          <p:cNvPr id="239" name="Google Shape;239;p11"/>
          <p:cNvSpPr txBox="1"/>
          <p:nvPr/>
        </p:nvSpPr>
        <p:spPr>
          <a:xfrm>
            <a:off x="8303517" y="4937123"/>
            <a:ext cx="188833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accent6"/>
                </a:solidFill>
                <a:latin typeface="Open Sans Light"/>
                <a:ea typeface="Open Sans Light"/>
                <a:cs typeface="Open Sans Light"/>
                <a:sym typeface="Open Sans Light"/>
              </a:rPr>
              <a:t>[25 minutos]</a:t>
            </a:r>
            <a:endParaRPr b="1" i="0" sz="2000" u="none" cap="none" strike="noStrike">
              <a:solidFill>
                <a:schemeClr val="accent6"/>
              </a:solidFill>
              <a:latin typeface="Calibri"/>
              <a:ea typeface="Calibri"/>
              <a:cs typeface="Calibri"/>
              <a:sym typeface="Calibri"/>
            </a:endParaRPr>
          </a:p>
        </p:txBody>
      </p:sp>
      <p:sp>
        <p:nvSpPr>
          <p:cNvPr id="240" name="Google Shape;240;p11"/>
          <p:cNvSpPr txBox="1"/>
          <p:nvPr>
            <p:ph type="title"/>
          </p:nvPr>
        </p:nvSpPr>
        <p:spPr>
          <a:xfrm>
            <a:off x="98425" y="80963"/>
            <a:ext cx="11944350" cy="715962"/>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GB" sz="3200"/>
              <a:t>Unidade 1: Noções básicas de </a:t>
            </a:r>
            <a:r>
              <a:rPr i="1" lang="en-GB" sz="3200"/>
              <a:t>mentoring</a:t>
            </a:r>
            <a:endParaRPr i="1" sz="3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2"/>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b="1" sz="1800">
              <a:solidFill>
                <a:srgbClr val="93D4CC"/>
              </a:solidFill>
              <a:latin typeface="Open Sans Light"/>
              <a:ea typeface="Open Sans Light"/>
              <a:cs typeface="Open Sans Light"/>
              <a:sym typeface="Open Sans Light"/>
            </a:endParaRPr>
          </a:p>
          <a:p>
            <a:pPr indent="0" lvl="0" marL="0" rtl="0" algn="just">
              <a:lnSpc>
                <a:spcPct val="90000"/>
              </a:lnSpc>
              <a:spcBef>
                <a:spcPts val="1000"/>
              </a:spcBef>
              <a:spcAft>
                <a:spcPts val="0"/>
              </a:spcAft>
              <a:buClr>
                <a:srgbClr val="93D4CC"/>
              </a:buClr>
              <a:buSzPts val="1800"/>
              <a:buNone/>
            </a:pPr>
            <a:r>
              <a:rPr b="1" lang="en-GB" sz="1800">
                <a:solidFill>
                  <a:srgbClr val="93D4CC"/>
                </a:solidFill>
                <a:latin typeface="Open Sans Light"/>
                <a:ea typeface="Open Sans Light"/>
                <a:cs typeface="Open Sans Light"/>
                <a:sym typeface="Open Sans Light"/>
              </a:rPr>
              <a:t>Síntese </a:t>
            </a:r>
            <a:endParaRPr/>
          </a:p>
          <a:p>
            <a:pPr indent="0" lvl="0" marL="0" rtl="0" algn="just">
              <a:lnSpc>
                <a:spcPct val="90000"/>
              </a:lnSpc>
              <a:spcBef>
                <a:spcPts val="1000"/>
              </a:spcBef>
              <a:spcAft>
                <a:spcPts val="0"/>
              </a:spcAft>
              <a:buClr>
                <a:schemeClr val="lt2"/>
              </a:buClr>
              <a:buSzPts val="1800"/>
              <a:buNone/>
            </a:pPr>
            <a:r>
              <a:t/>
            </a:r>
            <a:endParaRPr/>
          </a:p>
        </p:txBody>
      </p:sp>
      <p:pic>
        <p:nvPicPr>
          <p:cNvPr descr="Ampulheta 90% com preenchimento sólido" id="247" name="Google Shape;247;p12"/>
          <p:cNvPicPr preferRelativeResize="0"/>
          <p:nvPr>
            <p:ph idx="2" type="body"/>
          </p:nvPr>
        </p:nvPicPr>
        <p:blipFill rotWithShape="1">
          <a:blip r:embed="rId3">
            <a:alphaModFix/>
          </a:blip>
          <a:srcRect b="0" l="0" r="0" t="0"/>
          <a:stretch/>
        </p:blipFill>
        <p:spPr>
          <a:xfrm>
            <a:off x="7410451" y="1637338"/>
            <a:ext cx="3476624" cy="3476624"/>
          </a:xfrm>
          <a:prstGeom prst="rect">
            <a:avLst/>
          </a:prstGeom>
          <a:noFill/>
          <a:ln>
            <a:noFill/>
          </a:ln>
        </p:spPr>
      </p:pic>
      <p:sp>
        <p:nvSpPr>
          <p:cNvPr id="248" name="Google Shape;248;p12"/>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Atividade 1.1.: Como iniciar um programa de </a:t>
            </a:r>
            <a:r>
              <a:rPr i="1" lang="en-GB">
                <a:latin typeface="Open Sans Light"/>
                <a:ea typeface="Open Sans Light"/>
                <a:cs typeface="Open Sans Light"/>
                <a:sym typeface="Open Sans Light"/>
              </a:rPr>
              <a:t>mentoring</a:t>
            </a:r>
            <a:r>
              <a:rPr lang="en-GB">
                <a:latin typeface="Open Sans Light"/>
                <a:ea typeface="Open Sans Light"/>
                <a:cs typeface="Open Sans Light"/>
                <a:sym typeface="Open Sans Light"/>
              </a:rPr>
              <a:t>? </a:t>
            </a:r>
            <a:endParaRPr/>
          </a:p>
        </p:txBody>
      </p:sp>
      <p:sp>
        <p:nvSpPr>
          <p:cNvPr id="249" name="Google Shape;249;p12"/>
          <p:cNvSpPr txBox="1"/>
          <p:nvPr/>
        </p:nvSpPr>
        <p:spPr>
          <a:xfrm>
            <a:off x="8303517" y="4937123"/>
            <a:ext cx="188833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accent6"/>
                </a:solidFill>
                <a:latin typeface="Open Sans Light"/>
                <a:ea typeface="Open Sans Light"/>
                <a:cs typeface="Open Sans Light"/>
                <a:sym typeface="Open Sans Light"/>
              </a:rPr>
              <a:t>[15 minutos]</a:t>
            </a:r>
            <a:endParaRPr b="1" i="0" sz="2000" u="none" cap="none" strike="noStrike">
              <a:solidFill>
                <a:schemeClr val="accent6"/>
              </a:solidFill>
              <a:latin typeface="Calibri"/>
              <a:ea typeface="Calibri"/>
              <a:cs typeface="Calibri"/>
              <a:sym typeface="Calibri"/>
            </a:endParaRPr>
          </a:p>
        </p:txBody>
      </p:sp>
      <p:sp>
        <p:nvSpPr>
          <p:cNvPr id="250" name="Google Shape;250;p12"/>
          <p:cNvSpPr/>
          <p:nvPr/>
        </p:nvSpPr>
        <p:spPr>
          <a:xfrm>
            <a:off x="97970" y="3200455"/>
            <a:ext cx="5910944" cy="1838130"/>
          </a:xfrm>
          <a:prstGeom prst="rect">
            <a:avLst/>
          </a:prstGeom>
          <a:solidFill>
            <a:srgbClr val="F3EDF7"/>
          </a:solidFill>
          <a:ln cap="flat" cmpd="sng" w="12700">
            <a:solidFill>
              <a:srgbClr val="9868B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1" lang="en-GB" sz="1600" u="none" cap="none" strike="noStrike">
                <a:solidFill>
                  <a:srgbClr val="663B88"/>
                </a:solidFill>
                <a:latin typeface="Open Sans Light"/>
                <a:ea typeface="Open Sans Light"/>
                <a:cs typeface="Open Sans Light"/>
                <a:sym typeface="Open Sans Light"/>
              </a:rPr>
              <a:t>“O mentoring é um cérebro para colher, um ouvido para ouvir e um empurrão na direção certa". - John Crosby</a:t>
            </a:r>
            <a:endParaRPr b="0" i="1" sz="1600" u="none" cap="none" strike="noStrike">
              <a:solidFill>
                <a:srgbClr val="663B88"/>
              </a:solidFill>
              <a:latin typeface="Open Sans Light"/>
              <a:ea typeface="Open Sans Light"/>
              <a:cs typeface="Open Sans Light"/>
              <a:sym typeface="Open Sans Light"/>
            </a:endParaRPr>
          </a:p>
        </p:txBody>
      </p:sp>
      <p:sp>
        <p:nvSpPr>
          <p:cNvPr id="251" name="Google Shape;251;p1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GB" sz="3200"/>
              <a:t>Unidade 1: Noções básicas de </a:t>
            </a:r>
            <a:r>
              <a:rPr i="1" lang="en-GB" sz="3200"/>
              <a:t>mentoring</a:t>
            </a:r>
            <a:endParaRPr i="1" sz="3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3"/>
          <p:cNvSpPr txBox="1"/>
          <p:nvPr>
            <p:ph type="ctrTitle"/>
          </p:nvPr>
        </p:nvSpPr>
        <p:spPr>
          <a:xfrm>
            <a:off x="2179865" y="2937536"/>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accent1"/>
              </a:buClr>
              <a:buSzPts val="2000"/>
              <a:buFont typeface="Open Sans"/>
              <a:buNone/>
            </a:pPr>
            <a:r>
              <a:rPr lang="en-GB"/>
              <a:t>Conteúdos desenvolvidos por</a:t>
            </a:r>
            <a:br>
              <a:rPr lang="en-GB"/>
            </a:br>
            <a:br>
              <a:rPr lang="en-GB"/>
            </a:br>
            <a:r>
              <a:rPr b="0" lang="en-GB"/>
              <a:t> Mindshift Talent Advisory, Portugal</a:t>
            </a:r>
            <a:br>
              <a:rPr b="0" lang="en-GB"/>
            </a:br>
            <a:r>
              <a:rPr b="0" lang="en-GB" u="sng">
                <a:solidFill>
                  <a:schemeClr val="hlink"/>
                </a:solidFill>
                <a:hlinkClick r:id="rId3"/>
              </a:rPr>
              <a:t>www.mindshift.pt </a:t>
            </a:r>
            <a:br>
              <a:rPr lang="en-GB"/>
            </a:br>
            <a:r>
              <a:rPr b="0" lang="en-GB" u="sng">
                <a:solidFill>
                  <a:schemeClr val="hlink"/>
                </a:solidFill>
                <a:hlinkClick r:id="rId4"/>
              </a:rPr>
              <a:t>geral@mindshift.pt </a:t>
            </a:r>
            <a:endParaRPr b="0"/>
          </a:p>
        </p:txBody>
      </p:sp>
      <p:pic>
        <p:nvPicPr>
          <p:cNvPr descr="Resultado de imagem para financiado erasmus +" id="257" name="Google Shape;257;p13">
            <a:hlinkClick r:id="rId5"/>
          </p:cNvPr>
          <p:cNvPicPr preferRelativeResize="0"/>
          <p:nvPr/>
        </p:nvPicPr>
        <p:blipFill rotWithShape="1">
          <a:blip r:embed="rId6">
            <a:alphaModFix/>
          </a:blip>
          <a:srcRect b="0" l="0" r="0" t="0"/>
          <a:stretch/>
        </p:blipFill>
        <p:spPr>
          <a:xfrm>
            <a:off x="1017396" y="6124448"/>
            <a:ext cx="2301875" cy="532384"/>
          </a:xfrm>
          <a:prstGeom prst="rect">
            <a:avLst/>
          </a:prstGeom>
          <a:solidFill>
            <a:schemeClr val="dk2"/>
          </a:solidFill>
          <a:ln>
            <a:noFill/>
          </a:ln>
        </p:spPr>
      </p:pic>
      <p:sp>
        <p:nvSpPr>
          <p:cNvPr id="258" name="Google Shape;258;p13"/>
          <p:cNvSpPr/>
          <p:nvPr/>
        </p:nvSpPr>
        <p:spPr>
          <a:xfrm>
            <a:off x="3313291" y="6149086"/>
            <a:ext cx="8408809" cy="590042"/>
          </a:xfrm>
          <a:prstGeom prst="rect">
            <a:avLst/>
          </a:prstGeom>
          <a:solidFill>
            <a:srgbClr val="F2F2F2"/>
          </a:solidFill>
          <a:ln>
            <a:noFill/>
          </a:ln>
        </p:spPr>
        <p:txBody>
          <a:bodyPr anchorCtr="0" anchor="t" bIns="45700" lIns="91425" spcFirstLastPara="1" rIns="91425" wrap="square" tIns="45700">
            <a:noAutofit/>
          </a:bodyPr>
          <a:lstStyle/>
          <a:p>
            <a:pPr indent="0" lvl="0" marL="0" marR="0" rtl="0" algn="l">
              <a:lnSpc>
                <a:spcPct val="107000"/>
              </a:lnSpc>
              <a:spcBef>
                <a:spcPts val="0"/>
              </a:spcBef>
              <a:spcAft>
                <a:spcPts val="800"/>
              </a:spcAft>
              <a:buNone/>
            </a:pPr>
            <a:r>
              <a:rPr b="0" i="0" lang="en-GB" sz="1050" u="none" cap="none" strike="noStrike">
                <a:solidFill>
                  <a:srgbClr val="636A6F"/>
                </a:solidFill>
                <a:latin typeface="Open Sans"/>
                <a:ea typeface="Open Sans"/>
                <a:cs typeface="Open Sans"/>
                <a:sym typeface="Open Sans"/>
              </a:rPr>
              <a:t>Projeto financiado com o apoio da Comissão Europeia. A informação contida nesta publicação vincula exclusivamente o autor, não sendo a Comissão responsável pela utilização que dela possa ser feita. Projeto número: </a:t>
            </a:r>
            <a:r>
              <a:rPr lang="en-GB" sz="1050">
                <a:solidFill>
                  <a:srgbClr val="636A6F"/>
                </a:solidFill>
                <a:latin typeface="Open Sans"/>
                <a:ea typeface="Open Sans"/>
                <a:cs typeface="Open Sans"/>
                <a:sym typeface="Open Sans"/>
              </a:rPr>
              <a:t>2020-1-BG01-KA202-079064</a:t>
            </a:r>
            <a:endParaRPr b="0" i="0" sz="1600" u="none" cap="none" strike="noStrike">
              <a:solidFill>
                <a:srgbClr val="636A6F"/>
              </a:solidFill>
              <a:latin typeface="Open Sans Light"/>
              <a:ea typeface="Open Sans Light"/>
              <a:cs typeface="Open Sans Light"/>
              <a:sym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2"/>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GB" sz="3200">
                <a:latin typeface="Open Sans"/>
                <a:ea typeface="Open Sans"/>
                <a:cs typeface="Open Sans"/>
                <a:sym typeface="Open Sans"/>
              </a:rPr>
              <a:t>Objetivos e conteúdo</a:t>
            </a:r>
            <a:endParaRPr sz="3200">
              <a:latin typeface="Open Sans"/>
              <a:ea typeface="Open Sans"/>
              <a:cs typeface="Open Sans"/>
              <a:sym typeface="Open Sans"/>
            </a:endParaRPr>
          </a:p>
        </p:txBody>
      </p:sp>
      <p:sp>
        <p:nvSpPr>
          <p:cNvPr id="69" name="Google Shape;69;p2"/>
          <p:cNvSpPr txBox="1"/>
          <p:nvPr>
            <p:ph idx="1" type="body"/>
          </p:nvPr>
        </p:nvSpPr>
        <p:spPr>
          <a:xfrm>
            <a:off x="97971" y="881743"/>
            <a:ext cx="11693979" cy="5870121"/>
          </a:xfrm>
          <a:prstGeom prst="rect">
            <a:avLst/>
          </a:prstGeom>
          <a:noFill/>
          <a:ln>
            <a:noFill/>
          </a:ln>
        </p:spPr>
        <p:txBody>
          <a:bodyPr anchorCtr="0" anchor="t" bIns="45700" lIns="91425" spcFirstLastPara="1" rIns="91425" wrap="square" tIns="45700">
            <a:noAutofit/>
          </a:bodyPr>
          <a:lstStyle/>
          <a:p>
            <a:pPr indent="0" lvl="0" marL="0" rtl="0" algn="just">
              <a:lnSpc>
                <a:spcPct val="150000"/>
              </a:lnSpc>
              <a:spcBef>
                <a:spcPts val="0"/>
              </a:spcBef>
              <a:spcAft>
                <a:spcPts val="0"/>
              </a:spcAft>
              <a:buClr>
                <a:srgbClr val="636A6F"/>
              </a:buClr>
              <a:buSzPts val="1800"/>
              <a:buNone/>
            </a:pPr>
            <a:r>
              <a:rPr lang="en-GB" sz="1800">
                <a:solidFill>
                  <a:srgbClr val="636A6F"/>
                </a:solidFill>
                <a:latin typeface="Open Sans Light"/>
                <a:ea typeface="Open Sans Light"/>
                <a:cs typeface="Open Sans Light"/>
                <a:sym typeface="Open Sans Light"/>
              </a:rPr>
              <a:t>Este módulo pretende disponibilizar a coordenadores, profissionais de recursos humanos, gestores de equipa,  formadores e outros profissionais com experiência relevante e profissionais de entidades de ensino e formação profissional conhecimentos, ferramentas e conteúdos relevantes para implementar um programa de formação de mentores nas suas organizações. O módulo encontra-se dividido em três unidades de aprendizagem, compreendendo quatro atividades principais:</a:t>
            </a:r>
            <a:endParaRPr/>
          </a:p>
          <a:p>
            <a:pPr indent="0" lvl="0" marL="0" rtl="0" algn="just">
              <a:lnSpc>
                <a:spcPct val="150000"/>
              </a:lnSpc>
              <a:spcBef>
                <a:spcPts val="0"/>
              </a:spcBef>
              <a:spcAft>
                <a:spcPts val="0"/>
              </a:spcAft>
              <a:buClr>
                <a:srgbClr val="636A6F"/>
              </a:buClr>
              <a:buSzPts val="1800"/>
              <a:buNone/>
            </a:pPr>
            <a:r>
              <a:t/>
            </a:r>
            <a:endParaRPr sz="1800">
              <a:solidFill>
                <a:srgbClr val="636A6F"/>
              </a:solidFill>
              <a:latin typeface="Open Sans Light"/>
              <a:ea typeface="Open Sans Light"/>
              <a:cs typeface="Open Sans Light"/>
              <a:sym typeface="Open Sans Light"/>
            </a:endParaRPr>
          </a:p>
          <a:p>
            <a:pPr indent="0" lvl="0" marL="0" rtl="0" algn="just">
              <a:lnSpc>
                <a:spcPct val="150000"/>
              </a:lnSpc>
              <a:spcBef>
                <a:spcPts val="0"/>
              </a:spcBef>
              <a:spcAft>
                <a:spcPts val="0"/>
              </a:spcAft>
              <a:buClr>
                <a:srgbClr val="636A6F"/>
              </a:buClr>
              <a:buSzPts val="1800"/>
              <a:buNone/>
            </a:pPr>
            <a:r>
              <a:rPr b="1" lang="en-GB">
                <a:solidFill>
                  <a:schemeClr val="accent6"/>
                </a:solidFill>
              </a:rPr>
              <a:t>Unidade 1: Noções básicas de </a:t>
            </a:r>
            <a:r>
              <a:rPr b="1" i="1" lang="en-GB">
                <a:solidFill>
                  <a:schemeClr val="accent6"/>
                </a:solidFill>
              </a:rPr>
              <a:t>mentoring</a:t>
            </a:r>
            <a:endParaRPr b="1" i="1">
              <a:solidFill>
                <a:schemeClr val="accent6"/>
              </a:solidFill>
            </a:endParaRPr>
          </a:p>
          <a:p>
            <a:pPr indent="0" lvl="0" marL="0" rtl="0" algn="just">
              <a:lnSpc>
                <a:spcPct val="150000"/>
              </a:lnSpc>
              <a:spcBef>
                <a:spcPts val="0"/>
              </a:spcBef>
              <a:spcAft>
                <a:spcPts val="0"/>
              </a:spcAft>
              <a:buClr>
                <a:srgbClr val="636A6F"/>
              </a:buClr>
              <a:buSzPts val="1800"/>
              <a:buNone/>
            </a:pPr>
            <a:r>
              <a:rPr lang="en-GB">
                <a:solidFill>
                  <a:srgbClr val="636A6F"/>
                </a:solidFill>
              </a:rPr>
              <a:t>Atividade 1.1.: Como iniciar um programa de</a:t>
            </a:r>
            <a:r>
              <a:rPr i="1" lang="en-GB">
                <a:solidFill>
                  <a:srgbClr val="636A6F"/>
                </a:solidFill>
              </a:rPr>
              <a:t> mentoring</a:t>
            </a:r>
            <a:r>
              <a:rPr lang="en-GB">
                <a:solidFill>
                  <a:srgbClr val="636A6F"/>
                </a:solidFill>
              </a:rPr>
              <a:t>?</a:t>
            </a:r>
            <a:endParaRPr/>
          </a:p>
          <a:p>
            <a:pPr indent="0" lvl="0" marL="0" rtl="0" algn="just">
              <a:lnSpc>
                <a:spcPct val="150000"/>
              </a:lnSpc>
              <a:spcBef>
                <a:spcPts val="0"/>
              </a:spcBef>
              <a:spcAft>
                <a:spcPts val="0"/>
              </a:spcAft>
              <a:buClr>
                <a:srgbClr val="636A6F"/>
              </a:buClr>
              <a:buSzPts val="1800"/>
              <a:buNone/>
            </a:pPr>
            <a:r>
              <a:rPr b="1" lang="en-GB">
                <a:solidFill>
                  <a:schemeClr val="accent6"/>
                </a:solidFill>
              </a:rPr>
              <a:t>Unidade 2: Desenvolver uma atitude positiva em relação ao </a:t>
            </a:r>
            <a:r>
              <a:rPr b="1" i="1" lang="en-GB">
                <a:solidFill>
                  <a:schemeClr val="accent6"/>
                </a:solidFill>
              </a:rPr>
              <a:t>mentoring </a:t>
            </a:r>
            <a:r>
              <a:rPr b="1" lang="en-GB">
                <a:solidFill>
                  <a:schemeClr val="accent6"/>
                </a:solidFill>
              </a:rPr>
              <a:t>inverso</a:t>
            </a:r>
            <a:endParaRPr/>
          </a:p>
          <a:p>
            <a:pPr indent="0" lvl="0" marL="0" rtl="0" algn="just">
              <a:lnSpc>
                <a:spcPct val="150000"/>
              </a:lnSpc>
              <a:spcBef>
                <a:spcPts val="0"/>
              </a:spcBef>
              <a:spcAft>
                <a:spcPts val="0"/>
              </a:spcAft>
              <a:buClr>
                <a:srgbClr val="636A6F"/>
              </a:buClr>
              <a:buSzPts val="1800"/>
              <a:buNone/>
            </a:pPr>
            <a:r>
              <a:rPr lang="en-GB">
                <a:solidFill>
                  <a:srgbClr val="636A6F"/>
                </a:solidFill>
              </a:rPr>
              <a:t>Atividade 2.1.: Questionar conceitos</a:t>
            </a:r>
            <a:endParaRPr/>
          </a:p>
          <a:p>
            <a:pPr indent="0" lvl="0" marL="0" rtl="0" algn="just">
              <a:lnSpc>
                <a:spcPct val="150000"/>
              </a:lnSpc>
              <a:spcBef>
                <a:spcPts val="0"/>
              </a:spcBef>
              <a:spcAft>
                <a:spcPts val="0"/>
              </a:spcAft>
              <a:buClr>
                <a:srgbClr val="636A6F"/>
              </a:buClr>
              <a:buSzPts val="1800"/>
              <a:buNone/>
            </a:pPr>
            <a:r>
              <a:rPr lang="en-GB">
                <a:solidFill>
                  <a:srgbClr val="636A6F"/>
                </a:solidFill>
              </a:rPr>
              <a:t>Atividade 2.2.: As vantagens de um e-portfolio de qualidade</a:t>
            </a:r>
            <a:endParaRPr/>
          </a:p>
          <a:p>
            <a:pPr indent="0" lvl="0" marL="0" rtl="0" algn="just">
              <a:lnSpc>
                <a:spcPct val="150000"/>
              </a:lnSpc>
              <a:spcBef>
                <a:spcPts val="0"/>
              </a:spcBef>
              <a:spcAft>
                <a:spcPts val="0"/>
              </a:spcAft>
              <a:buClr>
                <a:srgbClr val="636A6F"/>
              </a:buClr>
              <a:buSzPts val="1800"/>
              <a:buNone/>
            </a:pPr>
            <a:r>
              <a:rPr b="1" lang="en-GB">
                <a:solidFill>
                  <a:schemeClr val="accent6"/>
                </a:solidFill>
              </a:rPr>
              <a:t>Unidade 3: Check-list para conceptualizar um programa de formação de mentores</a:t>
            </a:r>
            <a:endParaRPr/>
          </a:p>
          <a:p>
            <a:pPr indent="0" lvl="0" marL="0" rtl="0" algn="just">
              <a:lnSpc>
                <a:spcPct val="150000"/>
              </a:lnSpc>
              <a:spcBef>
                <a:spcPts val="0"/>
              </a:spcBef>
              <a:spcAft>
                <a:spcPts val="0"/>
              </a:spcAft>
              <a:buClr>
                <a:srgbClr val="636A6F"/>
              </a:buClr>
              <a:buSzPts val="1800"/>
              <a:buNone/>
            </a:pPr>
            <a:r>
              <a:rPr lang="en-GB">
                <a:solidFill>
                  <a:srgbClr val="636A6F"/>
                </a:solidFill>
              </a:rPr>
              <a:t>Atividade 3.1.: Desenvolver medidas</a:t>
            </a:r>
            <a:endParaRPr/>
          </a:p>
          <a:p>
            <a:pPr indent="0" lvl="0" marL="0" rtl="0" algn="just">
              <a:lnSpc>
                <a:spcPct val="90000"/>
              </a:lnSpc>
              <a:spcBef>
                <a:spcPts val="1000"/>
              </a:spcBef>
              <a:spcAft>
                <a:spcPts val="0"/>
              </a:spcAft>
              <a:buClr>
                <a:schemeClr val="lt2"/>
              </a:buClr>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idx="1"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SzPts val="2400"/>
              <a:buNone/>
            </a:pPr>
            <a:r>
              <a:rPr lang="en-GB">
                <a:latin typeface="Open Sans Light"/>
                <a:ea typeface="Open Sans Light"/>
                <a:cs typeface="Open Sans Light"/>
                <a:sym typeface="Open Sans Light"/>
              </a:rPr>
              <a:t>Após a conclusão deste módulo, os participantes serão capazes de:</a:t>
            </a:r>
            <a:endParaRPr/>
          </a:p>
        </p:txBody>
      </p:sp>
      <p:sp>
        <p:nvSpPr>
          <p:cNvPr id="75" name="Google Shape;75;p3"/>
          <p:cNvSpPr txBox="1"/>
          <p:nvPr>
            <p:ph idx="2" type="body"/>
          </p:nvPr>
        </p:nvSpPr>
        <p:spPr>
          <a:xfrm>
            <a:off x="97971" y="1462685"/>
            <a:ext cx="11944350" cy="5289179"/>
          </a:xfrm>
          <a:prstGeom prst="rect">
            <a:avLst/>
          </a:prstGeom>
          <a:noFill/>
          <a:ln>
            <a:noFill/>
          </a:ln>
        </p:spPr>
        <p:txBody>
          <a:bodyPr anchorCtr="0" anchor="t" bIns="45700" lIns="91425" spcFirstLastPara="1" rIns="91425" wrap="square" tIns="45700">
            <a:noAutofit/>
          </a:bodyPr>
          <a:lstStyle/>
          <a:p>
            <a:pPr indent="-342900" lvl="0" marL="342900" rtl="0" algn="just">
              <a:lnSpc>
                <a:spcPct val="107000"/>
              </a:lnSpc>
              <a:spcBef>
                <a:spcPts val="1000"/>
              </a:spcBef>
              <a:spcAft>
                <a:spcPts val="0"/>
              </a:spcAft>
              <a:buClr>
                <a:srgbClr val="93D4CC"/>
              </a:buClr>
              <a:buSzPts val="1800"/>
              <a:buFont typeface="Arial"/>
              <a:buChar char="●"/>
            </a:pPr>
            <a:r>
              <a:rPr lang="en-GB" sz="1800">
                <a:solidFill>
                  <a:srgbClr val="636A6F"/>
                </a:solidFill>
                <a:latin typeface="Open Sans Light"/>
                <a:ea typeface="Open Sans Light"/>
                <a:cs typeface="Open Sans Light"/>
                <a:sym typeface="Open Sans Light"/>
              </a:rPr>
              <a:t>Definir os seguintes conceitos: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intergeracional; educação intergeracional; </a:t>
            </a:r>
            <a:r>
              <a:rPr i="1" lang="en-GB" sz="1800">
                <a:solidFill>
                  <a:srgbClr val="636A6F"/>
                </a:solidFill>
                <a:latin typeface="Open Sans Light"/>
                <a:ea typeface="Open Sans Light"/>
                <a:cs typeface="Open Sans Light"/>
                <a:sym typeface="Open Sans Light"/>
              </a:rPr>
              <a:t>reverse</a:t>
            </a:r>
            <a:r>
              <a:rPr lang="en-GB" sz="1800">
                <a:solidFill>
                  <a:srgbClr val="636A6F"/>
                </a:solidFill>
                <a:latin typeface="Open Sans Light"/>
                <a:ea typeface="Open Sans Light"/>
                <a:cs typeface="Open Sans Light"/>
                <a:sym typeface="Open Sans Light"/>
              </a:rPr>
              <a:t>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a:t>
            </a:r>
            <a:endParaRPr/>
          </a:p>
          <a:p>
            <a:pPr indent="-342900" lvl="0" marL="342900" rtl="0" algn="just">
              <a:lnSpc>
                <a:spcPct val="107000"/>
              </a:lnSpc>
              <a:spcBef>
                <a:spcPts val="1800"/>
              </a:spcBef>
              <a:spcAft>
                <a:spcPts val="0"/>
              </a:spcAft>
              <a:buClr>
                <a:srgbClr val="93D4CC"/>
              </a:buClr>
              <a:buSzPts val="1800"/>
              <a:buFont typeface="Arial"/>
              <a:buChar char="●"/>
            </a:pPr>
            <a:r>
              <a:rPr lang="en-GB" sz="1800">
                <a:solidFill>
                  <a:srgbClr val="636A6F"/>
                </a:solidFill>
                <a:latin typeface="Open Sans Light"/>
                <a:ea typeface="Open Sans Light"/>
                <a:cs typeface="Open Sans Light"/>
                <a:sym typeface="Open Sans Light"/>
              </a:rPr>
              <a:t>Distinguir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de </a:t>
            </a:r>
            <a:r>
              <a:rPr i="1" lang="en-GB" sz="1800">
                <a:solidFill>
                  <a:srgbClr val="636A6F"/>
                </a:solidFill>
                <a:latin typeface="Open Sans Light"/>
                <a:ea typeface="Open Sans Light"/>
                <a:cs typeface="Open Sans Light"/>
                <a:sym typeface="Open Sans Light"/>
              </a:rPr>
              <a:t>reverse</a:t>
            </a:r>
            <a:r>
              <a:rPr lang="en-GB" sz="1800">
                <a:solidFill>
                  <a:srgbClr val="636A6F"/>
                </a:solidFill>
                <a:latin typeface="Open Sans Light"/>
                <a:ea typeface="Open Sans Light"/>
                <a:cs typeface="Open Sans Light"/>
                <a:sym typeface="Open Sans Light"/>
              </a:rPr>
              <a:t>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a:t>
            </a:r>
            <a:endParaRPr/>
          </a:p>
          <a:p>
            <a:pPr indent="-342900" lvl="0" marL="342900" rtl="0" algn="just">
              <a:lnSpc>
                <a:spcPct val="107000"/>
              </a:lnSpc>
              <a:spcBef>
                <a:spcPts val="1800"/>
              </a:spcBef>
              <a:spcAft>
                <a:spcPts val="0"/>
              </a:spcAft>
              <a:buClr>
                <a:srgbClr val="93D4CC"/>
              </a:buClr>
              <a:buSzPts val="1800"/>
              <a:buFont typeface="Arial"/>
              <a:buChar char="●"/>
            </a:pPr>
            <a:r>
              <a:rPr lang="en-GB" sz="1800">
                <a:solidFill>
                  <a:srgbClr val="636A6F"/>
                </a:solidFill>
                <a:latin typeface="Open Sans Light"/>
                <a:ea typeface="Open Sans Light"/>
                <a:cs typeface="Open Sans Light"/>
                <a:sym typeface="Open Sans Light"/>
              </a:rPr>
              <a:t>Identificar as vantagens e desvantagens de ter um programa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no local de trabalho;</a:t>
            </a:r>
            <a:endParaRPr/>
          </a:p>
          <a:p>
            <a:pPr indent="-342900" lvl="0" marL="342900" rtl="0" algn="just">
              <a:lnSpc>
                <a:spcPct val="107000"/>
              </a:lnSpc>
              <a:spcBef>
                <a:spcPts val="1800"/>
              </a:spcBef>
              <a:spcAft>
                <a:spcPts val="0"/>
              </a:spcAft>
              <a:buClr>
                <a:srgbClr val="93D4CC"/>
              </a:buClr>
              <a:buSzPts val="1800"/>
              <a:buFont typeface="Arial"/>
              <a:buChar char="●"/>
            </a:pPr>
            <a:r>
              <a:rPr lang="en-GB" sz="1800">
                <a:solidFill>
                  <a:srgbClr val="636A6F"/>
                </a:solidFill>
                <a:latin typeface="Open Sans Light"/>
                <a:ea typeface="Open Sans Light"/>
                <a:cs typeface="Open Sans Light"/>
                <a:sym typeface="Open Sans Light"/>
              </a:rPr>
              <a:t>Definir estratégias para preparar um programa de </a:t>
            </a:r>
            <a:r>
              <a:rPr i="1" lang="en-GB" sz="1800">
                <a:solidFill>
                  <a:srgbClr val="636A6F"/>
                </a:solidFill>
                <a:latin typeface="Open Sans Light"/>
                <a:ea typeface="Open Sans Light"/>
                <a:cs typeface="Open Sans Light"/>
                <a:sym typeface="Open Sans Light"/>
              </a:rPr>
              <a:t>mentoring</a:t>
            </a:r>
            <a:r>
              <a:rPr lang="en-GB" sz="1800">
                <a:solidFill>
                  <a:srgbClr val="636A6F"/>
                </a:solidFill>
                <a:latin typeface="Open Sans Light"/>
                <a:ea typeface="Open Sans Light"/>
                <a:cs typeface="Open Sans Light"/>
                <a:sym typeface="Open Sans Light"/>
              </a:rPr>
              <a:t> intergeracional;</a:t>
            </a:r>
            <a:endParaRPr/>
          </a:p>
          <a:p>
            <a:pPr indent="-342900" lvl="0" marL="342900" rtl="0" algn="just">
              <a:lnSpc>
                <a:spcPct val="107000"/>
              </a:lnSpc>
              <a:spcBef>
                <a:spcPts val="1800"/>
              </a:spcBef>
              <a:spcAft>
                <a:spcPts val="0"/>
              </a:spcAft>
              <a:buClr>
                <a:srgbClr val="93D4CC"/>
              </a:buClr>
              <a:buSzPts val="1800"/>
              <a:buFont typeface="Arial"/>
              <a:buChar char="●"/>
            </a:pPr>
            <a:r>
              <a:rPr lang="en-GB" sz="1800">
                <a:solidFill>
                  <a:srgbClr val="636A6F"/>
                </a:solidFill>
                <a:latin typeface="Open Sans Light"/>
                <a:ea typeface="Open Sans Light"/>
                <a:cs typeface="Open Sans Light"/>
                <a:sym typeface="Open Sans Light"/>
              </a:rPr>
              <a:t>Concetualizar um programa e recursos formativos para formar mentores;</a:t>
            </a:r>
            <a:endParaRPr/>
          </a:p>
          <a:p>
            <a:pPr indent="-342900" lvl="0" marL="342900" rtl="0" algn="just">
              <a:lnSpc>
                <a:spcPct val="107000"/>
              </a:lnSpc>
              <a:spcBef>
                <a:spcPts val="1800"/>
              </a:spcBef>
              <a:spcAft>
                <a:spcPts val="0"/>
              </a:spcAft>
              <a:buClr>
                <a:srgbClr val="93D4CC"/>
              </a:buClr>
              <a:buSzPts val="1800"/>
              <a:buFont typeface="Arial"/>
              <a:buChar char="●"/>
            </a:pPr>
            <a:r>
              <a:rPr lang="en-GB" sz="1800">
                <a:solidFill>
                  <a:srgbClr val="636A6F"/>
                </a:solidFill>
                <a:latin typeface="Open Sans Light"/>
                <a:ea typeface="Open Sans Light"/>
                <a:cs typeface="Open Sans Light"/>
                <a:sym typeface="Open Sans Light"/>
              </a:rPr>
              <a:t>Implementar um programa para formar mentores.</a:t>
            </a:r>
            <a:endParaRPr/>
          </a:p>
          <a:p>
            <a:pPr indent="0" lvl="0" marL="0" rtl="0" algn="just">
              <a:lnSpc>
                <a:spcPct val="90000"/>
              </a:lnSpc>
              <a:spcBef>
                <a:spcPts val="2600"/>
              </a:spcBef>
              <a:spcAft>
                <a:spcPts val="0"/>
              </a:spcAft>
              <a:buClr>
                <a:schemeClr val="lt2"/>
              </a:buClr>
              <a:buSzPts val="1800"/>
              <a:buNone/>
            </a:pPr>
            <a:r>
              <a:t/>
            </a:r>
            <a:endParaRPr/>
          </a:p>
        </p:txBody>
      </p:sp>
      <p:sp>
        <p:nvSpPr>
          <p:cNvPr id="76" name="Google Shape;76;p3"/>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GB" sz="3200"/>
              <a:t>Resultados da aprendizagem </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ph type="ctrTitle"/>
          </p:nvPr>
        </p:nvSpPr>
        <p:spPr>
          <a:xfrm>
            <a:off x="2179865" y="2774849"/>
            <a:ext cx="7832271" cy="160019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2BAAD"/>
              </a:buClr>
              <a:buSzPts val="2000"/>
              <a:buFont typeface="Open Sans"/>
              <a:buNone/>
            </a:pPr>
            <a:r>
              <a:rPr lang="en-GB"/>
              <a:t>Unidade 1</a:t>
            </a:r>
            <a:br>
              <a:rPr lang="en-GB"/>
            </a:br>
            <a:br>
              <a:rPr lang="en-GB"/>
            </a:br>
            <a:r>
              <a:rPr lang="en-GB"/>
              <a:t>Noções básicas de </a:t>
            </a:r>
            <a:r>
              <a:rPr i="1" lang="en-GB"/>
              <a:t>mentoring</a:t>
            </a:r>
            <a:endParaRPr i="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5"/>
          <p:cNvSpPr txBox="1"/>
          <p:nvPr>
            <p:ph idx="2" type="body"/>
          </p:nvPr>
        </p:nvSpPr>
        <p:spPr>
          <a:xfrm>
            <a:off x="6372225" y="1462685"/>
            <a:ext cx="5670096" cy="5313673"/>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t/>
            </a:r>
            <a:endParaRPr/>
          </a:p>
          <a:p>
            <a:pPr indent="0" lvl="0" marL="0" rtl="0" algn="just">
              <a:lnSpc>
                <a:spcPct val="90000"/>
              </a:lnSpc>
              <a:spcBef>
                <a:spcPts val="1000"/>
              </a:spcBef>
              <a:spcAft>
                <a:spcPts val="0"/>
              </a:spcAft>
              <a:buClr>
                <a:schemeClr val="lt2"/>
              </a:buClr>
              <a:buSzPts val="1800"/>
              <a:buNone/>
            </a:pPr>
            <a:r>
              <a:rPr lang="en-GB"/>
              <a:t> </a:t>
            </a:r>
            <a:endParaRPr/>
          </a:p>
        </p:txBody>
      </p:sp>
      <p:sp>
        <p:nvSpPr>
          <p:cNvPr id="88" name="Google Shape;88;p5"/>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Atividade 1.1.: Como iniciar um programa de </a:t>
            </a:r>
            <a:r>
              <a:rPr i="1" lang="en-GB">
                <a:latin typeface="Open Sans Light"/>
                <a:ea typeface="Open Sans Light"/>
                <a:cs typeface="Open Sans Light"/>
                <a:sym typeface="Open Sans Light"/>
              </a:rPr>
              <a:t>mentoring</a:t>
            </a:r>
            <a:r>
              <a:rPr lang="en-GB">
                <a:latin typeface="Open Sans Light"/>
                <a:ea typeface="Open Sans Light"/>
                <a:cs typeface="Open Sans Light"/>
                <a:sym typeface="Open Sans Light"/>
              </a:rPr>
              <a:t>? </a:t>
            </a:r>
            <a:endParaRPr/>
          </a:p>
        </p:txBody>
      </p:sp>
      <p:sp>
        <p:nvSpPr>
          <p:cNvPr id="89" name="Google Shape;89;p5"/>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GB" sz="3200"/>
              <a:t>Unidade 1: Noções básicas de </a:t>
            </a:r>
            <a:r>
              <a:rPr i="1" lang="en-GB" sz="3200"/>
              <a:t>mentoring</a:t>
            </a:r>
            <a:endParaRPr i="1" sz="3200"/>
          </a:p>
        </p:txBody>
      </p:sp>
      <p:pic>
        <p:nvPicPr>
          <p:cNvPr descr="Inteligência Artificial com preenchimento sólido" id="90" name="Google Shape;90;p5"/>
          <p:cNvPicPr preferRelativeResize="0"/>
          <p:nvPr/>
        </p:nvPicPr>
        <p:blipFill rotWithShape="1">
          <a:blip r:embed="rId3">
            <a:alphaModFix/>
          </a:blip>
          <a:srcRect b="0" l="0" r="0" t="0"/>
          <a:stretch/>
        </p:blipFill>
        <p:spPr>
          <a:xfrm>
            <a:off x="6543675" y="1561980"/>
            <a:ext cx="914400" cy="914400"/>
          </a:xfrm>
          <a:prstGeom prst="rect">
            <a:avLst/>
          </a:prstGeom>
          <a:noFill/>
          <a:ln>
            <a:noFill/>
          </a:ln>
        </p:spPr>
      </p:pic>
      <p:sp>
        <p:nvSpPr>
          <p:cNvPr id="91" name="Google Shape;91;p5"/>
          <p:cNvSpPr txBox="1"/>
          <p:nvPr/>
        </p:nvSpPr>
        <p:spPr>
          <a:xfrm>
            <a:off x="6543675" y="2724085"/>
            <a:ext cx="5400675" cy="2557839"/>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GB" sz="1800" u="none" cap="none" strike="noStrike">
                <a:solidFill>
                  <a:srgbClr val="636A6F"/>
                </a:solidFill>
                <a:latin typeface="Open Sans Light"/>
                <a:ea typeface="Open Sans Light"/>
                <a:cs typeface="Open Sans Light"/>
                <a:sym typeface="Open Sans Light"/>
              </a:rPr>
              <a:t>Nesta atividade, irá praticar as seguintes competências: </a:t>
            </a:r>
            <a:endParaRPr b="0" i="0" sz="1400" u="none" cap="none" strike="noStrike">
              <a:solidFill>
                <a:srgbClr val="000000"/>
              </a:solidFill>
              <a:latin typeface="Arial"/>
              <a:ea typeface="Arial"/>
              <a:cs typeface="Arial"/>
              <a:sym typeface="Arial"/>
            </a:endParaRPr>
          </a:p>
          <a:p>
            <a:pPr indent="0" lvl="0" marL="0" marR="0" rtl="0" algn="just">
              <a:lnSpc>
                <a:spcPct val="107000"/>
              </a:lnSpc>
              <a:spcBef>
                <a:spcPts val="0"/>
              </a:spcBef>
              <a:spcAft>
                <a:spcPts val="0"/>
              </a:spcAft>
              <a:buNone/>
            </a:pPr>
            <a:r>
              <a:rPr b="1" i="0" lang="en-GB" sz="1800" u="none" cap="none" strike="noStrike">
                <a:solidFill>
                  <a:srgbClr val="636A6F"/>
                </a:solidFill>
                <a:latin typeface="Open Sans Light"/>
                <a:ea typeface="Open Sans Light"/>
                <a:cs typeface="Open Sans Light"/>
                <a:sym typeface="Open Sans Light"/>
              </a:rPr>
              <a:t>Investigação </a:t>
            </a:r>
            <a:r>
              <a:rPr b="0" i="0" lang="en-GB" sz="1800" u="none" cap="none" strike="noStrike">
                <a:solidFill>
                  <a:srgbClr val="636A6F"/>
                </a:solidFill>
                <a:latin typeface="Open Sans Light"/>
                <a:ea typeface="Open Sans Light"/>
                <a:cs typeface="Open Sans Light"/>
                <a:sym typeface="Open Sans Light"/>
              </a:rPr>
              <a:t>(pesquisa e seleção da fonte; análise)</a:t>
            </a:r>
            <a:endParaRPr/>
          </a:p>
          <a:p>
            <a:pPr indent="0" lvl="0" marL="0" marR="0" rtl="0" algn="just">
              <a:lnSpc>
                <a:spcPct val="107000"/>
              </a:lnSpc>
              <a:spcBef>
                <a:spcPts val="800"/>
              </a:spcBef>
              <a:spcAft>
                <a:spcPts val="0"/>
              </a:spcAft>
              <a:buNone/>
            </a:pPr>
            <a:r>
              <a:rPr b="1" i="0" lang="en-GB" sz="1800" u="none" cap="none" strike="noStrike">
                <a:solidFill>
                  <a:srgbClr val="636A6F"/>
                </a:solidFill>
                <a:latin typeface="Open Sans Light"/>
                <a:ea typeface="Open Sans Light"/>
                <a:cs typeface="Open Sans Light"/>
                <a:sym typeface="Open Sans Light"/>
              </a:rPr>
              <a:t>Redação de relatórios </a:t>
            </a:r>
            <a:r>
              <a:rPr b="0" i="0" lang="en-GB" sz="1800" u="none" cap="none" strike="noStrike">
                <a:solidFill>
                  <a:srgbClr val="636A6F"/>
                </a:solidFill>
                <a:latin typeface="Open Sans Light"/>
                <a:ea typeface="Open Sans Light"/>
                <a:cs typeface="Open Sans Light"/>
                <a:sym typeface="Open Sans Light"/>
              </a:rPr>
              <a:t>(resumo)</a:t>
            </a:r>
            <a:endParaRPr/>
          </a:p>
          <a:p>
            <a:pPr indent="0" lvl="0" marL="0" marR="0" rtl="0" algn="just">
              <a:lnSpc>
                <a:spcPct val="107000"/>
              </a:lnSpc>
              <a:spcBef>
                <a:spcPts val="800"/>
              </a:spcBef>
              <a:spcAft>
                <a:spcPts val="0"/>
              </a:spcAft>
              <a:buNone/>
            </a:pPr>
            <a:r>
              <a:rPr b="1" i="0" lang="en-GB" sz="1800" u="none" cap="none" strike="noStrike">
                <a:solidFill>
                  <a:srgbClr val="636A6F"/>
                </a:solidFill>
                <a:latin typeface="Open Sans Light"/>
                <a:ea typeface="Open Sans Light"/>
                <a:cs typeface="Open Sans Light"/>
                <a:sym typeface="Open Sans Light"/>
              </a:rPr>
              <a:t>Pensamento crítico</a:t>
            </a:r>
            <a:endParaRPr/>
          </a:p>
          <a:p>
            <a:pPr indent="0" lvl="0" marL="0" marR="0" rtl="0" algn="just">
              <a:lnSpc>
                <a:spcPct val="107000"/>
              </a:lnSpc>
              <a:spcBef>
                <a:spcPts val="800"/>
              </a:spcBef>
              <a:spcAft>
                <a:spcPts val="0"/>
              </a:spcAft>
              <a:buNone/>
            </a:pPr>
            <a:r>
              <a:rPr b="1" i="0" lang="en-GB" sz="1800" u="none" cap="none" strike="noStrike">
                <a:solidFill>
                  <a:srgbClr val="636A6F"/>
                </a:solidFill>
                <a:latin typeface="Open Sans Light"/>
                <a:ea typeface="Open Sans Light"/>
                <a:cs typeface="Open Sans Light"/>
                <a:sym typeface="Open Sans Light"/>
              </a:rPr>
              <a:t>Resolução de problemas</a:t>
            </a:r>
            <a:endParaRPr/>
          </a:p>
          <a:p>
            <a:pPr indent="0" lvl="0" marL="0" marR="0" rtl="0" algn="l">
              <a:lnSpc>
                <a:spcPct val="100000"/>
              </a:lnSpc>
              <a:spcBef>
                <a:spcPts val="800"/>
              </a:spcBef>
              <a:spcAft>
                <a:spcPts val="0"/>
              </a:spcAft>
              <a:buNone/>
            </a:pPr>
            <a:r>
              <a:rPr b="1" i="0" lang="en-GB" sz="1800" u="none" cap="none" strike="noStrike">
                <a:solidFill>
                  <a:srgbClr val="636A6F"/>
                </a:solidFill>
                <a:latin typeface="Open Sans Light"/>
                <a:ea typeface="Open Sans Light"/>
                <a:cs typeface="Open Sans Light"/>
                <a:sym typeface="Open Sans Light"/>
              </a:rPr>
              <a:t>Criatividade</a:t>
            </a:r>
            <a:endParaRPr b="1" i="0" sz="1800" u="none" cap="none" strike="noStrike">
              <a:solidFill>
                <a:srgbClr val="636A6F"/>
              </a:solidFill>
              <a:latin typeface="Open Sans Light"/>
              <a:ea typeface="Open Sans Light"/>
              <a:cs typeface="Open Sans Light"/>
              <a:sym typeface="Open Sans Light"/>
            </a:endParaRPr>
          </a:p>
        </p:txBody>
      </p:sp>
      <p:sp>
        <p:nvSpPr>
          <p:cNvPr id="92" name="Google Shape;92;p5"/>
          <p:cNvSpPr txBox="1"/>
          <p:nvPr>
            <p:ph idx="1" type="body"/>
          </p:nvPr>
        </p:nvSpPr>
        <p:spPr>
          <a:xfrm>
            <a:off x="97971" y="1462684"/>
            <a:ext cx="5910944" cy="5313673"/>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i="0" u="none" cap="none" strike="noStrike">
              <a:solidFill>
                <a:srgbClr val="868E93"/>
              </a:solidFill>
              <a:latin typeface="Open Sans Light"/>
              <a:ea typeface="Open Sans Light"/>
              <a:cs typeface="Open Sans Light"/>
              <a:sym typeface="Open Sans Light"/>
            </a:endParaRPr>
          </a:p>
          <a:p>
            <a:pPr indent="0" lvl="0" marL="0" rtl="0" algn="just">
              <a:lnSpc>
                <a:spcPct val="90000"/>
              </a:lnSpc>
              <a:spcBef>
                <a:spcPts val="1000"/>
              </a:spcBef>
              <a:spcAft>
                <a:spcPts val="0"/>
              </a:spcAft>
              <a:buClr>
                <a:schemeClr val="lt2"/>
              </a:buClr>
              <a:buSzPts val="1800"/>
              <a:buNone/>
            </a:pPr>
            <a:r>
              <a:t/>
            </a:r>
            <a:endParaRPr>
              <a:solidFill>
                <a:srgbClr val="868E93"/>
              </a:solidFill>
            </a:endParaRPr>
          </a:p>
          <a:p>
            <a:pPr indent="0" lvl="0" marL="0" rtl="0" algn="just">
              <a:lnSpc>
                <a:spcPct val="90000"/>
              </a:lnSpc>
              <a:spcBef>
                <a:spcPts val="1000"/>
              </a:spcBef>
              <a:spcAft>
                <a:spcPts val="0"/>
              </a:spcAft>
              <a:buClr>
                <a:schemeClr val="lt2"/>
              </a:buClr>
              <a:buSzPts val="1800"/>
              <a:buNone/>
            </a:pPr>
            <a:r>
              <a:t/>
            </a:r>
            <a:endParaRPr i="0" u="none" cap="none" strike="noStrike">
              <a:solidFill>
                <a:srgbClr val="868E93"/>
              </a:solidFill>
              <a:latin typeface="Open Sans Light"/>
              <a:ea typeface="Open Sans Light"/>
              <a:cs typeface="Open Sans Light"/>
              <a:sym typeface="Open Sans Light"/>
            </a:endParaRPr>
          </a:p>
          <a:p>
            <a:pPr indent="0" lvl="0" marL="0" rtl="0" algn="just">
              <a:lnSpc>
                <a:spcPct val="90000"/>
              </a:lnSpc>
              <a:spcBef>
                <a:spcPts val="1000"/>
              </a:spcBef>
              <a:spcAft>
                <a:spcPts val="0"/>
              </a:spcAft>
              <a:buClr>
                <a:schemeClr val="lt2"/>
              </a:buClr>
              <a:buSzPts val="1800"/>
              <a:buNone/>
            </a:pPr>
            <a:r>
              <a:t/>
            </a:r>
            <a:endParaRPr i="0" u="none" cap="none" strike="noStrike">
              <a:solidFill>
                <a:srgbClr val="868E93"/>
              </a:solidFill>
              <a:latin typeface="Open Sans Light"/>
              <a:ea typeface="Open Sans Light"/>
              <a:cs typeface="Open Sans Light"/>
              <a:sym typeface="Open Sans Light"/>
            </a:endParaRPr>
          </a:p>
          <a:p>
            <a:pPr indent="-228594" lvl="4" marL="2057349" rtl="0" algn="l">
              <a:lnSpc>
                <a:spcPct val="90000"/>
              </a:lnSpc>
              <a:spcBef>
                <a:spcPts val="500"/>
              </a:spcBef>
              <a:spcAft>
                <a:spcPts val="0"/>
              </a:spcAft>
              <a:buClr>
                <a:srgbClr val="868E93"/>
              </a:buClr>
              <a:buSzPts val="2200"/>
              <a:buChar char="•"/>
            </a:pPr>
            <a:r>
              <a:rPr b="1" i="1" lang="en-GB">
                <a:solidFill>
                  <a:srgbClr val="52BAAD"/>
                </a:solidFill>
                <a:latin typeface="Open Sans Light"/>
                <a:ea typeface="Open Sans Light"/>
                <a:cs typeface="Open Sans Light"/>
                <a:sym typeface="Open Sans Light"/>
              </a:rPr>
              <a:t>Objetivos: </a:t>
            </a:r>
            <a:r>
              <a:rPr b="1" i="1" lang="en-GB">
                <a:solidFill>
                  <a:srgbClr val="868E93"/>
                </a:solidFill>
                <a:latin typeface="Open Sans Light"/>
                <a:ea typeface="Open Sans Light"/>
                <a:cs typeface="Open Sans Light"/>
                <a:sym typeface="Open Sans Light"/>
              </a:rPr>
              <a:t>apresentar os formandos aos princípios básicos do mentoring</a:t>
            </a:r>
            <a:endParaRPr b="1" i="1">
              <a:solidFill>
                <a:srgbClr val="868E93"/>
              </a:solidFill>
              <a:latin typeface="Open Sans Light"/>
              <a:ea typeface="Open Sans Light"/>
              <a:cs typeface="Open Sans Light"/>
              <a:sym typeface="Open Sans Light"/>
            </a:endParaRPr>
          </a:p>
          <a:p>
            <a:pPr indent="0" lvl="0" marL="0" rtl="0" algn="just">
              <a:lnSpc>
                <a:spcPct val="90000"/>
              </a:lnSpc>
              <a:spcBef>
                <a:spcPts val="1000"/>
              </a:spcBef>
              <a:spcAft>
                <a:spcPts val="0"/>
              </a:spcAft>
              <a:buClr>
                <a:schemeClr val="lt2"/>
              </a:buClr>
              <a:buSzPts val="1800"/>
              <a:buNone/>
            </a:pPr>
            <a:r>
              <a:t/>
            </a:r>
            <a:endParaRPr/>
          </a:p>
        </p:txBody>
      </p:sp>
      <p:pic>
        <p:nvPicPr>
          <p:cNvPr id="93" name="Google Shape;93;p5"/>
          <p:cNvPicPr preferRelativeResize="0"/>
          <p:nvPr/>
        </p:nvPicPr>
        <p:blipFill rotWithShape="1">
          <a:blip r:embed="rId4">
            <a:alphaModFix/>
          </a:blip>
          <a:srcRect b="22964" l="21301" r="19599" t="23250"/>
          <a:stretch/>
        </p:blipFill>
        <p:spPr>
          <a:xfrm>
            <a:off x="149679" y="2476380"/>
            <a:ext cx="1974396" cy="1800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6"/>
          <p:cNvSpPr txBox="1"/>
          <p:nvPr>
            <p:ph idx="1" type="body"/>
          </p:nvPr>
        </p:nvSpPr>
        <p:spPr>
          <a:xfrm>
            <a:off x="97971" y="1462684"/>
            <a:ext cx="5910944" cy="5313673"/>
          </a:xfrm>
          <a:prstGeom prst="rect">
            <a:avLst/>
          </a:prstGeom>
          <a:no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chemeClr val="lt2"/>
              </a:buClr>
              <a:buSzPts val="1800"/>
              <a:buNone/>
            </a:pPr>
            <a:r>
              <a:t/>
            </a:r>
            <a:endParaRPr b="1" sz="1800">
              <a:solidFill>
                <a:srgbClr val="93D4CC"/>
              </a:solidFill>
              <a:latin typeface="Open Sans Light"/>
              <a:ea typeface="Open Sans Light"/>
              <a:cs typeface="Open Sans Light"/>
              <a:sym typeface="Open Sans Light"/>
            </a:endParaRPr>
          </a:p>
          <a:p>
            <a:pPr indent="0" lvl="0" marL="0" rtl="0" algn="just">
              <a:lnSpc>
                <a:spcPct val="90000"/>
              </a:lnSpc>
              <a:spcBef>
                <a:spcPts val="1000"/>
              </a:spcBef>
              <a:spcAft>
                <a:spcPts val="0"/>
              </a:spcAft>
              <a:buClr>
                <a:srgbClr val="93D4CC"/>
              </a:buClr>
              <a:buSzPts val="1800"/>
              <a:buNone/>
            </a:pPr>
            <a:r>
              <a:rPr b="1" lang="en-GB" sz="1800">
                <a:solidFill>
                  <a:srgbClr val="93D4CC"/>
                </a:solidFill>
                <a:latin typeface="Open Sans Light"/>
                <a:ea typeface="Open Sans Light"/>
                <a:cs typeface="Open Sans Light"/>
                <a:sym typeface="Open Sans Light"/>
              </a:rPr>
              <a:t>Exercício de </a:t>
            </a:r>
            <a:r>
              <a:rPr b="1" i="1" lang="en-GB" sz="1800">
                <a:solidFill>
                  <a:srgbClr val="93D4CC"/>
                </a:solidFill>
                <a:latin typeface="Open Sans Light"/>
                <a:ea typeface="Open Sans Light"/>
                <a:cs typeface="Open Sans Light"/>
                <a:sym typeface="Open Sans Light"/>
              </a:rPr>
              <a:t>brainwritting</a:t>
            </a:r>
            <a:endParaRPr b="1" i="1"/>
          </a:p>
          <a:p>
            <a:pPr indent="0" lvl="0" marL="0" rtl="0" algn="just">
              <a:lnSpc>
                <a:spcPct val="90000"/>
              </a:lnSpc>
              <a:spcBef>
                <a:spcPts val="1000"/>
              </a:spcBef>
              <a:spcAft>
                <a:spcPts val="0"/>
              </a:spcAft>
              <a:buClr>
                <a:schemeClr val="lt2"/>
              </a:buClr>
              <a:buSzPts val="1800"/>
              <a:buNone/>
            </a:pPr>
            <a:r>
              <a:rPr b="1" lang="en-GB"/>
              <a:t>Ronda 1) </a:t>
            </a:r>
            <a:endParaRPr/>
          </a:p>
          <a:p>
            <a:pPr indent="0" lvl="0" marL="0" rtl="0" algn="just">
              <a:lnSpc>
                <a:spcPct val="107000"/>
              </a:lnSpc>
              <a:spcBef>
                <a:spcPts val="1000"/>
              </a:spcBef>
              <a:spcAft>
                <a:spcPts val="0"/>
              </a:spcAft>
              <a:buClr>
                <a:srgbClr val="93D4CC"/>
              </a:buClr>
              <a:buSzPts val="1800"/>
              <a:buNone/>
            </a:pPr>
            <a:r>
              <a:rPr lang="en-GB"/>
              <a:t>O que é, para si, o </a:t>
            </a:r>
            <a:r>
              <a:rPr i="1" lang="en-GB"/>
              <a:t>mentoring</a:t>
            </a:r>
            <a:r>
              <a:rPr lang="en-GB"/>
              <a:t>? </a:t>
            </a:r>
            <a:endParaRPr/>
          </a:p>
          <a:p>
            <a:pPr indent="0" lvl="0" marL="0" rtl="0" algn="just">
              <a:lnSpc>
                <a:spcPct val="90000"/>
              </a:lnSpc>
              <a:spcBef>
                <a:spcPts val="1800"/>
              </a:spcBef>
              <a:spcAft>
                <a:spcPts val="0"/>
              </a:spcAft>
              <a:buClr>
                <a:schemeClr val="lt2"/>
              </a:buClr>
              <a:buSzPts val="1800"/>
              <a:buNone/>
            </a:pPr>
            <a:r>
              <a:t/>
            </a:r>
            <a:endParaRPr b="1"/>
          </a:p>
          <a:p>
            <a:pPr indent="0" lvl="0" marL="0" rtl="0" algn="just">
              <a:lnSpc>
                <a:spcPct val="90000"/>
              </a:lnSpc>
              <a:spcBef>
                <a:spcPts val="1000"/>
              </a:spcBef>
              <a:spcAft>
                <a:spcPts val="0"/>
              </a:spcAft>
              <a:buClr>
                <a:schemeClr val="lt2"/>
              </a:buClr>
              <a:buSzPts val="1800"/>
              <a:buNone/>
            </a:pPr>
            <a:r>
              <a:rPr b="1" lang="en-GB"/>
              <a:t>Ronda 2) </a:t>
            </a:r>
            <a:endParaRPr/>
          </a:p>
          <a:p>
            <a:pPr indent="0" lvl="0" marL="0" rtl="0" algn="just">
              <a:lnSpc>
                <a:spcPct val="90000"/>
              </a:lnSpc>
              <a:spcBef>
                <a:spcPts val="1000"/>
              </a:spcBef>
              <a:spcAft>
                <a:spcPts val="0"/>
              </a:spcAft>
              <a:buClr>
                <a:schemeClr val="lt2"/>
              </a:buClr>
              <a:buSzPts val="1800"/>
              <a:buNone/>
            </a:pPr>
            <a:r>
              <a:rPr lang="en-GB"/>
              <a:t>Qualquer pessoa pode ser um mentor? </a:t>
            </a:r>
            <a:endParaRPr/>
          </a:p>
          <a:p>
            <a:pPr indent="0" lvl="0" marL="0" rtl="0" algn="just">
              <a:lnSpc>
                <a:spcPct val="90000"/>
              </a:lnSpc>
              <a:spcBef>
                <a:spcPts val="1000"/>
              </a:spcBef>
              <a:spcAft>
                <a:spcPts val="0"/>
              </a:spcAft>
              <a:buClr>
                <a:schemeClr val="lt2"/>
              </a:buClr>
              <a:buSzPts val="1800"/>
              <a:buNone/>
            </a:pPr>
            <a:r>
              <a:rPr lang="en-GB"/>
              <a:t>O que é necessário para ser um mentor?</a:t>
            </a:r>
            <a:endParaRPr b="1"/>
          </a:p>
          <a:p>
            <a:pPr indent="0" lvl="0" marL="0" rtl="0" algn="just">
              <a:lnSpc>
                <a:spcPct val="90000"/>
              </a:lnSpc>
              <a:spcBef>
                <a:spcPts val="1000"/>
              </a:spcBef>
              <a:spcAft>
                <a:spcPts val="0"/>
              </a:spcAft>
              <a:buClr>
                <a:schemeClr val="lt2"/>
              </a:buClr>
              <a:buSzPts val="1800"/>
              <a:buNone/>
            </a:pPr>
            <a:r>
              <a:t/>
            </a:r>
            <a:endParaRPr b="1"/>
          </a:p>
          <a:p>
            <a:pPr indent="0" lvl="0" marL="0" rtl="0" algn="just">
              <a:lnSpc>
                <a:spcPct val="90000"/>
              </a:lnSpc>
              <a:spcBef>
                <a:spcPts val="1000"/>
              </a:spcBef>
              <a:spcAft>
                <a:spcPts val="0"/>
              </a:spcAft>
              <a:buClr>
                <a:schemeClr val="lt2"/>
              </a:buClr>
              <a:buSzPts val="1800"/>
              <a:buNone/>
            </a:pPr>
            <a:r>
              <a:rPr b="1" lang="en-GB"/>
              <a:t>Ronda 3) </a:t>
            </a:r>
            <a:endParaRPr/>
          </a:p>
          <a:p>
            <a:pPr indent="0" lvl="0" marL="0" rtl="0" algn="just">
              <a:lnSpc>
                <a:spcPct val="90000"/>
              </a:lnSpc>
              <a:spcBef>
                <a:spcPts val="1000"/>
              </a:spcBef>
              <a:spcAft>
                <a:spcPts val="0"/>
              </a:spcAft>
              <a:buClr>
                <a:schemeClr val="lt2"/>
              </a:buClr>
              <a:buSzPts val="1800"/>
              <a:buNone/>
            </a:pPr>
            <a:r>
              <a:rPr lang="en-GB"/>
              <a:t>Qualquer pessoa pode ser um mentorado? </a:t>
            </a:r>
            <a:endParaRPr/>
          </a:p>
          <a:p>
            <a:pPr indent="0" lvl="0" marL="0" rtl="0" algn="just">
              <a:lnSpc>
                <a:spcPct val="90000"/>
              </a:lnSpc>
              <a:spcBef>
                <a:spcPts val="1000"/>
              </a:spcBef>
              <a:spcAft>
                <a:spcPts val="0"/>
              </a:spcAft>
              <a:buClr>
                <a:schemeClr val="lt2"/>
              </a:buClr>
              <a:buSzPts val="1800"/>
              <a:buNone/>
            </a:pPr>
            <a:r>
              <a:rPr lang="en-GB"/>
              <a:t>O que é necessário para ser um mentorado?</a:t>
            </a:r>
            <a:endParaRPr/>
          </a:p>
          <a:p>
            <a:pPr indent="0" lvl="0" marL="0" rtl="0" algn="just">
              <a:lnSpc>
                <a:spcPct val="90000"/>
              </a:lnSpc>
              <a:spcBef>
                <a:spcPts val="1000"/>
              </a:spcBef>
              <a:spcAft>
                <a:spcPts val="0"/>
              </a:spcAft>
              <a:buClr>
                <a:schemeClr val="lt2"/>
              </a:buClr>
              <a:buSzPts val="1800"/>
              <a:buNone/>
            </a:pPr>
            <a:r>
              <a:t/>
            </a:r>
            <a:endParaRPr/>
          </a:p>
        </p:txBody>
      </p:sp>
      <p:pic>
        <p:nvPicPr>
          <p:cNvPr descr="Ampulheta 90% com preenchimento sólido" id="100" name="Google Shape;100;p6"/>
          <p:cNvPicPr preferRelativeResize="0"/>
          <p:nvPr>
            <p:ph idx="2" type="body"/>
          </p:nvPr>
        </p:nvPicPr>
        <p:blipFill rotWithShape="1">
          <a:blip r:embed="rId3">
            <a:alphaModFix/>
          </a:blip>
          <a:srcRect b="0" l="0" r="0" t="0"/>
          <a:stretch/>
        </p:blipFill>
        <p:spPr>
          <a:xfrm>
            <a:off x="7410451" y="1637338"/>
            <a:ext cx="3476624" cy="3476624"/>
          </a:xfrm>
          <a:prstGeom prst="rect">
            <a:avLst/>
          </a:prstGeom>
          <a:noFill/>
          <a:ln>
            <a:noFill/>
          </a:ln>
        </p:spPr>
      </p:pic>
      <p:sp>
        <p:nvSpPr>
          <p:cNvPr id="101" name="Google Shape;101;p6"/>
          <p:cNvSpPr txBox="1"/>
          <p:nvPr>
            <p:ph idx="3" type="body"/>
          </p:nvPr>
        </p:nvSpPr>
        <p:spPr>
          <a:xfrm>
            <a:off x="97970" y="854672"/>
            <a:ext cx="11944351" cy="550862"/>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accent6"/>
              </a:buClr>
              <a:buSzPts val="2400"/>
              <a:buNone/>
            </a:pPr>
            <a:r>
              <a:rPr lang="en-GB">
                <a:latin typeface="Open Sans Light"/>
                <a:ea typeface="Open Sans Light"/>
                <a:cs typeface="Open Sans Light"/>
                <a:sym typeface="Open Sans Light"/>
              </a:rPr>
              <a:t>Atividade 1.1.: Como iniciar um programa de </a:t>
            </a:r>
            <a:r>
              <a:rPr i="1" lang="en-GB">
                <a:latin typeface="Open Sans Light"/>
                <a:ea typeface="Open Sans Light"/>
                <a:cs typeface="Open Sans Light"/>
                <a:sym typeface="Open Sans Light"/>
              </a:rPr>
              <a:t>mentoring</a:t>
            </a:r>
            <a:r>
              <a:rPr lang="en-GB">
                <a:latin typeface="Open Sans Light"/>
                <a:ea typeface="Open Sans Light"/>
                <a:cs typeface="Open Sans Light"/>
                <a:sym typeface="Open Sans Light"/>
              </a:rPr>
              <a:t>? </a:t>
            </a:r>
            <a:endParaRPr/>
          </a:p>
        </p:txBody>
      </p:sp>
      <p:sp>
        <p:nvSpPr>
          <p:cNvPr id="102" name="Google Shape;102;p6"/>
          <p:cNvSpPr txBox="1"/>
          <p:nvPr>
            <p:ph type="title"/>
          </p:nvPr>
        </p:nvSpPr>
        <p:spPr>
          <a:xfrm>
            <a:off x="97970" y="81642"/>
            <a:ext cx="11944351" cy="715879"/>
          </a:xfrm>
          <a:prstGeom prst="rect">
            <a:avLst/>
          </a:prstGeom>
          <a:noFill/>
          <a:ln>
            <a:noFill/>
          </a:ln>
        </p:spPr>
        <p:txBody>
          <a:bodyPr anchorCtr="0" anchor="ctr" bIns="54000" lIns="91425" spcFirstLastPara="1" rIns="54000" wrap="square" tIns="54000">
            <a:noAutofit/>
          </a:bodyPr>
          <a:lstStyle/>
          <a:p>
            <a:pPr indent="0" lvl="0" marL="0" rtl="0" algn="l">
              <a:lnSpc>
                <a:spcPct val="90000"/>
              </a:lnSpc>
              <a:spcBef>
                <a:spcPts val="0"/>
              </a:spcBef>
              <a:spcAft>
                <a:spcPts val="0"/>
              </a:spcAft>
              <a:buClr>
                <a:schemeClr val="dk1"/>
              </a:buClr>
              <a:buSzPts val="3800"/>
              <a:buFont typeface="Open Sans"/>
              <a:buNone/>
            </a:pPr>
            <a:r>
              <a:rPr lang="en-GB" sz="3200"/>
              <a:t>Unidade 1: Noções básicas de </a:t>
            </a:r>
            <a:r>
              <a:rPr i="1" lang="en-GB" sz="3200"/>
              <a:t>mentoring</a:t>
            </a:r>
            <a:endParaRPr sz="3200"/>
          </a:p>
        </p:txBody>
      </p:sp>
      <p:sp>
        <p:nvSpPr>
          <p:cNvPr id="103" name="Google Shape;103;p6"/>
          <p:cNvSpPr txBox="1"/>
          <p:nvPr/>
        </p:nvSpPr>
        <p:spPr>
          <a:xfrm>
            <a:off x="8303517" y="4937123"/>
            <a:ext cx="188833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accent6"/>
                </a:solidFill>
                <a:latin typeface="Open Sans Light"/>
                <a:ea typeface="Open Sans Light"/>
                <a:cs typeface="Open Sans Light"/>
                <a:sym typeface="Open Sans Light"/>
              </a:rPr>
              <a:t>[10 minutos]</a:t>
            </a:r>
            <a:endParaRPr b="1" i="0" sz="2000" u="none" cap="none" strike="noStrike">
              <a:solidFill>
                <a:schemeClr val="accent6"/>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7"/>
          <p:cNvSpPr/>
          <p:nvPr/>
        </p:nvSpPr>
        <p:spPr>
          <a:xfrm>
            <a:off x="1657692" y="1488625"/>
            <a:ext cx="1988467" cy="1996302"/>
          </a:xfrm>
          <a:custGeom>
            <a:rect b="b" l="l" r="r" t="t"/>
            <a:pathLst>
              <a:path extrusionOk="0" h="2934371" w="2922853">
                <a:moveTo>
                  <a:pt x="1461426" y="0"/>
                </a:moveTo>
                <a:cubicBezTo>
                  <a:pt x="2266942" y="0"/>
                  <a:pt x="2922853" y="654905"/>
                  <a:pt x="2922853" y="1460640"/>
                </a:cubicBezTo>
                <a:cubicBezTo>
                  <a:pt x="2922853" y="1708759"/>
                  <a:pt x="2864709" y="1926190"/>
                  <a:pt x="2728170" y="2188675"/>
                </a:cubicBezTo>
                <a:cubicBezTo>
                  <a:pt x="2627236" y="2382599"/>
                  <a:pt x="2571501" y="2545305"/>
                  <a:pt x="2549943" y="2715908"/>
                </a:cubicBezTo>
                <a:lnTo>
                  <a:pt x="2543922" y="2815359"/>
                </a:lnTo>
                <a:lnTo>
                  <a:pt x="2656380" y="2701723"/>
                </a:lnTo>
                <a:lnTo>
                  <a:pt x="2698189" y="2743784"/>
                </a:lnTo>
                <a:lnTo>
                  <a:pt x="2508742" y="2934371"/>
                </a:lnTo>
                <a:lnTo>
                  <a:pt x="2318642" y="2743784"/>
                </a:lnTo>
                <a:lnTo>
                  <a:pt x="2360451" y="2701723"/>
                </a:lnTo>
                <a:lnTo>
                  <a:pt x="2483955" y="2825971"/>
                </a:lnTo>
                <a:lnTo>
                  <a:pt x="2491238" y="2709430"/>
                </a:lnTo>
                <a:cubicBezTo>
                  <a:pt x="2514175" y="2531512"/>
                  <a:pt x="2572849" y="2359746"/>
                  <a:pt x="2675253" y="2161904"/>
                </a:cubicBezTo>
                <a:cubicBezTo>
                  <a:pt x="2809179" y="1904643"/>
                  <a:pt x="2864056" y="1701577"/>
                  <a:pt x="2864056" y="1460640"/>
                </a:cubicBezTo>
                <a:cubicBezTo>
                  <a:pt x="2864056" y="687552"/>
                  <a:pt x="2234930" y="58765"/>
                  <a:pt x="1461426" y="58765"/>
                </a:cubicBezTo>
                <a:cubicBezTo>
                  <a:pt x="687922" y="58765"/>
                  <a:pt x="59450" y="687552"/>
                  <a:pt x="59450" y="1460640"/>
                </a:cubicBezTo>
                <a:cubicBezTo>
                  <a:pt x="59450" y="2232422"/>
                  <a:pt x="687922" y="2861862"/>
                  <a:pt x="1461426" y="2861862"/>
                </a:cubicBezTo>
                <a:cubicBezTo>
                  <a:pt x="1708373" y="2861862"/>
                  <a:pt x="1950746" y="2796567"/>
                  <a:pt x="2162414" y="2673813"/>
                </a:cubicBezTo>
                <a:lnTo>
                  <a:pt x="2192466" y="2724743"/>
                </a:lnTo>
                <a:cubicBezTo>
                  <a:pt x="1970998" y="2852721"/>
                  <a:pt x="1718172" y="2919974"/>
                  <a:pt x="1461426" y="2919974"/>
                </a:cubicBezTo>
                <a:cubicBezTo>
                  <a:pt x="655910" y="2919974"/>
                  <a:pt x="0" y="2265069"/>
                  <a:pt x="0" y="1460640"/>
                </a:cubicBezTo>
                <a:cubicBezTo>
                  <a:pt x="0" y="654905"/>
                  <a:pt x="655910" y="0"/>
                  <a:pt x="146142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66"/>
              <a:buFont typeface="Arial"/>
              <a:buNone/>
            </a:pPr>
            <a:r>
              <a:t/>
            </a:r>
            <a:endParaRPr b="0" i="0" sz="3266" u="none" cap="none" strike="noStrike">
              <a:solidFill>
                <a:schemeClr val="lt1"/>
              </a:solidFill>
              <a:latin typeface="Calibri"/>
              <a:ea typeface="Calibri"/>
              <a:cs typeface="Calibri"/>
              <a:sym typeface="Calibri"/>
            </a:endParaRPr>
          </a:p>
        </p:txBody>
      </p:sp>
      <p:sp>
        <p:nvSpPr>
          <p:cNvPr id="110" name="Google Shape;110;p7"/>
          <p:cNvSpPr/>
          <p:nvPr/>
        </p:nvSpPr>
        <p:spPr>
          <a:xfrm>
            <a:off x="3380108" y="2452707"/>
            <a:ext cx="1953196" cy="1996305"/>
          </a:xfrm>
          <a:custGeom>
            <a:rect b="b" l="l" r="r" t="t"/>
            <a:pathLst>
              <a:path extrusionOk="0" h="2934376" w="2871009">
                <a:moveTo>
                  <a:pt x="1410694" y="11522"/>
                </a:moveTo>
                <a:cubicBezTo>
                  <a:pt x="1667636" y="11522"/>
                  <a:pt x="1920655" y="79494"/>
                  <a:pt x="2142291" y="207596"/>
                </a:cubicBezTo>
                <a:lnTo>
                  <a:pt x="2112217" y="258575"/>
                </a:lnTo>
                <a:cubicBezTo>
                  <a:pt x="1900387" y="135702"/>
                  <a:pt x="1657175" y="70344"/>
                  <a:pt x="1410694" y="70344"/>
                </a:cubicBezTo>
                <a:cubicBezTo>
                  <a:pt x="1164213" y="70344"/>
                  <a:pt x="921001" y="135702"/>
                  <a:pt x="709172" y="258575"/>
                </a:cubicBezTo>
                <a:lnTo>
                  <a:pt x="679751" y="207596"/>
                </a:lnTo>
                <a:cubicBezTo>
                  <a:pt x="900734" y="79494"/>
                  <a:pt x="1153753" y="11522"/>
                  <a:pt x="1410694" y="11522"/>
                </a:cubicBezTo>
                <a:close/>
                <a:moveTo>
                  <a:pt x="2456571" y="0"/>
                </a:moveTo>
                <a:lnTo>
                  <a:pt x="2646344" y="190587"/>
                </a:lnTo>
                <a:lnTo>
                  <a:pt x="2605117" y="232648"/>
                </a:lnTo>
                <a:lnTo>
                  <a:pt x="2492154" y="119200"/>
                </a:lnTo>
                <a:lnTo>
                  <a:pt x="2498128" y="217913"/>
                </a:lnTo>
                <a:cubicBezTo>
                  <a:pt x="2519686" y="388519"/>
                  <a:pt x="2575416" y="551136"/>
                  <a:pt x="2676342" y="744610"/>
                </a:cubicBezTo>
                <a:cubicBezTo>
                  <a:pt x="2812870" y="1007800"/>
                  <a:pt x="2871009" y="1225274"/>
                  <a:pt x="2871009" y="1473443"/>
                </a:cubicBezTo>
                <a:cubicBezTo>
                  <a:pt x="2871009" y="2279340"/>
                  <a:pt x="2215152" y="2934376"/>
                  <a:pt x="1409701" y="2934376"/>
                </a:cubicBezTo>
                <a:cubicBezTo>
                  <a:pt x="751884" y="2934376"/>
                  <a:pt x="172456" y="2491590"/>
                  <a:pt x="0" y="1858105"/>
                </a:cubicBezTo>
                <a:lnTo>
                  <a:pt x="56832" y="1842432"/>
                </a:lnTo>
                <a:cubicBezTo>
                  <a:pt x="222103" y="2451099"/>
                  <a:pt x="778667" y="2875599"/>
                  <a:pt x="1409701" y="2875599"/>
                </a:cubicBezTo>
                <a:cubicBezTo>
                  <a:pt x="2183142" y="2875599"/>
                  <a:pt x="2811564" y="2246686"/>
                  <a:pt x="2811564" y="1473443"/>
                </a:cubicBezTo>
                <a:cubicBezTo>
                  <a:pt x="2811564" y="1232458"/>
                  <a:pt x="2757344" y="1028698"/>
                  <a:pt x="2624082" y="771386"/>
                </a:cubicBezTo>
                <a:cubicBezTo>
                  <a:pt x="2521196" y="573993"/>
                  <a:pt x="2462404" y="402316"/>
                  <a:pt x="2439439" y="224393"/>
                </a:cubicBezTo>
                <a:lnTo>
                  <a:pt x="2432166" y="108083"/>
                </a:lnTo>
                <a:lnTo>
                  <a:pt x="2308679" y="232648"/>
                </a:lnTo>
                <a:lnTo>
                  <a:pt x="2266798" y="19058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66"/>
              <a:buFont typeface="Arial"/>
              <a:buNone/>
            </a:pPr>
            <a:r>
              <a:t/>
            </a:r>
            <a:endParaRPr b="0" i="0" sz="3266" u="none" cap="none" strike="noStrike">
              <a:solidFill>
                <a:schemeClr val="lt1"/>
              </a:solidFill>
              <a:latin typeface="Calibri"/>
              <a:ea typeface="Calibri"/>
              <a:cs typeface="Calibri"/>
              <a:sym typeface="Calibri"/>
            </a:endParaRPr>
          </a:p>
        </p:txBody>
      </p:sp>
      <p:sp>
        <p:nvSpPr>
          <p:cNvPr id="111" name="Google Shape;111;p7"/>
          <p:cNvSpPr/>
          <p:nvPr/>
        </p:nvSpPr>
        <p:spPr>
          <a:xfrm>
            <a:off x="5067254" y="1488624"/>
            <a:ext cx="1953195" cy="1996303"/>
          </a:xfrm>
          <a:custGeom>
            <a:rect b="b" l="l" r="r" t="t"/>
            <a:pathLst>
              <a:path extrusionOk="0" h="2934372" w="2871007">
                <a:moveTo>
                  <a:pt x="709127" y="2672922"/>
                </a:moveTo>
                <a:cubicBezTo>
                  <a:pt x="920634" y="2796120"/>
                  <a:pt x="1163475" y="2861651"/>
                  <a:pt x="1409581" y="2861651"/>
                </a:cubicBezTo>
                <a:cubicBezTo>
                  <a:pt x="1655033" y="2861651"/>
                  <a:pt x="1897222" y="2796120"/>
                  <a:pt x="2109381" y="2672922"/>
                </a:cubicBezTo>
                <a:lnTo>
                  <a:pt x="2139410" y="2724036"/>
                </a:lnTo>
                <a:cubicBezTo>
                  <a:pt x="1918111" y="2852476"/>
                  <a:pt x="1665478" y="2919973"/>
                  <a:pt x="1409581" y="2919973"/>
                </a:cubicBezTo>
                <a:cubicBezTo>
                  <a:pt x="1153030" y="2919973"/>
                  <a:pt x="900397" y="2852476"/>
                  <a:pt x="679751" y="2724036"/>
                </a:cubicBezTo>
                <a:close/>
                <a:moveTo>
                  <a:pt x="1410021" y="0"/>
                </a:moveTo>
                <a:cubicBezTo>
                  <a:pt x="2215655" y="0"/>
                  <a:pt x="2871007" y="655036"/>
                  <a:pt x="2871007" y="1460933"/>
                </a:cubicBezTo>
                <a:cubicBezTo>
                  <a:pt x="2871007" y="1709102"/>
                  <a:pt x="2812202" y="1926576"/>
                  <a:pt x="2675643" y="2189113"/>
                </a:cubicBezTo>
                <a:cubicBezTo>
                  <a:pt x="2575184" y="2383077"/>
                  <a:pt x="2519197" y="2545816"/>
                  <a:pt x="2497482" y="2716453"/>
                </a:cubicBezTo>
                <a:lnTo>
                  <a:pt x="2491408" y="2815921"/>
                </a:lnTo>
                <a:lnTo>
                  <a:pt x="2605116" y="2701724"/>
                </a:lnTo>
                <a:lnTo>
                  <a:pt x="2646343" y="2743785"/>
                </a:lnTo>
                <a:lnTo>
                  <a:pt x="2456570" y="2934372"/>
                </a:lnTo>
                <a:lnTo>
                  <a:pt x="2266797" y="2743785"/>
                </a:lnTo>
                <a:lnTo>
                  <a:pt x="2308678" y="2701724"/>
                </a:lnTo>
                <a:lnTo>
                  <a:pt x="2432071" y="2826195"/>
                </a:lnTo>
                <a:lnTo>
                  <a:pt x="2439339" y="2709973"/>
                </a:lnTo>
                <a:cubicBezTo>
                  <a:pt x="2462310" y="2532019"/>
                  <a:pt x="2521116" y="2360219"/>
                  <a:pt x="2624025" y="2162337"/>
                </a:cubicBezTo>
                <a:cubicBezTo>
                  <a:pt x="2757317" y="1905025"/>
                  <a:pt x="2812202" y="1701918"/>
                  <a:pt x="2812202" y="1460933"/>
                </a:cubicBezTo>
                <a:cubicBezTo>
                  <a:pt x="2812202" y="687690"/>
                  <a:pt x="2182985" y="58777"/>
                  <a:pt x="1410021" y="58777"/>
                </a:cubicBezTo>
                <a:cubicBezTo>
                  <a:pt x="778844" y="58777"/>
                  <a:pt x="222154" y="483277"/>
                  <a:pt x="56845" y="1091944"/>
                </a:cubicBezTo>
                <a:lnTo>
                  <a:pt x="0" y="1076270"/>
                </a:lnTo>
                <a:cubicBezTo>
                  <a:pt x="172496" y="442133"/>
                  <a:pt x="752055" y="0"/>
                  <a:pt x="1410021" y="0"/>
                </a:cubicBezTo>
                <a:close/>
              </a:path>
            </a:pathLst>
          </a:custGeom>
          <a:solidFill>
            <a:schemeClr val="accent3"/>
          </a:solidFill>
          <a:ln cap="flat" cmpd="sng" w="952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66"/>
              <a:buFont typeface="Arial"/>
              <a:buNone/>
            </a:pPr>
            <a:r>
              <a:t/>
            </a:r>
            <a:endParaRPr b="0" i="0" sz="3266" u="none" cap="none" strike="noStrike">
              <a:solidFill>
                <a:schemeClr val="lt1"/>
              </a:solidFill>
              <a:latin typeface="Calibri"/>
              <a:ea typeface="Calibri"/>
              <a:cs typeface="Calibri"/>
              <a:sym typeface="Calibri"/>
            </a:endParaRPr>
          </a:p>
        </p:txBody>
      </p:sp>
      <p:sp>
        <p:nvSpPr>
          <p:cNvPr id="112" name="Google Shape;112;p7"/>
          <p:cNvSpPr/>
          <p:nvPr/>
        </p:nvSpPr>
        <p:spPr>
          <a:xfrm>
            <a:off x="6752440" y="2452707"/>
            <a:ext cx="1953196" cy="1996305"/>
          </a:xfrm>
          <a:custGeom>
            <a:rect b="b" l="l" r="r" t="t"/>
            <a:pathLst>
              <a:path extrusionOk="0" h="2934376" w="2871008">
                <a:moveTo>
                  <a:pt x="1410694" y="11522"/>
                </a:moveTo>
                <a:cubicBezTo>
                  <a:pt x="1668290" y="11522"/>
                  <a:pt x="1920655" y="79494"/>
                  <a:pt x="2142291" y="207596"/>
                </a:cubicBezTo>
                <a:lnTo>
                  <a:pt x="2112870" y="258575"/>
                </a:lnTo>
                <a:cubicBezTo>
                  <a:pt x="1900387" y="135702"/>
                  <a:pt x="1657829" y="70344"/>
                  <a:pt x="1410694" y="70344"/>
                </a:cubicBezTo>
                <a:cubicBezTo>
                  <a:pt x="1164213" y="70344"/>
                  <a:pt x="921655" y="135702"/>
                  <a:pt x="709172" y="258575"/>
                </a:cubicBezTo>
                <a:lnTo>
                  <a:pt x="679751" y="207596"/>
                </a:lnTo>
                <a:cubicBezTo>
                  <a:pt x="900734" y="79494"/>
                  <a:pt x="1153753" y="11522"/>
                  <a:pt x="1410694" y="11522"/>
                </a:cubicBezTo>
                <a:close/>
                <a:moveTo>
                  <a:pt x="2459778" y="0"/>
                </a:moveTo>
                <a:lnTo>
                  <a:pt x="2649225" y="190587"/>
                </a:lnTo>
                <a:lnTo>
                  <a:pt x="2607416" y="232648"/>
                </a:lnTo>
                <a:lnTo>
                  <a:pt x="2491958" y="115981"/>
                </a:lnTo>
                <a:lnTo>
                  <a:pt x="2498128" y="217913"/>
                </a:lnTo>
                <a:cubicBezTo>
                  <a:pt x="2519685" y="388519"/>
                  <a:pt x="2575415" y="551136"/>
                  <a:pt x="2676341" y="744610"/>
                </a:cubicBezTo>
                <a:cubicBezTo>
                  <a:pt x="2812869" y="1007800"/>
                  <a:pt x="2871008" y="1225274"/>
                  <a:pt x="2871008" y="1473443"/>
                </a:cubicBezTo>
                <a:cubicBezTo>
                  <a:pt x="2871008" y="2279340"/>
                  <a:pt x="2215151" y="2934376"/>
                  <a:pt x="1409701" y="2934376"/>
                </a:cubicBezTo>
                <a:cubicBezTo>
                  <a:pt x="752537" y="2934376"/>
                  <a:pt x="172456" y="2491590"/>
                  <a:pt x="0" y="1858105"/>
                </a:cubicBezTo>
                <a:lnTo>
                  <a:pt x="56832" y="1842432"/>
                </a:lnTo>
                <a:cubicBezTo>
                  <a:pt x="222103" y="2451099"/>
                  <a:pt x="778667" y="2875599"/>
                  <a:pt x="1409701" y="2875599"/>
                </a:cubicBezTo>
                <a:cubicBezTo>
                  <a:pt x="2183142" y="2875599"/>
                  <a:pt x="2812216" y="2246686"/>
                  <a:pt x="2812216" y="1473443"/>
                </a:cubicBezTo>
                <a:cubicBezTo>
                  <a:pt x="2812216" y="1232458"/>
                  <a:pt x="2757343" y="1028698"/>
                  <a:pt x="2624081" y="771386"/>
                </a:cubicBezTo>
                <a:cubicBezTo>
                  <a:pt x="2521195" y="573993"/>
                  <a:pt x="2462403" y="402316"/>
                  <a:pt x="2439438" y="224393"/>
                </a:cubicBezTo>
                <a:lnTo>
                  <a:pt x="2432351" y="111057"/>
                </a:lnTo>
                <a:lnTo>
                  <a:pt x="2311487" y="232648"/>
                </a:lnTo>
                <a:lnTo>
                  <a:pt x="2269678" y="190587"/>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66"/>
              <a:buFont typeface="Arial"/>
              <a:buNone/>
            </a:pPr>
            <a:r>
              <a:t/>
            </a:r>
            <a:endParaRPr b="0" i="0" sz="3266" u="none" cap="none" strike="noStrike">
              <a:solidFill>
                <a:schemeClr val="lt1"/>
              </a:solidFill>
              <a:latin typeface="Calibri"/>
              <a:ea typeface="Calibri"/>
              <a:cs typeface="Calibri"/>
              <a:sym typeface="Calibri"/>
            </a:endParaRPr>
          </a:p>
        </p:txBody>
      </p:sp>
      <p:sp>
        <p:nvSpPr>
          <p:cNvPr id="113" name="Google Shape;113;p7"/>
          <p:cNvSpPr/>
          <p:nvPr/>
        </p:nvSpPr>
        <p:spPr>
          <a:xfrm>
            <a:off x="8439584" y="1347540"/>
            <a:ext cx="2094726" cy="2129997"/>
          </a:xfrm>
          <a:custGeom>
            <a:rect b="b" l="l" r="r" t="t"/>
            <a:pathLst>
              <a:path extrusionOk="0" h="4794" w="4712">
                <a:moveTo>
                  <a:pt x="2157" y="4788"/>
                </a:moveTo>
                <a:lnTo>
                  <a:pt x="2157" y="4788"/>
                </a:lnTo>
                <a:cubicBezTo>
                  <a:pt x="1771" y="4788"/>
                  <a:pt x="1385" y="4689"/>
                  <a:pt x="1039" y="4490"/>
                </a:cubicBezTo>
                <a:lnTo>
                  <a:pt x="1084" y="4412"/>
                </a:lnTo>
                <a:lnTo>
                  <a:pt x="1084" y="4412"/>
                </a:lnTo>
                <a:cubicBezTo>
                  <a:pt x="1747" y="4793"/>
                  <a:pt x="2570" y="4793"/>
                  <a:pt x="3231" y="4412"/>
                </a:cubicBezTo>
                <a:lnTo>
                  <a:pt x="3231" y="4412"/>
                </a:lnTo>
                <a:cubicBezTo>
                  <a:pt x="3727" y="4125"/>
                  <a:pt x="4083" y="3662"/>
                  <a:pt x="4231" y="3109"/>
                </a:cubicBezTo>
                <a:lnTo>
                  <a:pt x="4231" y="3109"/>
                </a:lnTo>
                <a:cubicBezTo>
                  <a:pt x="4379" y="2556"/>
                  <a:pt x="4303" y="1977"/>
                  <a:pt x="4017" y="1480"/>
                </a:cubicBezTo>
                <a:lnTo>
                  <a:pt x="4017" y="1480"/>
                </a:lnTo>
                <a:cubicBezTo>
                  <a:pt x="3425" y="455"/>
                  <a:pt x="2109" y="103"/>
                  <a:pt x="1084" y="695"/>
                </a:cubicBezTo>
                <a:lnTo>
                  <a:pt x="1084" y="695"/>
                </a:lnTo>
                <a:cubicBezTo>
                  <a:pt x="591" y="980"/>
                  <a:pt x="237" y="1439"/>
                  <a:pt x="87" y="1988"/>
                </a:cubicBezTo>
                <a:lnTo>
                  <a:pt x="0" y="1965"/>
                </a:lnTo>
                <a:lnTo>
                  <a:pt x="0" y="1965"/>
                </a:lnTo>
                <a:cubicBezTo>
                  <a:pt x="156" y="1392"/>
                  <a:pt x="525" y="913"/>
                  <a:pt x="1039" y="617"/>
                </a:cubicBezTo>
                <a:lnTo>
                  <a:pt x="1039" y="617"/>
                </a:lnTo>
                <a:cubicBezTo>
                  <a:pt x="2107" y="0"/>
                  <a:pt x="3478" y="367"/>
                  <a:pt x="4094" y="1435"/>
                </a:cubicBezTo>
                <a:lnTo>
                  <a:pt x="4094" y="1435"/>
                </a:lnTo>
                <a:cubicBezTo>
                  <a:pt x="4711" y="2503"/>
                  <a:pt x="4344" y="3873"/>
                  <a:pt x="3276" y="4490"/>
                </a:cubicBezTo>
                <a:lnTo>
                  <a:pt x="3276" y="4490"/>
                </a:lnTo>
                <a:cubicBezTo>
                  <a:pt x="2932" y="4689"/>
                  <a:pt x="2544" y="4788"/>
                  <a:pt x="2157" y="4788"/>
                </a:cubicBezTo>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66"/>
              <a:buFont typeface="Arial"/>
              <a:buNone/>
            </a:pPr>
            <a:r>
              <a:t/>
            </a:r>
            <a:endParaRPr b="0" i="0" sz="3266" u="none" cap="none" strike="noStrike">
              <a:solidFill>
                <a:schemeClr val="lt1"/>
              </a:solidFill>
              <a:latin typeface="Calibri"/>
              <a:ea typeface="Calibri"/>
              <a:cs typeface="Calibri"/>
              <a:sym typeface="Calibri"/>
            </a:endParaRPr>
          </a:p>
        </p:txBody>
      </p:sp>
      <p:sp>
        <p:nvSpPr>
          <p:cNvPr id="114" name="Google Shape;114;p7"/>
          <p:cNvSpPr txBox="1"/>
          <p:nvPr/>
        </p:nvSpPr>
        <p:spPr>
          <a:xfrm>
            <a:off x="152400" y="54148"/>
            <a:ext cx="8178976"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dk1"/>
                </a:solidFill>
                <a:latin typeface="Open Sans"/>
                <a:ea typeface="Open Sans"/>
                <a:cs typeface="Open Sans"/>
                <a:sym typeface="Open Sans"/>
              </a:rPr>
              <a:t>O que é o </a:t>
            </a:r>
            <a:r>
              <a:rPr b="1" i="1" lang="en-GB" sz="3200" u="none" cap="none" strike="noStrike">
                <a:solidFill>
                  <a:schemeClr val="dk1"/>
                </a:solidFill>
                <a:latin typeface="Open Sans"/>
                <a:ea typeface="Open Sans"/>
                <a:cs typeface="Open Sans"/>
                <a:sym typeface="Open Sans"/>
              </a:rPr>
              <a:t>mentoring</a:t>
            </a:r>
            <a:r>
              <a:rPr b="1" i="0" lang="en-GB" sz="3200" u="none" cap="none" strike="noStrike">
                <a:solidFill>
                  <a:schemeClr val="dk1"/>
                </a:solidFill>
                <a:latin typeface="Open Sans"/>
                <a:ea typeface="Open Sans"/>
                <a:cs typeface="Open Sans"/>
                <a:sym typeface="Open Sans"/>
              </a:rPr>
              <a:t>? </a:t>
            </a:r>
            <a:endParaRPr b="0" i="0" sz="1100" u="none" cap="none" strike="noStrike">
              <a:solidFill>
                <a:srgbClr val="000000"/>
              </a:solidFill>
              <a:latin typeface="Arial"/>
              <a:ea typeface="Arial"/>
              <a:cs typeface="Arial"/>
              <a:sym typeface="Arial"/>
            </a:endParaRPr>
          </a:p>
        </p:txBody>
      </p:sp>
      <p:sp>
        <p:nvSpPr>
          <p:cNvPr id="115" name="Google Shape;115;p7"/>
          <p:cNvSpPr txBox="1"/>
          <p:nvPr/>
        </p:nvSpPr>
        <p:spPr>
          <a:xfrm>
            <a:off x="1110343" y="3834737"/>
            <a:ext cx="2535920" cy="646290"/>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2"/>
                </a:solidFill>
                <a:latin typeface="Open Sans Light"/>
                <a:ea typeface="Open Sans Light"/>
                <a:cs typeface="Open Sans Light"/>
                <a:sym typeface="Open Sans Light"/>
              </a:rPr>
              <a:t>DEFINIÇÃO DE OBJETIVOS </a:t>
            </a:r>
            <a:endParaRPr b="1" i="0" sz="1200" u="none" cap="none" strike="noStrike">
              <a:solidFill>
                <a:srgbClr val="000000"/>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2"/>
                </a:solidFill>
                <a:latin typeface="Open Sans Light"/>
                <a:ea typeface="Open Sans Light"/>
                <a:cs typeface="Open Sans Light"/>
                <a:sym typeface="Open Sans Light"/>
              </a:rPr>
              <a:t>&amp; </a:t>
            </a:r>
            <a:endParaRPr b="1" i="0" sz="1200" u="none" cap="none" strike="noStrike">
              <a:solidFill>
                <a:srgbClr val="000000"/>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2"/>
                </a:solidFill>
                <a:latin typeface="Open Sans Light"/>
                <a:ea typeface="Open Sans Light"/>
                <a:cs typeface="Open Sans Light"/>
                <a:sym typeface="Open Sans Light"/>
              </a:rPr>
              <a:t>RESULTADOS</a:t>
            </a:r>
            <a:endParaRPr b="1" i="0" sz="1200" u="none" cap="none" strike="noStrike">
              <a:solidFill>
                <a:srgbClr val="000000"/>
              </a:solidFill>
              <a:latin typeface="Open Sans Light"/>
              <a:ea typeface="Open Sans Light"/>
              <a:cs typeface="Open Sans Light"/>
              <a:sym typeface="Open Sans Light"/>
            </a:endParaRPr>
          </a:p>
        </p:txBody>
      </p:sp>
      <p:sp>
        <p:nvSpPr>
          <p:cNvPr id="116" name="Google Shape;116;p7"/>
          <p:cNvSpPr txBox="1"/>
          <p:nvPr/>
        </p:nvSpPr>
        <p:spPr>
          <a:xfrm>
            <a:off x="5053074" y="3840867"/>
            <a:ext cx="1979595" cy="830956"/>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2"/>
                </a:solidFill>
                <a:latin typeface="Open Sans Light"/>
                <a:ea typeface="Open Sans Light"/>
                <a:cs typeface="Open Sans Light"/>
                <a:sym typeface="Open Sans Light"/>
              </a:rPr>
              <a:t>FORMAÇÃO </a:t>
            </a:r>
            <a:endParaRPr b="1" i="0" sz="1200" u="none" cap="none" strike="noStrike">
              <a:solidFill>
                <a:schemeClr val="lt2"/>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2"/>
                </a:solidFill>
                <a:latin typeface="Open Sans Light"/>
                <a:ea typeface="Open Sans Light"/>
                <a:cs typeface="Open Sans Light"/>
                <a:sym typeface="Open Sans Light"/>
              </a:rPr>
              <a:t>&amp; </a:t>
            </a:r>
            <a:endParaRPr b="1" i="0" sz="1200" u="none" cap="none" strike="noStrike">
              <a:solidFill>
                <a:schemeClr val="lt2"/>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2"/>
                </a:solidFill>
                <a:latin typeface="Open Sans Light"/>
                <a:ea typeface="Open Sans Light"/>
                <a:cs typeface="Open Sans Light"/>
                <a:sym typeface="Open Sans Light"/>
              </a:rPr>
              <a:t>PARTILHA DE CONHECIMENTOS </a:t>
            </a:r>
            <a:endParaRPr b="1" i="0" sz="1200" u="none" cap="none" strike="noStrike">
              <a:solidFill>
                <a:schemeClr val="lt2"/>
              </a:solidFill>
              <a:latin typeface="Open Sans Light"/>
              <a:ea typeface="Open Sans Light"/>
              <a:cs typeface="Open Sans Light"/>
              <a:sym typeface="Open Sans Light"/>
            </a:endParaRPr>
          </a:p>
        </p:txBody>
      </p:sp>
      <p:sp>
        <p:nvSpPr>
          <p:cNvPr id="117" name="Google Shape;117;p7"/>
          <p:cNvSpPr txBox="1"/>
          <p:nvPr/>
        </p:nvSpPr>
        <p:spPr>
          <a:xfrm>
            <a:off x="8497149" y="3807171"/>
            <a:ext cx="1979595" cy="646290"/>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2"/>
                </a:solidFill>
                <a:latin typeface="Open Sans Light"/>
                <a:ea typeface="Open Sans Light"/>
                <a:cs typeface="Open Sans Light"/>
                <a:sym typeface="Open Sans Light"/>
              </a:rPr>
              <a:t>ORIENTAÇÃO </a:t>
            </a:r>
            <a:endParaRPr b="1" i="0" sz="1200" u="none" cap="none" strike="noStrike">
              <a:solidFill>
                <a:schemeClr val="lt2"/>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2"/>
                </a:solidFill>
                <a:latin typeface="Open Sans Light"/>
                <a:ea typeface="Open Sans Light"/>
                <a:cs typeface="Open Sans Light"/>
                <a:sym typeface="Open Sans Light"/>
              </a:rPr>
              <a:t>&amp; </a:t>
            </a:r>
            <a:endParaRPr b="1" i="0" sz="1200" u="none" cap="none" strike="noStrike">
              <a:solidFill>
                <a:schemeClr val="lt2"/>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2"/>
                </a:solidFill>
                <a:latin typeface="Open Sans Light"/>
                <a:ea typeface="Open Sans Light"/>
                <a:cs typeface="Open Sans Light"/>
                <a:sym typeface="Open Sans Light"/>
              </a:rPr>
              <a:t>APOIO </a:t>
            </a:r>
            <a:endParaRPr b="1" i="0" sz="1200" u="none" cap="none" strike="noStrike">
              <a:solidFill>
                <a:schemeClr val="lt2"/>
              </a:solidFill>
              <a:latin typeface="Open Sans Light"/>
              <a:ea typeface="Open Sans Light"/>
              <a:cs typeface="Open Sans Light"/>
              <a:sym typeface="Open Sans Light"/>
            </a:endParaRPr>
          </a:p>
        </p:txBody>
      </p:sp>
      <p:sp>
        <p:nvSpPr>
          <p:cNvPr id="118" name="Google Shape;118;p7"/>
          <p:cNvSpPr txBox="1"/>
          <p:nvPr/>
        </p:nvSpPr>
        <p:spPr>
          <a:xfrm>
            <a:off x="6752440" y="4803884"/>
            <a:ext cx="1979595" cy="646290"/>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None/>
            </a:pPr>
            <a:r>
              <a:rPr b="1" i="0" lang="en-GB" sz="1200" u="none" cap="none" strike="noStrike">
                <a:solidFill>
                  <a:schemeClr val="lt2"/>
                </a:solidFill>
                <a:latin typeface="Open Sans Light"/>
                <a:ea typeface="Open Sans Light"/>
                <a:cs typeface="Open Sans Light"/>
                <a:sym typeface="Open Sans Light"/>
              </a:rPr>
              <a:t>LIDERANÇA </a:t>
            </a:r>
            <a:endParaRPr b="1" i="0" sz="1200" u="none" cap="none" strike="noStrike">
              <a:solidFill>
                <a:schemeClr val="lt2"/>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None/>
            </a:pPr>
            <a:r>
              <a:rPr b="1" i="0" lang="en-GB" sz="1200" u="none" cap="none" strike="noStrike">
                <a:solidFill>
                  <a:schemeClr val="lt2"/>
                </a:solidFill>
                <a:latin typeface="Open Sans Light"/>
                <a:ea typeface="Open Sans Light"/>
                <a:cs typeface="Open Sans Light"/>
                <a:sym typeface="Open Sans Light"/>
              </a:rPr>
              <a:t>&amp; </a:t>
            </a:r>
            <a:endParaRPr b="1" i="0" sz="1200" u="none" cap="none" strike="noStrike">
              <a:solidFill>
                <a:schemeClr val="lt2"/>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None/>
            </a:pPr>
            <a:r>
              <a:rPr b="1" i="1" lang="en-GB" sz="1200" u="none" cap="none" strike="noStrike">
                <a:solidFill>
                  <a:schemeClr val="lt2"/>
                </a:solidFill>
                <a:latin typeface="Open Sans Light"/>
                <a:ea typeface="Open Sans Light"/>
                <a:cs typeface="Open Sans Light"/>
                <a:sym typeface="Open Sans Light"/>
              </a:rPr>
              <a:t>Networking</a:t>
            </a:r>
            <a:endParaRPr b="1" i="1" sz="1200" u="none" cap="none" strike="noStrike">
              <a:solidFill>
                <a:schemeClr val="lt2"/>
              </a:solidFill>
              <a:latin typeface="Open Sans Light"/>
              <a:ea typeface="Open Sans Light"/>
              <a:cs typeface="Open Sans Light"/>
              <a:sym typeface="Open Sans Light"/>
            </a:endParaRPr>
          </a:p>
        </p:txBody>
      </p:sp>
      <p:sp>
        <p:nvSpPr>
          <p:cNvPr id="119" name="Google Shape;119;p7"/>
          <p:cNvSpPr txBox="1"/>
          <p:nvPr/>
        </p:nvSpPr>
        <p:spPr>
          <a:xfrm>
            <a:off x="3359819" y="4751237"/>
            <a:ext cx="1979595" cy="646290"/>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None/>
            </a:pPr>
            <a:r>
              <a:rPr b="1" i="0" lang="en-GB" sz="1200" u="none" cap="none" strike="noStrike">
                <a:solidFill>
                  <a:schemeClr val="lt2"/>
                </a:solidFill>
                <a:latin typeface="Open Sans Light"/>
                <a:ea typeface="Open Sans Light"/>
                <a:cs typeface="Open Sans Light"/>
                <a:sym typeface="Open Sans Light"/>
              </a:rPr>
              <a:t>MOTIVAÇÃO </a:t>
            </a:r>
            <a:endParaRPr b="1" i="0" sz="1200" u="none" cap="none" strike="noStrike">
              <a:solidFill>
                <a:schemeClr val="lt2"/>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None/>
            </a:pPr>
            <a:r>
              <a:rPr b="1" i="0" lang="en-GB" sz="1200" u="none" cap="none" strike="noStrike">
                <a:solidFill>
                  <a:schemeClr val="lt2"/>
                </a:solidFill>
                <a:latin typeface="Open Sans Light"/>
                <a:ea typeface="Open Sans Light"/>
                <a:cs typeface="Open Sans Light"/>
                <a:sym typeface="Open Sans Light"/>
              </a:rPr>
              <a:t>&amp; </a:t>
            </a:r>
            <a:endParaRPr b="1" i="0" sz="1200" u="none" cap="none" strike="noStrike">
              <a:solidFill>
                <a:schemeClr val="lt2"/>
              </a:solidFill>
              <a:latin typeface="Open Sans Light"/>
              <a:ea typeface="Open Sans Light"/>
              <a:cs typeface="Open Sans Light"/>
              <a:sym typeface="Open Sans Light"/>
            </a:endParaRPr>
          </a:p>
          <a:p>
            <a:pPr indent="0" lvl="0" marL="0" marR="0" rtl="0" algn="ctr">
              <a:lnSpc>
                <a:spcPct val="100000"/>
              </a:lnSpc>
              <a:spcBef>
                <a:spcPts val="0"/>
              </a:spcBef>
              <a:spcAft>
                <a:spcPts val="0"/>
              </a:spcAft>
              <a:buNone/>
            </a:pPr>
            <a:r>
              <a:rPr b="1" i="0" lang="en-GB" sz="1200" u="none" cap="none" strike="noStrike">
                <a:solidFill>
                  <a:schemeClr val="lt2"/>
                </a:solidFill>
                <a:latin typeface="Open Sans Light"/>
                <a:ea typeface="Open Sans Light"/>
                <a:cs typeface="Open Sans Light"/>
                <a:sym typeface="Open Sans Light"/>
              </a:rPr>
              <a:t>SUCESSO </a:t>
            </a:r>
            <a:endParaRPr b="1" i="0" sz="1200" u="none" cap="none" strike="noStrike">
              <a:solidFill>
                <a:schemeClr val="lt2"/>
              </a:solidFill>
              <a:latin typeface="Open Sans Light"/>
              <a:ea typeface="Open Sans Light"/>
              <a:cs typeface="Open Sans Light"/>
              <a:sym typeface="Open Sans Light"/>
            </a:endParaRPr>
          </a:p>
        </p:txBody>
      </p:sp>
      <p:pic>
        <p:nvPicPr>
          <p:cNvPr descr="Sala de Aulas destaque" id="120" name="Google Shape;120;p7"/>
          <p:cNvPicPr preferRelativeResize="0"/>
          <p:nvPr/>
        </p:nvPicPr>
        <p:blipFill rotWithShape="1">
          <a:blip r:embed="rId3">
            <a:alphaModFix/>
          </a:blip>
          <a:srcRect b="0" l="0" r="0" t="0"/>
          <a:stretch/>
        </p:blipFill>
        <p:spPr>
          <a:xfrm>
            <a:off x="5584693" y="2036159"/>
            <a:ext cx="914400" cy="914400"/>
          </a:xfrm>
          <a:prstGeom prst="rect">
            <a:avLst/>
          </a:prstGeom>
          <a:noFill/>
          <a:ln>
            <a:noFill/>
          </a:ln>
        </p:spPr>
      </p:pic>
      <p:pic>
        <p:nvPicPr>
          <p:cNvPr descr="Ambição com preenchimento sólido" id="121" name="Google Shape;121;p7"/>
          <p:cNvPicPr preferRelativeResize="0"/>
          <p:nvPr/>
        </p:nvPicPr>
        <p:blipFill rotWithShape="1">
          <a:blip r:embed="rId4">
            <a:alphaModFix/>
          </a:blip>
          <a:srcRect b="0" l="0" r="0" t="0"/>
          <a:stretch/>
        </p:blipFill>
        <p:spPr>
          <a:xfrm>
            <a:off x="3901465" y="3091199"/>
            <a:ext cx="914400" cy="914400"/>
          </a:xfrm>
          <a:prstGeom prst="rect">
            <a:avLst/>
          </a:prstGeom>
          <a:noFill/>
          <a:ln>
            <a:noFill/>
          </a:ln>
        </p:spPr>
      </p:pic>
      <p:pic>
        <p:nvPicPr>
          <p:cNvPr descr="Crescimento Empresarial destaque" id="122" name="Google Shape;122;p7"/>
          <p:cNvPicPr preferRelativeResize="0"/>
          <p:nvPr/>
        </p:nvPicPr>
        <p:blipFill rotWithShape="1">
          <a:blip r:embed="rId5">
            <a:alphaModFix/>
          </a:blip>
          <a:srcRect b="0" l="0" r="0" t="0"/>
          <a:stretch/>
        </p:blipFill>
        <p:spPr>
          <a:xfrm>
            <a:off x="8927905" y="1974013"/>
            <a:ext cx="1249231" cy="1249231"/>
          </a:xfrm>
          <a:prstGeom prst="rect">
            <a:avLst/>
          </a:prstGeom>
          <a:noFill/>
          <a:ln>
            <a:noFill/>
          </a:ln>
        </p:spPr>
      </p:pic>
      <p:pic>
        <p:nvPicPr>
          <p:cNvPr descr="Debate de ideias em grupo com preenchimento sólido" id="123" name="Google Shape;123;p7"/>
          <p:cNvPicPr preferRelativeResize="0"/>
          <p:nvPr/>
        </p:nvPicPr>
        <p:blipFill rotWithShape="1">
          <a:blip r:embed="rId6">
            <a:alphaModFix/>
          </a:blip>
          <a:srcRect b="0" l="0" r="0" t="0"/>
          <a:stretch/>
        </p:blipFill>
        <p:spPr>
          <a:xfrm>
            <a:off x="7101340" y="2788349"/>
            <a:ext cx="1269135" cy="1269135"/>
          </a:xfrm>
          <a:prstGeom prst="rect">
            <a:avLst/>
          </a:prstGeom>
          <a:noFill/>
          <a:ln>
            <a:noFill/>
          </a:ln>
        </p:spPr>
      </p:pic>
      <p:pic>
        <p:nvPicPr>
          <p:cNvPr descr="Alvo destaque" id="124" name="Google Shape;124;p7"/>
          <p:cNvPicPr preferRelativeResize="0"/>
          <p:nvPr/>
        </p:nvPicPr>
        <p:blipFill rotWithShape="1">
          <a:blip r:embed="rId7">
            <a:alphaModFix/>
          </a:blip>
          <a:srcRect b="0" l="0" r="0" t="0"/>
          <a:stretch/>
        </p:blipFill>
        <p:spPr>
          <a:xfrm rot="-5400000">
            <a:off x="1997442" y="1902021"/>
            <a:ext cx="1232666" cy="123266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8"/>
          <p:cNvSpPr/>
          <p:nvPr/>
        </p:nvSpPr>
        <p:spPr>
          <a:xfrm>
            <a:off x="269426" y="1537165"/>
            <a:ext cx="5631667" cy="1075794"/>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66"/>
              <a:buFont typeface="Arial"/>
              <a:buNone/>
            </a:pPr>
            <a:r>
              <a:t/>
            </a:r>
            <a:endParaRPr b="0" i="0" sz="3266" u="none" cap="none" strike="noStrike">
              <a:solidFill>
                <a:schemeClr val="lt1"/>
              </a:solidFill>
              <a:latin typeface="Open Sans Light"/>
              <a:ea typeface="Open Sans Light"/>
              <a:cs typeface="Open Sans Light"/>
              <a:sym typeface="Open Sans Light"/>
            </a:endParaRPr>
          </a:p>
        </p:txBody>
      </p:sp>
      <p:sp>
        <p:nvSpPr>
          <p:cNvPr id="131" name="Google Shape;131;p8"/>
          <p:cNvSpPr/>
          <p:nvPr/>
        </p:nvSpPr>
        <p:spPr>
          <a:xfrm>
            <a:off x="269426" y="2875285"/>
            <a:ext cx="5631667" cy="1077233"/>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66"/>
              <a:buFont typeface="Arial"/>
              <a:buNone/>
            </a:pPr>
            <a:r>
              <a:t/>
            </a:r>
            <a:endParaRPr b="0" i="0" sz="3266" u="none" cap="none" strike="noStrike">
              <a:solidFill>
                <a:schemeClr val="lt1"/>
              </a:solidFill>
              <a:latin typeface="Open Sans Light"/>
              <a:ea typeface="Open Sans Light"/>
              <a:cs typeface="Open Sans Light"/>
              <a:sym typeface="Open Sans Light"/>
            </a:endParaRPr>
          </a:p>
        </p:txBody>
      </p:sp>
      <p:sp>
        <p:nvSpPr>
          <p:cNvPr id="132" name="Google Shape;132;p8"/>
          <p:cNvSpPr/>
          <p:nvPr/>
        </p:nvSpPr>
        <p:spPr>
          <a:xfrm>
            <a:off x="263029" y="4218085"/>
            <a:ext cx="5631667" cy="1075793"/>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66"/>
              <a:buFont typeface="Arial"/>
              <a:buNone/>
            </a:pPr>
            <a:r>
              <a:t/>
            </a:r>
            <a:endParaRPr b="0" i="0" sz="3266" u="none" cap="none" strike="noStrike">
              <a:solidFill>
                <a:schemeClr val="lt1"/>
              </a:solidFill>
              <a:latin typeface="Open Sans Light"/>
              <a:ea typeface="Open Sans Light"/>
              <a:cs typeface="Open Sans Light"/>
              <a:sym typeface="Open Sans Light"/>
            </a:endParaRPr>
          </a:p>
        </p:txBody>
      </p:sp>
      <p:sp>
        <p:nvSpPr>
          <p:cNvPr id="133" name="Google Shape;133;p8"/>
          <p:cNvSpPr/>
          <p:nvPr/>
        </p:nvSpPr>
        <p:spPr>
          <a:xfrm>
            <a:off x="6297306" y="4272929"/>
            <a:ext cx="5631667" cy="1077233"/>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66"/>
              <a:buFont typeface="Arial"/>
              <a:buNone/>
            </a:pPr>
            <a:r>
              <a:t/>
            </a:r>
            <a:endParaRPr b="0" i="0" sz="3266" u="none" cap="none" strike="noStrike">
              <a:solidFill>
                <a:schemeClr val="lt1"/>
              </a:solidFill>
              <a:latin typeface="Open Sans Light"/>
              <a:ea typeface="Open Sans Light"/>
              <a:cs typeface="Open Sans Light"/>
              <a:sym typeface="Open Sans Light"/>
            </a:endParaRPr>
          </a:p>
        </p:txBody>
      </p:sp>
      <p:sp>
        <p:nvSpPr>
          <p:cNvPr id="134" name="Google Shape;134;p8"/>
          <p:cNvSpPr txBox="1"/>
          <p:nvPr/>
        </p:nvSpPr>
        <p:spPr>
          <a:xfrm>
            <a:off x="423730" y="1965550"/>
            <a:ext cx="5578407" cy="317631"/>
          </a:xfrm>
          <a:prstGeom prst="rect">
            <a:avLst/>
          </a:prstGeom>
          <a:noFill/>
          <a:ln>
            <a:noFill/>
          </a:ln>
        </p:spPr>
        <p:txBody>
          <a:bodyPr anchorCtr="0" anchor="t" bIns="22850" lIns="45700" spcFirstLastPara="1" rIns="45700" wrap="square" tIns="22850">
            <a:spAutoFit/>
          </a:bodyPr>
          <a:lstStyle/>
          <a:p>
            <a:pPr indent="0" lvl="0" marL="0" marR="0" rtl="0" algn="l">
              <a:lnSpc>
                <a:spcPct val="62500"/>
              </a:lnSpc>
              <a:spcBef>
                <a:spcPts val="0"/>
              </a:spcBef>
              <a:spcAft>
                <a:spcPts val="0"/>
              </a:spcAft>
              <a:buClr>
                <a:schemeClr val="dk1"/>
              </a:buClr>
              <a:buSzPts val="2800"/>
              <a:buFont typeface="Arial"/>
              <a:buNone/>
            </a:pPr>
            <a:r>
              <a:rPr b="0" i="0" lang="en-GB" sz="2800" u="none" cap="none" strike="noStrike">
                <a:solidFill>
                  <a:schemeClr val="dk1"/>
                </a:solidFill>
                <a:latin typeface="Lato Light"/>
                <a:ea typeface="Lato Light"/>
                <a:cs typeface="Lato Light"/>
                <a:sym typeface="Lato Light"/>
              </a:rPr>
              <a:t>DESENVOLVER COMPETÊNCIAS </a:t>
            </a:r>
            <a:endParaRPr b="0" i="0" sz="1400" u="none" cap="none" strike="noStrike">
              <a:solidFill>
                <a:srgbClr val="000000"/>
              </a:solidFill>
              <a:latin typeface="Arial"/>
              <a:ea typeface="Arial"/>
              <a:cs typeface="Arial"/>
              <a:sym typeface="Arial"/>
            </a:endParaRPr>
          </a:p>
        </p:txBody>
      </p:sp>
      <p:sp>
        <p:nvSpPr>
          <p:cNvPr id="135" name="Google Shape;135;p8"/>
          <p:cNvSpPr txBox="1"/>
          <p:nvPr/>
        </p:nvSpPr>
        <p:spPr>
          <a:xfrm>
            <a:off x="6290908" y="2814238"/>
            <a:ext cx="1089978" cy="338554"/>
          </a:xfrm>
          <a:prstGeom prst="rect">
            <a:avLst/>
          </a:prstGeom>
          <a:noFill/>
          <a:ln>
            <a:noFill/>
          </a:ln>
        </p:spPr>
        <p:txBody>
          <a:bodyPr anchorCtr="0" anchor="b" bIns="45700" lIns="91425" spcFirstLastPara="1" rIns="91425" wrap="square" tIns="45700">
            <a:spAutoFit/>
          </a:bodyPr>
          <a:lstStyle/>
          <a:p>
            <a:pPr indent="0" lvl="0" marL="0" marR="0" rtl="0" algn="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Poppins"/>
                <a:ea typeface="Poppins"/>
                <a:cs typeface="Poppins"/>
                <a:sym typeface="Poppins"/>
              </a:rPr>
              <a:t>OBJECTIVO </a:t>
            </a:r>
            <a:endParaRPr b="0" i="0" sz="1400" u="none" cap="none" strike="noStrike">
              <a:solidFill>
                <a:srgbClr val="000000"/>
              </a:solidFill>
              <a:latin typeface="Arial"/>
              <a:ea typeface="Arial"/>
              <a:cs typeface="Arial"/>
              <a:sym typeface="Arial"/>
            </a:endParaRPr>
          </a:p>
        </p:txBody>
      </p:sp>
      <p:sp>
        <p:nvSpPr>
          <p:cNvPr id="136" name="Google Shape;136;p8"/>
          <p:cNvSpPr/>
          <p:nvPr/>
        </p:nvSpPr>
        <p:spPr>
          <a:xfrm>
            <a:off x="8133716" y="2974084"/>
            <a:ext cx="569734" cy="571445"/>
          </a:xfrm>
          <a:custGeom>
            <a:rect b="b" l="l" r="r" t="t"/>
            <a:pathLst>
              <a:path extrusionOk="0" h="811" w="811">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37" name="Google Shape;137;p8"/>
          <p:cNvSpPr/>
          <p:nvPr/>
        </p:nvSpPr>
        <p:spPr>
          <a:xfrm>
            <a:off x="6290906" y="2875285"/>
            <a:ext cx="5631667" cy="1075794"/>
          </a:xfrm>
          <a:prstGeom prst="roundRect">
            <a:avLst>
              <a:gd fmla="val 16667" name="adj"/>
            </a:avLst>
          </a:prstGeom>
          <a:solidFill>
            <a:srgbClr val="858AA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66"/>
              <a:buFont typeface="Arial"/>
              <a:buNone/>
            </a:pPr>
            <a:r>
              <a:t/>
            </a:r>
            <a:endParaRPr b="0" i="0" sz="3266" u="none" cap="none" strike="noStrike">
              <a:solidFill>
                <a:schemeClr val="lt1"/>
              </a:solidFill>
              <a:latin typeface="Open Sans Light"/>
              <a:ea typeface="Open Sans Light"/>
              <a:cs typeface="Open Sans Light"/>
              <a:sym typeface="Open Sans Light"/>
            </a:endParaRPr>
          </a:p>
        </p:txBody>
      </p:sp>
      <p:sp>
        <p:nvSpPr>
          <p:cNvPr id="138" name="Google Shape;138;p8"/>
          <p:cNvSpPr/>
          <p:nvPr/>
        </p:nvSpPr>
        <p:spPr>
          <a:xfrm>
            <a:off x="6290907" y="1507839"/>
            <a:ext cx="5631667" cy="1077233"/>
          </a:xfrm>
          <a:prstGeom prst="roundRect">
            <a:avLst>
              <a:gd fmla="val 16667" name="adj"/>
            </a:avLst>
          </a:prstGeom>
          <a:solidFill>
            <a:srgbClr val="59B0B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66"/>
              <a:buFont typeface="Arial"/>
              <a:buNone/>
            </a:pPr>
            <a:r>
              <a:t/>
            </a:r>
            <a:endParaRPr b="0" i="0" sz="3266" u="none" cap="none" strike="noStrike">
              <a:solidFill>
                <a:schemeClr val="lt1"/>
              </a:solidFill>
              <a:latin typeface="Open Sans Light"/>
              <a:ea typeface="Open Sans Light"/>
              <a:cs typeface="Open Sans Light"/>
              <a:sym typeface="Open Sans Light"/>
            </a:endParaRPr>
          </a:p>
        </p:txBody>
      </p:sp>
      <p:sp>
        <p:nvSpPr>
          <p:cNvPr id="139" name="Google Shape;139;p8"/>
          <p:cNvSpPr txBox="1"/>
          <p:nvPr/>
        </p:nvSpPr>
        <p:spPr>
          <a:xfrm>
            <a:off x="423731" y="3391788"/>
            <a:ext cx="4898896" cy="300595"/>
          </a:xfrm>
          <a:prstGeom prst="rect">
            <a:avLst/>
          </a:prstGeom>
          <a:noFill/>
          <a:ln>
            <a:noFill/>
          </a:ln>
        </p:spPr>
        <p:txBody>
          <a:bodyPr anchorCtr="0" anchor="t" bIns="22850" lIns="45700" spcFirstLastPara="1" rIns="45700" wrap="square" tIns="22850">
            <a:spAutoFit/>
          </a:bodyPr>
          <a:lstStyle/>
          <a:p>
            <a:pPr indent="0" lvl="0" marL="0" marR="0" rtl="0" algn="l">
              <a:lnSpc>
                <a:spcPct val="62500"/>
              </a:lnSpc>
              <a:spcBef>
                <a:spcPts val="0"/>
              </a:spcBef>
              <a:spcAft>
                <a:spcPts val="0"/>
              </a:spcAft>
              <a:buClr>
                <a:schemeClr val="dk1"/>
              </a:buClr>
              <a:buSzPts val="2800"/>
              <a:buFont typeface="Arial"/>
              <a:buNone/>
            </a:pPr>
            <a:r>
              <a:rPr b="0" i="0" lang="en-GB" sz="2800" u="none" cap="none" strike="noStrike">
                <a:solidFill>
                  <a:schemeClr val="dk1"/>
                </a:solidFill>
                <a:latin typeface="Lato Light"/>
                <a:ea typeface="Lato Light"/>
                <a:cs typeface="Lato Light"/>
                <a:sym typeface="Lato Light"/>
              </a:rPr>
              <a:t>MAXIMIZAR O POTENCIAL </a:t>
            </a:r>
            <a:endParaRPr b="0" i="0" sz="1400" u="none" cap="none" strike="noStrike">
              <a:solidFill>
                <a:srgbClr val="000000"/>
              </a:solidFill>
              <a:latin typeface="Arial"/>
              <a:ea typeface="Arial"/>
              <a:cs typeface="Arial"/>
              <a:sym typeface="Arial"/>
            </a:endParaRPr>
          </a:p>
        </p:txBody>
      </p:sp>
      <p:sp>
        <p:nvSpPr>
          <p:cNvPr id="140" name="Google Shape;140;p8"/>
          <p:cNvSpPr txBox="1"/>
          <p:nvPr/>
        </p:nvSpPr>
        <p:spPr>
          <a:xfrm>
            <a:off x="6512908" y="1966883"/>
            <a:ext cx="4898896" cy="317631"/>
          </a:xfrm>
          <a:prstGeom prst="rect">
            <a:avLst/>
          </a:prstGeom>
          <a:noFill/>
          <a:ln>
            <a:noFill/>
          </a:ln>
        </p:spPr>
        <p:txBody>
          <a:bodyPr anchorCtr="0" anchor="t" bIns="22850" lIns="45700" spcFirstLastPara="1" rIns="45700" wrap="square" tIns="22850">
            <a:spAutoFit/>
          </a:bodyPr>
          <a:lstStyle/>
          <a:p>
            <a:pPr indent="0" lvl="0" marL="0" marR="0" rtl="0" algn="l">
              <a:lnSpc>
                <a:spcPct val="62500"/>
              </a:lnSpc>
              <a:spcBef>
                <a:spcPts val="0"/>
              </a:spcBef>
              <a:spcAft>
                <a:spcPts val="0"/>
              </a:spcAft>
              <a:buClr>
                <a:schemeClr val="dk1"/>
              </a:buClr>
              <a:buSzPts val="2800"/>
              <a:buFont typeface="Arial"/>
              <a:buNone/>
            </a:pPr>
            <a:r>
              <a:rPr b="0" i="0" lang="en-GB" sz="2800" u="none" cap="none" strike="noStrike">
                <a:solidFill>
                  <a:schemeClr val="dk1"/>
                </a:solidFill>
                <a:latin typeface="Lato Light"/>
                <a:ea typeface="Lato Light"/>
                <a:cs typeface="Lato Light"/>
                <a:sym typeface="Lato Light"/>
              </a:rPr>
              <a:t>SISTEMA DE </a:t>
            </a:r>
            <a:r>
              <a:rPr b="0" i="1" lang="en-GB" sz="2800" u="none" cap="none" strike="noStrike">
                <a:solidFill>
                  <a:schemeClr val="dk1"/>
                </a:solidFill>
                <a:latin typeface="Lato Light"/>
                <a:ea typeface="Lato Light"/>
                <a:cs typeface="Lato Light"/>
                <a:sym typeface="Lato Light"/>
              </a:rPr>
              <a:t>FEEDBACK </a:t>
            </a:r>
            <a:endParaRPr b="0" i="1" sz="1400" u="none" cap="none" strike="noStrike">
              <a:solidFill>
                <a:srgbClr val="000000"/>
              </a:solidFill>
              <a:latin typeface="Arial"/>
              <a:ea typeface="Arial"/>
              <a:cs typeface="Arial"/>
              <a:sym typeface="Arial"/>
            </a:endParaRPr>
          </a:p>
        </p:txBody>
      </p:sp>
      <p:sp>
        <p:nvSpPr>
          <p:cNvPr id="141" name="Google Shape;141;p8"/>
          <p:cNvSpPr txBox="1"/>
          <p:nvPr/>
        </p:nvSpPr>
        <p:spPr>
          <a:xfrm>
            <a:off x="423731" y="4729129"/>
            <a:ext cx="5356406" cy="317631"/>
          </a:xfrm>
          <a:prstGeom prst="rect">
            <a:avLst/>
          </a:prstGeom>
          <a:noFill/>
          <a:ln>
            <a:noFill/>
          </a:ln>
        </p:spPr>
        <p:txBody>
          <a:bodyPr anchorCtr="0" anchor="t" bIns="22850" lIns="45700" spcFirstLastPara="1" rIns="45700" wrap="square" tIns="22850">
            <a:spAutoFit/>
          </a:bodyPr>
          <a:lstStyle/>
          <a:p>
            <a:pPr indent="0" lvl="0" marL="0" marR="0" rtl="0" algn="l">
              <a:lnSpc>
                <a:spcPct val="62500"/>
              </a:lnSpc>
              <a:spcBef>
                <a:spcPts val="0"/>
              </a:spcBef>
              <a:spcAft>
                <a:spcPts val="0"/>
              </a:spcAft>
              <a:buClr>
                <a:schemeClr val="dk1"/>
              </a:buClr>
              <a:buSzPts val="2800"/>
              <a:buFont typeface="Arial"/>
              <a:buNone/>
            </a:pPr>
            <a:r>
              <a:rPr b="0" i="0" lang="en-GB" sz="2800" u="none" cap="none" strike="noStrike">
                <a:solidFill>
                  <a:schemeClr val="dk1"/>
                </a:solidFill>
                <a:latin typeface="Lato Light"/>
                <a:ea typeface="Lato Light"/>
                <a:cs typeface="Lato Light"/>
                <a:sym typeface="Lato Light"/>
              </a:rPr>
              <a:t>MELHORAR O DESEMPENHO </a:t>
            </a:r>
            <a:endParaRPr b="0" i="0" sz="1400" u="none" cap="none" strike="noStrike">
              <a:solidFill>
                <a:srgbClr val="000000"/>
              </a:solidFill>
              <a:latin typeface="Arial"/>
              <a:ea typeface="Arial"/>
              <a:cs typeface="Arial"/>
              <a:sym typeface="Arial"/>
            </a:endParaRPr>
          </a:p>
        </p:txBody>
      </p:sp>
      <p:sp>
        <p:nvSpPr>
          <p:cNvPr id="142" name="Google Shape;142;p8"/>
          <p:cNvSpPr txBox="1"/>
          <p:nvPr/>
        </p:nvSpPr>
        <p:spPr>
          <a:xfrm>
            <a:off x="6512908" y="3384550"/>
            <a:ext cx="4898896" cy="317631"/>
          </a:xfrm>
          <a:prstGeom prst="rect">
            <a:avLst/>
          </a:prstGeom>
          <a:noFill/>
          <a:ln>
            <a:noFill/>
          </a:ln>
        </p:spPr>
        <p:txBody>
          <a:bodyPr anchorCtr="0" anchor="t" bIns="22850" lIns="45700" spcFirstLastPara="1" rIns="45700" wrap="square" tIns="22850">
            <a:spAutoFit/>
          </a:bodyPr>
          <a:lstStyle/>
          <a:p>
            <a:pPr indent="0" lvl="0" marL="0" marR="0" rtl="0" algn="l">
              <a:lnSpc>
                <a:spcPct val="62500"/>
              </a:lnSpc>
              <a:spcBef>
                <a:spcPts val="0"/>
              </a:spcBef>
              <a:spcAft>
                <a:spcPts val="0"/>
              </a:spcAft>
              <a:buClr>
                <a:schemeClr val="dk1"/>
              </a:buClr>
              <a:buSzPts val="2800"/>
              <a:buFont typeface="Arial"/>
              <a:buNone/>
            </a:pPr>
            <a:r>
              <a:rPr b="0" i="0" lang="en-GB" sz="2800" u="none" cap="none" strike="noStrike">
                <a:solidFill>
                  <a:schemeClr val="dk1"/>
                </a:solidFill>
                <a:latin typeface="Lato Light"/>
                <a:ea typeface="Lato Light"/>
                <a:cs typeface="Lato Light"/>
                <a:sym typeface="Lato Light"/>
              </a:rPr>
              <a:t>ESCUTA ATIVA </a:t>
            </a:r>
            <a:endParaRPr b="0" i="0" sz="1400" u="none" cap="none" strike="noStrike">
              <a:solidFill>
                <a:srgbClr val="000000"/>
              </a:solidFill>
              <a:latin typeface="Arial"/>
              <a:ea typeface="Arial"/>
              <a:cs typeface="Arial"/>
              <a:sym typeface="Arial"/>
            </a:endParaRPr>
          </a:p>
        </p:txBody>
      </p:sp>
      <p:sp>
        <p:nvSpPr>
          <p:cNvPr id="143" name="Google Shape;143;p8"/>
          <p:cNvSpPr txBox="1"/>
          <p:nvPr/>
        </p:nvSpPr>
        <p:spPr>
          <a:xfrm>
            <a:off x="423731" y="6027289"/>
            <a:ext cx="4898896" cy="300595"/>
          </a:xfrm>
          <a:prstGeom prst="rect">
            <a:avLst/>
          </a:prstGeom>
          <a:noFill/>
          <a:ln>
            <a:noFill/>
          </a:ln>
        </p:spPr>
        <p:txBody>
          <a:bodyPr anchorCtr="0" anchor="t" bIns="22850" lIns="45700" spcFirstLastPara="1" rIns="45700" wrap="square" tIns="22850">
            <a:spAutoFit/>
          </a:bodyPr>
          <a:lstStyle/>
          <a:p>
            <a:pPr indent="0" lvl="0" marL="0" marR="0" rtl="0" algn="l">
              <a:lnSpc>
                <a:spcPct val="62500"/>
              </a:lnSpc>
              <a:spcBef>
                <a:spcPts val="0"/>
              </a:spcBef>
              <a:spcAft>
                <a:spcPts val="0"/>
              </a:spcAft>
              <a:buClr>
                <a:schemeClr val="dk1"/>
              </a:buClr>
              <a:buSzPts val="2800"/>
              <a:buFont typeface="Arial"/>
              <a:buNone/>
            </a:pPr>
            <a:r>
              <a:rPr b="0" i="0" lang="en-GB" sz="2800" u="none" cap="none" strike="noStrike">
                <a:solidFill>
                  <a:schemeClr val="dk1"/>
                </a:solidFill>
                <a:latin typeface="Lato Light"/>
                <a:ea typeface="Lato Light"/>
                <a:cs typeface="Lato Light"/>
                <a:sym typeface="Lato Light"/>
              </a:rPr>
              <a:t>ABERTURA </a:t>
            </a:r>
            <a:endParaRPr b="0" i="0" sz="1400" u="none" cap="none" strike="noStrike">
              <a:solidFill>
                <a:srgbClr val="000000"/>
              </a:solidFill>
              <a:latin typeface="Arial"/>
              <a:ea typeface="Arial"/>
              <a:cs typeface="Arial"/>
              <a:sym typeface="Arial"/>
            </a:endParaRPr>
          </a:p>
        </p:txBody>
      </p:sp>
      <p:sp>
        <p:nvSpPr>
          <p:cNvPr id="144" name="Google Shape;144;p8"/>
          <p:cNvSpPr txBox="1"/>
          <p:nvPr/>
        </p:nvSpPr>
        <p:spPr>
          <a:xfrm>
            <a:off x="6512908" y="4690351"/>
            <a:ext cx="4898896" cy="317631"/>
          </a:xfrm>
          <a:prstGeom prst="rect">
            <a:avLst/>
          </a:prstGeom>
          <a:noFill/>
          <a:ln>
            <a:noFill/>
          </a:ln>
        </p:spPr>
        <p:txBody>
          <a:bodyPr anchorCtr="0" anchor="t" bIns="22850" lIns="45700" spcFirstLastPara="1" rIns="45700" wrap="square" tIns="22850">
            <a:spAutoFit/>
          </a:bodyPr>
          <a:lstStyle/>
          <a:p>
            <a:pPr indent="0" lvl="0" marL="0" marR="0" rtl="0" algn="l">
              <a:lnSpc>
                <a:spcPct val="62500"/>
              </a:lnSpc>
              <a:spcBef>
                <a:spcPts val="0"/>
              </a:spcBef>
              <a:spcAft>
                <a:spcPts val="0"/>
              </a:spcAft>
              <a:buClr>
                <a:schemeClr val="dk1"/>
              </a:buClr>
              <a:buSzPts val="2800"/>
              <a:buFont typeface="Arial"/>
              <a:buNone/>
            </a:pPr>
            <a:r>
              <a:rPr b="0" i="0" lang="en-GB" sz="2800" u="none" cap="none" strike="noStrike">
                <a:solidFill>
                  <a:schemeClr val="dk1"/>
                </a:solidFill>
                <a:latin typeface="Lato Light"/>
                <a:ea typeface="Lato Light"/>
                <a:cs typeface="Lato Light"/>
                <a:sym typeface="Lato Light"/>
              </a:rPr>
              <a:t>QUESTIONAR </a:t>
            </a:r>
            <a:endParaRPr b="0" i="0" sz="1400" u="none" cap="none" strike="noStrike">
              <a:solidFill>
                <a:srgbClr val="000000"/>
              </a:solidFill>
              <a:latin typeface="Arial"/>
              <a:ea typeface="Arial"/>
              <a:cs typeface="Arial"/>
              <a:sym typeface="Arial"/>
            </a:endParaRPr>
          </a:p>
        </p:txBody>
      </p:sp>
      <p:sp>
        <p:nvSpPr>
          <p:cNvPr id="145" name="Google Shape;145;p8"/>
          <p:cNvSpPr txBox="1"/>
          <p:nvPr/>
        </p:nvSpPr>
        <p:spPr>
          <a:xfrm>
            <a:off x="152400" y="54148"/>
            <a:ext cx="8178976"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dk1"/>
                </a:solidFill>
                <a:latin typeface="Open Sans"/>
                <a:ea typeface="Open Sans"/>
                <a:cs typeface="Open Sans"/>
                <a:sym typeface="Open Sans"/>
              </a:rPr>
              <a:t>O que é o </a:t>
            </a:r>
            <a:r>
              <a:rPr b="1" i="1" lang="en-GB" sz="3200" u="none" cap="none" strike="noStrike">
                <a:solidFill>
                  <a:schemeClr val="dk1"/>
                </a:solidFill>
                <a:latin typeface="Open Sans"/>
                <a:ea typeface="Open Sans"/>
                <a:cs typeface="Open Sans"/>
                <a:sym typeface="Open Sans"/>
              </a:rPr>
              <a:t>mentoring</a:t>
            </a:r>
            <a:r>
              <a:rPr b="1" i="0" lang="en-GB" sz="3200" u="none" cap="none" strike="noStrike">
                <a:solidFill>
                  <a:schemeClr val="dk1"/>
                </a:solidFill>
                <a:latin typeface="Open Sans"/>
                <a:ea typeface="Open Sans"/>
                <a:cs typeface="Open Sans"/>
                <a:sym typeface="Open Sans"/>
              </a:rPr>
              <a:t>?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
          <p:cNvSpPr txBox="1"/>
          <p:nvPr/>
        </p:nvSpPr>
        <p:spPr>
          <a:xfrm>
            <a:off x="1460500" y="787593"/>
            <a:ext cx="9307536" cy="4000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lt1"/>
                </a:solidFill>
                <a:latin typeface="Open Sans"/>
                <a:ea typeface="Open Sans"/>
                <a:cs typeface="Open Sans"/>
                <a:sym typeface="Open Sans"/>
              </a:rPr>
              <a:t>Configuração formal para o desenvolvimento da relação de </a:t>
            </a:r>
            <a:r>
              <a:rPr b="0" i="1" lang="en-GB" sz="2000" u="none" cap="none" strike="noStrike">
                <a:solidFill>
                  <a:schemeClr val="lt1"/>
                </a:solidFill>
                <a:latin typeface="Open Sans"/>
                <a:ea typeface="Open Sans"/>
                <a:cs typeface="Open Sans"/>
                <a:sym typeface="Open Sans"/>
              </a:rPr>
              <a:t>mentoring</a:t>
            </a:r>
            <a:r>
              <a:rPr b="0" i="0" lang="en-GB" sz="2000" u="none" cap="none" strike="noStrike">
                <a:solidFill>
                  <a:schemeClr val="lt1"/>
                </a:solidFill>
                <a:latin typeface="Open Sans"/>
                <a:ea typeface="Open Sans"/>
                <a:cs typeface="Open Sans"/>
                <a:sym typeface="Open Sans"/>
              </a:rPr>
              <a:t>:</a:t>
            </a:r>
            <a:endParaRPr b="0" i="0" sz="2000" u="none" cap="none" strike="noStrike">
              <a:solidFill>
                <a:schemeClr val="lt1"/>
              </a:solidFill>
              <a:latin typeface="Open Sans"/>
              <a:ea typeface="Open Sans"/>
              <a:cs typeface="Open Sans"/>
              <a:sym typeface="Open Sans"/>
            </a:endParaRPr>
          </a:p>
        </p:txBody>
      </p:sp>
      <p:sp>
        <p:nvSpPr>
          <p:cNvPr id="152" name="Google Shape;152;p9"/>
          <p:cNvSpPr/>
          <p:nvPr/>
        </p:nvSpPr>
        <p:spPr>
          <a:xfrm>
            <a:off x="2046982" y="1608783"/>
            <a:ext cx="2979832" cy="922405"/>
          </a:xfrm>
          <a:prstGeom prst="rect">
            <a:avLst/>
          </a:prstGeom>
          <a:solidFill>
            <a:schemeClr val="accent1">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3" name="Google Shape;153;p9"/>
          <p:cNvSpPr/>
          <p:nvPr/>
        </p:nvSpPr>
        <p:spPr>
          <a:xfrm>
            <a:off x="1312699" y="1481658"/>
            <a:ext cx="1176655" cy="117665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4" name="Google Shape;154;p9"/>
          <p:cNvSpPr txBox="1"/>
          <p:nvPr/>
        </p:nvSpPr>
        <p:spPr>
          <a:xfrm>
            <a:off x="1662820" y="1677571"/>
            <a:ext cx="476412" cy="78483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GB" sz="4500" u="none" cap="none" strike="noStrike">
                <a:solidFill>
                  <a:schemeClr val="dk1"/>
                </a:solidFill>
                <a:latin typeface="Poppins"/>
                <a:ea typeface="Poppins"/>
                <a:cs typeface="Poppins"/>
                <a:sym typeface="Poppins"/>
              </a:rPr>
              <a:t>1 </a:t>
            </a:r>
            <a:endParaRPr b="0" i="0" sz="1400" u="none" cap="none" strike="noStrike">
              <a:solidFill>
                <a:srgbClr val="000000"/>
              </a:solidFill>
              <a:latin typeface="Arial"/>
              <a:ea typeface="Arial"/>
              <a:cs typeface="Arial"/>
              <a:sym typeface="Arial"/>
            </a:endParaRPr>
          </a:p>
        </p:txBody>
      </p:sp>
      <p:sp>
        <p:nvSpPr>
          <p:cNvPr id="155" name="Google Shape;155;p9"/>
          <p:cNvSpPr txBox="1"/>
          <p:nvPr/>
        </p:nvSpPr>
        <p:spPr>
          <a:xfrm>
            <a:off x="2653184" y="1716043"/>
            <a:ext cx="2209800" cy="707886"/>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Open Sans"/>
                <a:ea typeface="Open Sans"/>
                <a:cs typeface="Open Sans"/>
                <a:sym typeface="Open Sans"/>
              </a:rPr>
              <a:t>ACORDO DE </a:t>
            </a:r>
            <a:r>
              <a:rPr b="1" i="1" lang="en-GB" sz="2000" u="none" cap="none" strike="noStrike">
                <a:solidFill>
                  <a:schemeClr val="dk1"/>
                </a:solidFill>
                <a:latin typeface="Open Sans"/>
                <a:ea typeface="Open Sans"/>
                <a:cs typeface="Open Sans"/>
                <a:sym typeface="Open Sans"/>
              </a:rPr>
              <a:t>MENTORING </a:t>
            </a:r>
            <a:endParaRPr b="1" i="1" sz="2000" u="none" cap="none" strike="noStrike">
              <a:solidFill>
                <a:schemeClr val="dk1"/>
              </a:solidFill>
              <a:latin typeface="Open Sans"/>
              <a:ea typeface="Open Sans"/>
              <a:cs typeface="Open Sans"/>
              <a:sym typeface="Open Sans"/>
            </a:endParaRPr>
          </a:p>
        </p:txBody>
      </p:sp>
      <p:sp>
        <p:nvSpPr>
          <p:cNvPr id="156" name="Google Shape;156;p9"/>
          <p:cNvSpPr/>
          <p:nvPr/>
        </p:nvSpPr>
        <p:spPr>
          <a:xfrm>
            <a:off x="5296591" y="1348645"/>
            <a:ext cx="5582712" cy="1442682"/>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7" name="Google Shape;157;p9"/>
          <p:cNvSpPr/>
          <p:nvPr/>
        </p:nvSpPr>
        <p:spPr>
          <a:xfrm>
            <a:off x="2046982" y="3395942"/>
            <a:ext cx="2979832" cy="922405"/>
          </a:xfrm>
          <a:prstGeom prst="rect">
            <a:avLst/>
          </a:prstGeom>
          <a:solidFill>
            <a:schemeClr val="accent2">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8" name="Google Shape;158;p9"/>
          <p:cNvSpPr/>
          <p:nvPr/>
        </p:nvSpPr>
        <p:spPr>
          <a:xfrm>
            <a:off x="1312699" y="3268817"/>
            <a:ext cx="1176655" cy="117665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59" name="Google Shape;159;p9"/>
          <p:cNvSpPr txBox="1"/>
          <p:nvPr/>
        </p:nvSpPr>
        <p:spPr>
          <a:xfrm>
            <a:off x="1662820" y="3464730"/>
            <a:ext cx="476412" cy="78483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GB" sz="4500" u="none" cap="none" strike="noStrike">
                <a:solidFill>
                  <a:schemeClr val="dk1"/>
                </a:solidFill>
                <a:latin typeface="Poppins"/>
                <a:ea typeface="Poppins"/>
                <a:cs typeface="Poppins"/>
                <a:sym typeface="Poppins"/>
              </a:rPr>
              <a:t>2 </a:t>
            </a:r>
            <a:endParaRPr b="0" i="0" sz="1400" u="none" cap="none" strike="noStrike">
              <a:solidFill>
                <a:srgbClr val="000000"/>
              </a:solidFill>
              <a:latin typeface="Arial"/>
              <a:ea typeface="Arial"/>
              <a:cs typeface="Arial"/>
              <a:sym typeface="Arial"/>
            </a:endParaRPr>
          </a:p>
        </p:txBody>
      </p:sp>
      <p:sp>
        <p:nvSpPr>
          <p:cNvPr id="160" name="Google Shape;160;p9"/>
          <p:cNvSpPr txBox="1"/>
          <p:nvPr/>
        </p:nvSpPr>
        <p:spPr>
          <a:xfrm>
            <a:off x="2653184" y="3503202"/>
            <a:ext cx="2209800" cy="707886"/>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Open Sans"/>
                <a:ea typeface="Open Sans"/>
                <a:cs typeface="Open Sans"/>
                <a:sym typeface="Open Sans"/>
              </a:rPr>
              <a:t>REUNIÕES DE </a:t>
            </a:r>
            <a:r>
              <a:rPr b="1" i="1" lang="en-GB" sz="2000" u="none" cap="none" strike="noStrike">
                <a:solidFill>
                  <a:schemeClr val="dk1"/>
                </a:solidFill>
                <a:latin typeface="Open Sans"/>
                <a:ea typeface="Open Sans"/>
                <a:cs typeface="Open Sans"/>
                <a:sym typeface="Open Sans"/>
              </a:rPr>
              <a:t>MENTORING</a:t>
            </a:r>
            <a:r>
              <a:rPr b="1" i="0" lang="en-GB" sz="2000" u="none" cap="none" strike="noStrike">
                <a:solidFill>
                  <a:schemeClr val="dk1"/>
                </a:solidFill>
                <a:latin typeface="Open Sans"/>
                <a:ea typeface="Open Sans"/>
                <a:cs typeface="Open Sans"/>
                <a:sym typeface="Open Sans"/>
              </a:rPr>
              <a:t> </a:t>
            </a:r>
            <a:endParaRPr b="0" i="0" sz="1400" u="none" cap="none" strike="noStrike">
              <a:solidFill>
                <a:srgbClr val="000000"/>
              </a:solidFill>
              <a:latin typeface="Arial"/>
              <a:ea typeface="Arial"/>
              <a:cs typeface="Arial"/>
              <a:sym typeface="Arial"/>
            </a:endParaRPr>
          </a:p>
        </p:txBody>
      </p:sp>
      <p:sp>
        <p:nvSpPr>
          <p:cNvPr id="161" name="Google Shape;161;p9"/>
          <p:cNvSpPr/>
          <p:nvPr/>
        </p:nvSpPr>
        <p:spPr>
          <a:xfrm>
            <a:off x="5296591" y="3135803"/>
            <a:ext cx="5582712" cy="1442682"/>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62" name="Google Shape;162;p9"/>
          <p:cNvSpPr/>
          <p:nvPr/>
        </p:nvSpPr>
        <p:spPr>
          <a:xfrm>
            <a:off x="2046982" y="5183101"/>
            <a:ext cx="2979832" cy="922405"/>
          </a:xfrm>
          <a:prstGeom prst="rect">
            <a:avLst/>
          </a:prstGeom>
          <a:solidFill>
            <a:schemeClr val="accent3">
              <a:alpha val="6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63" name="Google Shape;163;p9"/>
          <p:cNvSpPr/>
          <p:nvPr/>
        </p:nvSpPr>
        <p:spPr>
          <a:xfrm>
            <a:off x="1312699" y="5055976"/>
            <a:ext cx="1176655" cy="117665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64" name="Google Shape;164;p9"/>
          <p:cNvSpPr txBox="1"/>
          <p:nvPr/>
        </p:nvSpPr>
        <p:spPr>
          <a:xfrm>
            <a:off x="1662820" y="5251889"/>
            <a:ext cx="476412" cy="78483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500"/>
              <a:buFont typeface="Arial"/>
              <a:buNone/>
            </a:pPr>
            <a:r>
              <a:rPr b="1" i="0" lang="en-GB" sz="4500" u="none" cap="none" strike="noStrike">
                <a:solidFill>
                  <a:schemeClr val="dk1"/>
                </a:solidFill>
                <a:latin typeface="Poppins"/>
                <a:ea typeface="Poppins"/>
                <a:cs typeface="Poppins"/>
                <a:sym typeface="Poppins"/>
              </a:rPr>
              <a:t>3 </a:t>
            </a:r>
            <a:endParaRPr b="0" i="0" sz="1400" u="none" cap="none" strike="noStrike">
              <a:solidFill>
                <a:srgbClr val="000000"/>
              </a:solidFill>
              <a:latin typeface="Arial"/>
              <a:ea typeface="Arial"/>
              <a:cs typeface="Arial"/>
              <a:sym typeface="Arial"/>
            </a:endParaRPr>
          </a:p>
        </p:txBody>
      </p:sp>
      <p:sp>
        <p:nvSpPr>
          <p:cNvPr id="165" name="Google Shape;165;p9"/>
          <p:cNvSpPr txBox="1"/>
          <p:nvPr/>
        </p:nvSpPr>
        <p:spPr>
          <a:xfrm>
            <a:off x="2653184" y="5136492"/>
            <a:ext cx="2209800" cy="1015622"/>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Open Sans"/>
                <a:ea typeface="Open Sans"/>
                <a:cs typeface="Open Sans"/>
                <a:sym typeface="Open Sans"/>
              </a:rPr>
              <a:t>FINALIZAÇÃO DA RELAÇÃO DE </a:t>
            </a:r>
            <a:r>
              <a:rPr b="1" i="1" lang="en-GB" sz="2000" u="none" cap="none" strike="noStrike">
                <a:solidFill>
                  <a:schemeClr val="dk1"/>
                </a:solidFill>
                <a:latin typeface="Open Sans"/>
                <a:ea typeface="Open Sans"/>
                <a:cs typeface="Open Sans"/>
                <a:sym typeface="Open Sans"/>
              </a:rPr>
              <a:t>MENTORING</a:t>
            </a:r>
            <a:endParaRPr b="0" i="1" sz="1400" u="none" cap="none" strike="noStrike">
              <a:solidFill>
                <a:srgbClr val="000000"/>
              </a:solidFill>
              <a:latin typeface="Arial"/>
              <a:ea typeface="Arial"/>
              <a:cs typeface="Arial"/>
              <a:sym typeface="Arial"/>
            </a:endParaRPr>
          </a:p>
        </p:txBody>
      </p:sp>
      <p:sp>
        <p:nvSpPr>
          <p:cNvPr id="166" name="Google Shape;166;p9"/>
          <p:cNvSpPr/>
          <p:nvPr/>
        </p:nvSpPr>
        <p:spPr>
          <a:xfrm>
            <a:off x="5296591" y="4922962"/>
            <a:ext cx="5582712" cy="1442682"/>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67" name="Google Shape;167;p9"/>
          <p:cNvSpPr txBox="1"/>
          <p:nvPr/>
        </p:nvSpPr>
        <p:spPr>
          <a:xfrm>
            <a:off x="5545188" y="1808064"/>
            <a:ext cx="5222848" cy="523841"/>
          </a:xfrm>
          <a:prstGeom prst="rect">
            <a:avLst/>
          </a:prstGeom>
          <a:noFill/>
          <a:ln>
            <a:noFill/>
          </a:ln>
        </p:spPr>
        <p:txBody>
          <a:bodyPr anchorCtr="0" anchor="ctr" bIns="22850" lIns="45700" spcFirstLastPara="1" rIns="45700" wrap="square" tIns="22850">
            <a:spAutoFit/>
          </a:bodyPr>
          <a:lstStyle/>
          <a:p>
            <a:pPr indent="0" lvl="0" marL="0" marR="0" rtl="0" algn="l">
              <a:lnSpc>
                <a:spcPct val="97222"/>
              </a:lnSpc>
              <a:spcBef>
                <a:spcPts val="0"/>
              </a:spcBef>
              <a:spcAft>
                <a:spcPts val="0"/>
              </a:spcAft>
              <a:buClr>
                <a:schemeClr val="dk1"/>
              </a:buClr>
              <a:buSzPts val="1800"/>
              <a:buFont typeface="Arial"/>
              <a:buNone/>
            </a:pPr>
            <a:r>
              <a:rPr b="0" i="0" lang="en-GB" sz="1600" u="none" cap="none" strike="noStrike">
                <a:solidFill>
                  <a:schemeClr val="dk1"/>
                </a:solidFill>
                <a:latin typeface="Open Sans"/>
                <a:ea typeface="Open Sans"/>
                <a:cs typeface="Open Sans"/>
                <a:sym typeface="Open Sans"/>
              </a:rPr>
              <a:t>Estabelecimento de metas e objetivos claros; regras e limites; conceção de um plano de ação </a:t>
            </a:r>
            <a:endParaRPr b="0" i="0" sz="1600" u="none" cap="none" strike="noStrike">
              <a:solidFill>
                <a:srgbClr val="000000"/>
              </a:solidFill>
              <a:latin typeface="Arial"/>
              <a:ea typeface="Arial"/>
              <a:cs typeface="Arial"/>
              <a:sym typeface="Arial"/>
            </a:endParaRPr>
          </a:p>
        </p:txBody>
      </p:sp>
      <p:sp>
        <p:nvSpPr>
          <p:cNvPr id="168" name="Google Shape;168;p9"/>
          <p:cNvSpPr txBox="1"/>
          <p:nvPr/>
        </p:nvSpPr>
        <p:spPr>
          <a:xfrm>
            <a:off x="5670101" y="3356375"/>
            <a:ext cx="5209200" cy="1001536"/>
          </a:xfrm>
          <a:prstGeom prst="rect">
            <a:avLst/>
          </a:prstGeom>
          <a:noFill/>
          <a:ln>
            <a:noFill/>
          </a:ln>
        </p:spPr>
        <p:txBody>
          <a:bodyPr anchorCtr="0" anchor="ctr" bIns="22850" lIns="45700" spcFirstLastPara="1" rIns="45700" wrap="square" tIns="22850">
            <a:spAutoFit/>
          </a:bodyPr>
          <a:lstStyle/>
          <a:p>
            <a:pPr indent="0" lvl="0" marL="0" marR="0" rtl="0" algn="l">
              <a:lnSpc>
                <a:spcPct val="97222"/>
              </a:lnSpc>
              <a:spcBef>
                <a:spcPts val="0"/>
              </a:spcBef>
              <a:spcAft>
                <a:spcPts val="0"/>
              </a:spcAft>
              <a:buClr>
                <a:schemeClr val="dk1"/>
              </a:buClr>
              <a:buSzPts val="1800"/>
              <a:buFont typeface="Arial"/>
              <a:buNone/>
            </a:pPr>
            <a:r>
              <a:rPr b="0" i="0" lang="en-GB" sz="1600" u="none" cap="none" strike="noStrike">
                <a:solidFill>
                  <a:schemeClr val="dk1"/>
                </a:solidFill>
                <a:latin typeface="Open Sans"/>
                <a:ea typeface="Open Sans"/>
                <a:cs typeface="Open Sans"/>
                <a:sym typeface="Open Sans"/>
              </a:rPr>
              <a:t>Acordar sobre o número de reuniões, considerando as metas e objetivos da relação de </a:t>
            </a:r>
            <a:r>
              <a:rPr b="0" i="1" lang="en-GB" sz="1600" u="none" cap="none" strike="noStrike">
                <a:solidFill>
                  <a:schemeClr val="dk1"/>
                </a:solidFill>
                <a:latin typeface="Open Sans"/>
                <a:ea typeface="Open Sans"/>
                <a:cs typeface="Open Sans"/>
                <a:sym typeface="Open Sans"/>
              </a:rPr>
              <a:t>mentoring</a:t>
            </a:r>
            <a:r>
              <a:rPr b="0" i="0" lang="en-GB" sz="1600" u="none" cap="none" strike="noStrike">
                <a:solidFill>
                  <a:schemeClr val="dk1"/>
                </a:solidFill>
                <a:latin typeface="Open Sans"/>
                <a:ea typeface="Open Sans"/>
                <a:cs typeface="Open Sans"/>
                <a:sym typeface="Open Sans"/>
              </a:rPr>
              <a:t>. Todas as reuniões devem ter uma estrutura clara e uma finalidade </a:t>
            </a:r>
            <a:endParaRPr b="0" i="0" sz="1600" u="none" cap="none" strike="noStrike">
              <a:solidFill>
                <a:srgbClr val="000000"/>
              </a:solidFill>
              <a:latin typeface="Arial"/>
              <a:ea typeface="Arial"/>
              <a:cs typeface="Arial"/>
              <a:sym typeface="Arial"/>
            </a:endParaRPr>
          </a:p>
        </p:txBody>
      </p:sp>
      <p:sp>
        <p:nvSpPr>
          <p:cNvPr id="169" name="Google Shape;169;p9"/>
          <p:cNvSpPr txBox="1"/>
          <p:nvPr/>
        </p:nvSpPr>
        <p:spPr>
          <a:xfrm>
            <a:off x="5558836" y="5420004"/>
            <a:ext cx="5209200" cy="523841"/>
          </a:xfrm>
          <a:prstGeom prst="rect">
            <a:avLst/>
          </a:prstGeom>
          <a:noFill/>
          <a:ln>
            <a:noFill/>
          </a:ln>
        </p:spPr>
        <p:txBody>
          <a:bodyPr anchorCtr="0" anchor="ctr" bIns="22850" lIns="45700" spcFirstLastPara="1" rIns="45700" wrap="square" tIns="22850">
            <a:spAutoFit/>
          </a:bodyPr>
          <a:lstStyle/>
          <a:p>
            <a:pPr indent="0" lvl="0" marL="0" marR="0" rtl="0" algn="l">
              <a:lnSpc>
                <a:spcPct val="97222"/>
              </a:lnSpc>
              <a:spcBef>
                <a:spcPts val="0"/>
              </a:spcBef>
              <a:spcAft>
                <a:spcPts val="0"/>
              </a:spcAft>
              <a:buClr>
                <a:schemeClr val="dk1"/>
              </a:buClr>
              <a:buSzPts val="1800"/>
              <a:buFont typeface="Arial"/>
              <a:buNone/>
            </a:pPr>
            <a:r>
              <a:rPr b="0" i="0" lang="en-GB" sz="1600" u="none" cap="none" strike="noStrike">
                <a:solidFill>
                  <a:schemeClr val="dk1"/>
                </a:solidFill>
                <a:latin typeface="Open Sans"/>
                <a:ea typeface="Open Sans"/>
                <a:cs typeface="Open Sans"/>
                <a:sym typeface="Open Sans"/>
              </a:rPr>
              <a:t>Rever os objetivos iniciais, verificando se foram alcançados, considerando os resultados finais</a:t>
            </a:r>
            <a:endParaRPr b="0" i="0" sz="1600" u="none" cap="none" strike="noStrike">
              <a:solidFill>
                <a:schemeClr val="dk1"/>
              </a:solidFill>
              <a:latin typeface="Open Sans"/>
              <a:ea typeface="Open Sans"/>
              <a:cs typeface="Open Sans"/>
              <a:sym typeface="Open Sans"/>
            </a:endParaRPr>
          </a:p>
        </p:txBody>
      </p:sp>
      <p:sp>
        <p:nvSpPr>
          <p:cNvPr id="170" name="Google Shape;170;p9"/>
          <p:cNvSpPr txBox="1"/>
          <p:nvPr/>
        </p:nvSpPr>
        <p:spPr>
          <a:xfrm>
            <a:off x="152400" y="54148"/>
            <a:ext cx="8178976"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GB" sz="3200" u="none" cap="none" strike="noStrike">
                <a:solidFill>
                  <a:schemeClr val="dk1"/>
                </a:solidFill>
                <a:latin typeface="Open Sans"/>
                <a:ea typeface="Open Sans"/>
                <a:cs typeface="Open Sans"/>
                <a:sym typeface="Open Sans"/>
              </a:rPr>
              <a:t>O que é o </a:t>
            </a:r>
            <a:r>
              <a:rPr b="1" i="1" lang="en-GB" sz="3200" u="none" cap="none" strike="noStrike">
                <a:solidFill>
                  <a:schemeClr val="dk1"/>
                </a:solidFill>
                <a:latin typeface="Open Sans"/>
                <a:ea typeface="Open Sans"/>
                <a:cs typeface="Open Sans"/>
                <a:sym typeface="Open Sans"/>
              </a:rPr>
              <a:t>mentoring</a:t>
            </a:r>
            <a:r>
              <a:rPr b="1" i="0" lang="en-GB" sz="3200" u="none" cap="none" strike="noStrike">
                <a:solidFill>
                  <a:schemeClr val="dk1"/>
                </a:solidFill>
                <a:latin typeface="Open Sans"/>
                <a:ea typeface="Open Sans"/>
                <a:cs typeface="Open Sans"/>
                <a:sym typeface="Open Sans"/>
              </a:rPr>
              <a:t>?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2014-07-11T09:12:14Z</dcterms:created>
  <dc:creator>2Fast4u</dc:creator>
</cp:coreProperties>
</file>