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3"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embeddedFontLst>
    <p:embeddedFont>
      <p:font typeface="Open Sans" panose="020B0606030504020204" pitchFamily="3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Open Sans Light" panose="020B0306030504020204" pitchFamily="34" charset="0"/>
      <p:regular r:id="rId33"/>
      <p: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g7SKchUkZhVlgcG5lOP65iO38b/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B5D6344-243D-4435-B58D-FE98526BF94D}">
  <a:tblStyle styleId="{8B5D6344-243D-4435-B58D-FE98526BF94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10" d="100"/>
          <a:sy n="110" d="100"/>
        </p:scale>
        <p:origin x="59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42993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 name="Google Shape;5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3559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0975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051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6688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Para conceberem o seu próprio questionário, os participantes devem trabalhar em dois ou três  grupos, individualmente ou em pares, durante 20 minutos. Depois o facilitador despenderá 10 minutos para comentários e </a:t>
            </a:r>
            <a:r>
              <a:rPr lang="en-US" i="1"/>
              <a:t>feedback</a:t>
            </a:r>
            <a:endParaRPr/>
          </a:p>
        </p:txBody>
      </p:sp>
      <p:sp>
        <p:nvSpPr>
          <p:cNvPr id="147" name="Google Shape;147;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2983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Para conceberem o seu próprio questionário, os participantes devem trabalhar em dois ou três  grupos, individualmente ou em pares, durante 20 minutos. Depois o facilitador despenderá 10 minutos para comentários e </a:t>
            </a:r>
            <a:r>
              <a:rPr lang="en-US" i="1"/>
              <a:t>feedback</a:t>
            </a:r>
            <a:endParaRPr/>
          </a:p>
          <a:p>
            <a:pPr marL="0" lvl="0" indent="0" algn="l" rtl="0">
              <a:lnSpc>
                <a:spcPct val="100000"/>
              </a:lnSpc>
              <a:spcBef>
                <a:spcPts val="0"/>
              </a:spcBef>
              <a:spcAft>
                <a:spcPts val="0"/>
              </a:spcAft>
              <a:buSzPts val="1400"/>
              <a:buNone/>
            </a:pPr>
            <a:endParaRPr/>
          </a:p>
        </p:txBody>
      </p:sp>
      <p:sp>
        <p:nvSpPr>
          <p:cNvPr id="155" name="Google Shape;15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7596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Para conceberem o seu próprio questionário, os participantes devem trabalhar em dois ou três  grupos, individualmente ou em pares, durante 20 minutos. Depois o facilitador despenderá 10 minutos para comentários e </a:t>
            </a:r>
            <a:r>
              <a:rPr lang="en-US" i="1"/>
              <a:t>feedback</a:t>
            </a:r>
            <a:endParaRPr/>
          </a:p>
          <a:p>
            <a:pPr marL="0" lvl="0" indent="0" algn="l" rtl="0">
              <a:lnSpc>
                <a:spcPct val="100000"/>
              </a:lnSpc>
              <a:spcBef>
                <a:spcPts val="0"/>
              </a:spcBef>
              <a:spcAft>
                <a:spcPts val="0"/>
              </a:spcAft>
              <a:buSzPts val="1400"/>
              <a:buNone/>
            </a:pPr>
            <a:endParaRPr/>
          </a:p>
        </p:txBody>
      </p:sp>
      <p:sp>
        <p:nvSpPr>
          <p:cNvPr id="164" name="Google Shape;164;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6938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 passo 2 terá a duração de 30 minutos (pode haver um intervalo de 10 minutos antes do seu início) </a:t>
            </a:r>
            <a:endParaRPr/>
          </a:p>
        </p:txBody>
      </p:sp>
      <p:sp>
        <p:nvSpPr>
          <p:cNvPr id="173" name="Google Shape;173;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8144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 passo 2 terá a duração de 30 minutos (pode haver um intervalo de 10 minutos antes do seu início) </a:t>
            </a:r>
            <a:endParaRPr/>
          </a:p>
        </p:txBody>
      </p:sp>
      <p:sp>
        <p:nvSpPr>
          <p:cNvPr id="181" name="Google Shape;181;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61476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Para conceberem o seu próprio questionário, os participantes devem trabalhar em dois ou três  grupos, individualmente ou em pares, durante 20 minutos. Depois o facilitador despenderá 10 minutos para comentários e </a:t>
            </a:r>
            <a:r>
              <a:rPr lang="en-US" i="1"/>
              <a:t>feedback</a:t>
            </a:r>
            <a:endParaRPr/>
          </a:p>
        </p:txBody>
      </p:sp>
      <p:sp>
        <p:nvSpPr>
          <p:cNvPr id="189" name="Google Shape;189;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85216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Para conceberem o seu próprio questionário, os participantes devem trabalhar em dois ou três  grupos, individualmente ou em pares, durante 20 minutos. Depois o facilitador despenderá 10 minutos para comentários e </a:t>
            </a:r>
            <a:r>
              <a:rPr lang="en-US" i="1"/>
              <a:t>feedback</a:t>
            </a:r>
            <a:endParaRPr/>
          </a:p>
        </p:txBody>
      </p:sp>
      <p:sp>
        <p:nvSpPr>
          <p:cNvPr id="197" name="Google Shape;197;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573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6670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Para conceberem o seu próprio questionário, os participantes devem trabalhar em dois ou três  grupos, individualmente ou em pares, durante 20 minutos. Depois o facilitador despenderá 10 minutos para comentários e </a:t>
            </a:r>
            <a:r>
              <a:rPr lang="en-US" i="1"/>
              <a:t>feedback</a:t>
            </a:r>
            <a:endParaRPr/>
          </a:p>
        </p:txBody>
      </p:sp>
      <p:sp>
        <p:nvSpPr>
          <p:cNvPr id="206" name="Google Shape;206;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8810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40345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38278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 Participantes trabalham individualmente durante 25 minutos </a:t>
            </a:r>
            <a:endParaRPr/>
          </a:p>
          <a:p>
            <a:pPr marL="0" lvl="0" indent="0" algn="l" rtl="0">
              <a:lnSpc>
                <a:spcPct val="100000"/>
              </a:lnSpc>
              <a:spcBef>
                <a:spcPts val="0"/>
              </a:spcBef>
              <a:spcAft>
                <a:spcPts val="0"/>
              </a:spcAft>
              <a:buSzPts val="1400"/>
              <a:buNone/>
            </a:pPr>
            <a:endParaRPr/>
          </a:p>
        </p:txBody>
      </p:sp>
      <p:sp>
        <p:nvSpPr>
          <p:cNvPr id="79" name="Google Shape;7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8833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 ser concretizado por todo o grupo (o facilitador promove o processo de </a:t>
            </a:r>
            <a:r>
              <a:rPr lang="en-US" sz="1200" b="0" i="1" u="none" strike="noStrike" cap="none">
                <a:solidFill>
                  <a:schemeClr val="dk1"/>
                </a:solidFill>
                <a:latin typeface="Calibri"/>
                <a:ea typeface="Calibri"/>
                <a:cs typeface="Calibri"/>
                <a:sym typeface="Calibri"/>
              </a:rPr>
              <a:t>feedback</a:t>
            </a:r>
            <a:r>
              <a:rPr lang="en-US" sz="1200" b="0" i="0" u="none" strike="noStrike" cap="none">
                <a:solidFill>
                  <a:schemeClr val="dk1"/>
                </a:solidFill>
                <a:latin typeface="Calibri"/>
                <a:ea typeface="Calibri"/>
                <a:cs typeface="Calibri"/>
                <a:sym typeface="Calibri"/>
              </a:rPr>
              <a:t>) ou em pares (onde cada participante partilha a sua própria perspetiva com outros), durante 15 minutos </a:t>
            </a:r>
            <a:endParaRPr/>
          </a:p>
        </p:txBody>
      </p:sp>
      <p:sp>
        <p:nvSpPr>
          <p:cNvPr id="87" name="Google Shape;8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84869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10 minutos para que os participantes escolham individualmente as respostas V/F </a:t>
            </a:r>
            <a:endParaRPr/>
          </a:p>
        </p:txBody>
      </p:sp>
      <p:sp>
        <p:nvSpPr>
          <p:cNvPr id="95" name="Google Shape;9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25259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20 minutos para o facilitador explicar cada resposta </a:t>
            </a:r>
            <a:endParaRPr/>
          </a:p>
          <a:p>
            <a:pPr marL="0" lvl="0" indent="0" algn="l" rtl="0">
              <a:lnSpc>
                <a:spcPct val="100000"/>
              </a:lnSpc>
              <a:spcBef>
                <a:spcPts val="0"/>
              </a:spcBef>
              <a:spcAft>
                <a:spcPts val="0"/>
              </a:spcAft>
              <a:buSzPts val="1400"/>
              <a:buNone/>
            </a:pPr>
            <a:r>
              <a:rPr lang="en-US"/>
              <a:t>https://aging.umkc.edu/wp-content/uploads/2015/10/Facts-on-Aging-Quiz.pdf </a:t>
            </a:r>
            <a:endParaRPr/>
          </a:p>
        </p:txBody>
      </p:sp>
      <p:sp>
        <p:nvSpPr>
          <p:cNvPr id="103" name="Google Shape;103;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55380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O passo 3 (incluindo o vídeo) deve ter a duração máxima de 20 minutos </a:t>
            </a:r>
            <a:endParaRPr/>
          </a:p>
          <a:p>
            <a:pPr marL="457200" marR="0" lvl="0" indent="-228600" algn="l" rtl="0">
              <a:lnSpc>
                <a:spcPct val="100000"/>
              </a:lnSpc>
              <a:spcBef>
                <a:spcPts val="0"/>
              </a:spcBef>
              <a:spcAft>
                <a:spcPts val="0"/>
              </a:spcAft>
              <a:buSzPts val="1400"/>
              <a:buNone/>
            </a:pPr>
            <a:endParaRPr/>
          </a:p>
        </p:txBody>
      </p:sp>
      <p:sp>
        <p:nvSpPr>
          <p:cNvPr id="112" name="Google Shape;11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8625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10952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
        <p:nvSpPr>
          <p:cNvPr id="16" name="Google Shape;16;p25"/>
          <p:cNvSpPr/>
          <p:nvPr/>
        </p:nvSpPr>
        <p:spPr>
          <a:xfrm>
            <a:off x="0" y="4530723"/>
            <a:ext cx="5910895" cy="1331189"/>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17" name="Google Shape;17;p25"/>
          <p:cNvPicPr preferRelativeResize="0"/>
          <p:nvPr/>
        </p:nvPicPr>
        <p:blipFill rotWithShape="1">
          <a:blip r:embed="rId2">
            <a:alphaModFix/>
          </a:blip>
          <a:srcRect/>
          <a:stretch/>
        </p:blipFill>
        <p:spPr>
          <a:xfrm>
            <a:off x="1455263" y="309483"/>
            <a:ext cx="8911263" cy="4116594"/>
          </a:xfrm>
          <a:prstGeom prst="rect">
            <a:avLst/>
          </a:prstGeom>
          <a:noFill/>
          <a:ln>
            <a:noFill/>
          </a:ln>
        </p:spPr>
      </p:pic>
      <p:pic>
        <p:nvPicPr>
          <p:cNvPr id="18" name="Google Shape;18;p25"/>
          <p:cNvPicPr preferRelativeResize="0"/>
          <p:nvPr/>
        </p:nvPicPr>
        <p:blipFill rotWithShape="1">
          <a:blip r:embed="rId3">
            <a:alphaModFix/>
          </a:blip>
          <a:srcRect/>
          <a:stretch/>
        </p:blipFill>
        <p:spPr>
          <a:xfrm>
            <a:off x="395265" y="306605"/>
            <a:ext cx="1712791" cy="1064995"/>
          </a:xfrm>
          <a:prstGeom prst="rect">
            <a:avLst/>
          </a:prstGeom>
          <a:noFill/>
          <a:ln>
            <a:noFill/>
          </a:ln>
        </p:spPr>
      </p:pic>
      <p:pic>
        <p:nvPicPr>
          <p:cNvPr id="19" name="Google Shape;19;p25"/>
          <p:cNvPicPr preferRelativeResize="0"/>
          <p:nvPr/>
        </p:nvPicPr>
        <p:blipFill rotWithShape="1">
          <a:blip r:embed="rId4">
            <a:alphaModFix/>
          </a:blip>
          <a:srcRect/>
          <a:stretch/>
        </p:blipFill>
        <p:spPr>
          <a:xfrm>
            <a:off x="1032127" y="6188473"/>
            <a:ext cx="2281165" cy="469502"/>
          </a:xfrm>
          <a:prstGeom prst="rect">
            <a:avLst/>
          </a:prstGeom>
          <a:noFill/>
          <a:ln>
            <a:noFill/>
          </a:ln>
        </p:spPr>
      </p:pic>
      <p:sp>
        <p:nvSpPr>
          <p:cNvPr id="20" name="Google Shape;20;p25"/>
          <p:cNvSpPr txBox="1"/>
          <p:nvPr/>
        </p:nvSpPr>
        <p:spPr>
          <a:xfrm>
            <a:off x="3313292" y="6150114"/>
            <a:ext cx="775335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Open Sans"/>
                <a:ea typeface="Open Sans"/>
                <a:cs typeface="Open Sans"/>
                <a:sym typeface="Open Sans"/>
              </a:rPr>
              <a:t>This project has been funded with support from the European Commission. This publication reflects the views only of the author, and the Commission cannot be held responsible for any use which may be made of the information contained therein. Project Number: 2020-1-UK01-KA204-079165</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Open Sans"/>
              <a:ea typeface="Open Sans"/>
              <a:cs typeface="Open Sans"/>
              <a:sym typeface="Open Sans"/>
            </a:endParaRPr>
          </a:p>
        </p:txBody>
      </p:sp>
      <p:sp>
        <p:nvSpPr>
          <p:cNvPr id="21" name="Google Shape;21;p25"/>
          <p:cNvSpPr txBox="1">
            <a:spLocks noGrp="1"/>
          </p:cNvSpPr>
          <p:nvPr>
            <p:ph type="ctrTitle"/>
          </p:nvPr>
        </p:nvSpPr>
        <p:spPr>
          <a:xfrm>
            <a:off x="715688" y="4530725"/>
            <a:ext cx="5195207"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2BAAD"/>
              </a:buClr>
              <a:buSzPts val="3200"/>
              <a:buFont typeface="Open Sans"/>
              <a:buNone/>
              <a:defRPr sz="3200" b="1">
                <a:solidFill>
                  <a:srgbClr val="52BAAD"/>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subTitle" idx="1"/>
          </p:nvPr>
        </p:nvSpPr>
        <p:spPr>
          <a:xfrm>
            <a:off x="6086475" y="4549902"/>
            <a:ext cx="5178855"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2400"/>
              <a:buNone/>
              <a:defRPr sz="2400" b="0" i="1">
                <a:solidFill>
                  <a:schemeClr val="accent1"/>
                </a:solidFill>
                <a:latin typeface="Open Sans"/>
                <a:ea typeface="Open Sans"/>
                <a:cs typeface="Open Sans"/>
                <a:sym typeface="Open Sans"/>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23" name="Google Shape;23;p25"/>
          <p:cNvSpPr/>
          <p:nvPr/>
        </p:nvSpPr>
        <p:spPr>
          <a:xfrm rot="-5400000" flipH="1">
            <a:off x="5396988" y="5172425"/>
            <a:ext cx="1331189" cy="4778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4"/>
        <p:cNvGrpSpPr/>
        <p:nvPr/>
      </p:nvGrpSpPr>
      <p:grpSpPr>
        <a:xfrm>
          <a:off x="0" y="0"/>
          <a:ext cx="0" cy="0"/>
          <a:chOff x="0" y="0"/>
          <a:chExt cx="0" cy="0"/>
        </a:xfrm>
      </p:grpSpPr>
      <p:sp>
        <p:nvSpPr>
          <p:cNvPr id="25" name="Google Shape;25;p5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Calibri"/>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2"/>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lvl1pPr marL="457200" marR="0" lvl="0" indent="-228600" algn="just">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7"/>
        <p:cNvGrpSpPr/>
        <p:nvPr/>
      </p:nvGrpSpPr>
      <p:grpSpPr>
        <a:xfrm>
          <a:off x="0" y="0"/>
          <a:ext cx="0" cy="0"/>
          <a:chOff x="0" y="0"/>
          <a:chExt cx="0" cy="0"/>
        </a:xfrm>
      </p:grpSpPr>
      <p:sp>
        <p:nvSpPr>
          <p:cNvPr id="28" name="Google Shape;28;p30"/>
          <p:cNvSpPr/>
          <p:nvPr/>
        </p:nvSpPr>
        <p:spPr>
          <a:xfrm>
            <a:off x="0" y="0"/>
            <a:ext cx="12192000" cy="6858000"/>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9" name="Google Shape;29;p30"/>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2BAAD"/>
              </a:buClr>
              <a:buSzPts val="2000"/>
              <a:buFont typeface="Open Sans"/>
              <a:buNone/>
              <a:defRPr sz="2000" b="1">
                <a:solidFill>
                  <a:srgbClr val="52BAAD"/>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0"/>
          <p:cNvSpPr/>
          <p:nvPr/>
        </p:nvSpPr>
        <p:spPr>
          <a:xfrm flipH="1">
            <a:off x="2172708" y="2774849"/>
            <a:ext cx="7839428" cy="45719"/>
          </a:xfrm>
          <a:prstGeom prst="rect">
            <a:avLst/>
          </a:prstGeom>
          <a:solidFill>
            <a:srgbClr val="52BAA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1"/>
        <p:cNvGrpSpPr/>
        <p:nvPr/>
      </p:nvGrpSpPr>
      <p:grpSpPr>
        <a:xfrm>
          <a:off x="0" y="0"/>
          <a:ext cx="0" cy="0"/>
          <a:chOff x="0" y="0"/>
          <a:chExt cx="0" cy="0"/>
        </a:xfrm>
      </p:grpSpPr>
      <p:sp>
        <p:nvSpPr>
          <p:cNvPr id="32" name="Google Shape;32;p31"/>
          <p:cNvSpPr/>
          <p:nvPr/>
        </p:nvSpPr>
        <p:spPr>
          <a:xfrm>
            <a:off x="0" y="0"/>
            <a:ext cx="12192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33" name="Google Shape;33;p31"/>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2000"/>
              <a:buFont typeface="Open Sans"/>
              <a:buNone/>
              <a:defRPr sz="2000" b="1">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4" name="Google Shape;34;p31"/>
          <p:cNvPicPr preferRelativeResize="0"/>
          <p:nvPr/>
        </p:nvPicPr>
        <p:blipFill rotWithShape="1">
          <a:blip r:embed="rId2">
            <a:alphaModFix/>
          </a:blip>
          <a:srcRect/>
          <a:stretch/>
        </p:blipFill>
        <p:spPr>
          <a:xfrm>
            <a:off x="5239605" y="1688651"/>
            <a:ext cx="1712791" cy="1064995"/>
          </a:xfrm>
          <a:prstGeom prst="rect">
            <a:avLst/>
          </a:prstGeom>
          <a:noFill/>
          <a:ln>
            <a:noFill/>
          </a:ln>
        </p:spPr>
      </p:pic>
      <p:pic>
        <p:nvPicPr>
          <p:cNvPr id="35" name="Google Shape;35;p31"/>
          <p:cNvPicPr preferRelativeResize="0"/>
          <p:nvPr/>
        </p:nvPicPr>
        <p:blipFill rotWithShape="1">
          <a:blip r:embed="rId3">
            <a:alphaModFix/>
          </a:blip>
          <a:srcRect/>
          <a:stretch/>
        </p:blipFill>
        <p:spPr>
          <a:xfrm>
            <a:off x="1032127" y="6188473"/>
            <a:ext cx="2281165" cy="469502"/>
          </a:xfrm>
          <a:prstGeom prst="rect">
            <a:avLst/>
          </a:prstGeom>
          <a:noFill/>
          <a:ln>
            <a:noFill/>
          </a:ln>
        </p:spPr>
      </p:pic>
      <p:sp>
        <p:nvSpPr>
          <p:cNvPr id="36" name="Google Shape;36;p31"/>
          <p:cNvSpPr txBox="1"/>
          <p:nvPr/>
        </p:nvSpPr>
        <p:spPr>
          <a:xfrm>
            <a:off x="3313292" y="6150114"/>
            <a:ext cx="775335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Open Sans"/>
                <a:ea typeface="Open Sans"/>
                <a:cs typeface="Open Sans"/>
                <a:sym typeface="Open Sans"/>
              </a:rPr>
              <a:t>This project has been funded with support from the European Commission. This publication reflects the views only of the author, and the Commission cannot be held responsible for any use which may be made of the information contained therein. Project Number: 2020-1-UK01-KA204-079165</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Open Sans"/>
              <a:ea typeface="Open Sans"/>
              <a:cs typeface="Open Sans"/>
              <a:sym typeface="Open Sans"/>
            </a:endParaRPr>
          </a:p>
        </p:txBody>
      </p:sp>
      <p:sp>
        <p:nvSpPr>
          <p:cNvPr id="37" name="Google Shape;37;p31"/>
          <p:cNvSpPr/>
          <p:nvPr/>
        </p:nvSpPr>
        <p:spPr>
          <a:xfrm flipH="1">
            <a:off x="2172707" y="2913643"/>
            <a:ext cx="7839428"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41"/>
        <p:cNvGrpSpPr/>
        <p:nvPr/>
      </p:nvGrpSpPr>
      <p:grpSpPr>
        <a:xfrm>
          <a:off x="0" y="0"/>
          <a:ext cx="0" cy="0"/>
          <a:chOff x="0" y="0"/>
          <a:chExt cx="0" cy="0"/>
        </a:xfrm>
      </p:grpSpPr>
      <p:sp>
        <p:nvSpPr>
          <p:cNvPr id="42" name="Google Shape;42;p54"/>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54"/>
          <p:cNvSpPr txBox="1">
            <a:spLocks noGrp="1"/>
          </p:cNvSpPr>
          <p:nvPr>
            <p:ph type="body" idx="1"/>
          </p:nvPr>
        </p:nvSpPr>
        <p:spPr>
          <a:xfrm>
            <a:off x="97971"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4" name="Google Shape;44;p54"/>
          <p:cNvSpPr txBox="1">
            <a:spLocks noGrp="1"/>
          </p:cNvSpPr>
          <p:nvPr>
            <p:ph type="body" idx="2"/>
          </p:nvPr>
        </p:nvSpPr>
        <p:spPr>
          <a:xfrm>
            <a:off x="6131377"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45"/>
        <p:cNvGrpSpPr/>
        <p:nvPr/>
      </p:nvGrpSpPr>
      <p:grpSpPr>
        <a:xfrm>
          <a:off x="0" y="0"/>
          <a:ext cx="0" cy="0"/>
          <a:chOff x="0" y="0"/>
          <a:chExt cx="0" cy="0"/>
        </a:xfrm>
      </p:grpSpPr>
      <p:sp>
        <p:nvSpPr>
          <p:cNvPr id="46" name="Google Shape;46;p5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55"/>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48"/>
        <p:cNvGrpSpPr/>
        <p:nvPr/>
      </p:nvGrpSpPr>
      <p:grpSpPr>
        <a:xfrm>
          <a:off x="0" y="0"/>
          <a:ext cx="0" cy="0"/>
          <a:chOff x="0" y="0"/>
          <a:chExt cx="0" cy="0"/>
        </a:xfrm>
      </p:grpSpPr>
      <p:sp>
        <p:nvSpPr>
          <p:cNvPr id="49" name="Google Shape;49;p56"/>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56"/>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6"/>
              </a:buClr>
              <a:buSzPts val="2400"/>
              <a:buFont typeface="Arial"/>
              <a:buNone/>
              <a:defRPr sz="2400" b="1" i="0" u="none" strike="noStrike" cap="none">
                <a:solidFill>
                  <a:schemeClr val="accent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1" name="Google Shape;51;p56"/>
          <p:cNvSpPr txBox="1">
            <a:spLocks noGrp="1"/>
          </p:cNvSpPr>
          <p:nvPr>
            <p:ph type="body" idx="2"/>
          </p:nvPr>
        </p:nvSpPr>
        <p:spPr>
          <a:xfrm>
            <a:off x="97971" y="1462685"/>
            <a:ext cx="11944350" cy="5289179"/>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52"/>
        <p:cNvGrpSpPr/>
        <p:nvPr/>
      </p:nvGrpSpPr>
      <p:grpSpPr>
        <a:xfrm>
          <a:off x="0" y="0"/>
          <a:ext cx="0" cy="0"/>
          <a:chOff x="0" y="0"/>
          <a:chExt cx="0" cy="0"/>
        </a:xfrm>
      </p:grpSpPr>
      <p:sp>
        <p:nvSpPr>
          <p:cNvPr id="53" name="Google Shape;53;p57"/>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57"/>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5" name="Google Shape;55;p57"/>
          <p:cNvSpPr txBox="1">
            <a:spLocks noGrp="1"/>
          </p:cNvSpPr>
          <p:nvPr>
            <p:ph type="body" idx="2"/>
          </p:nvPr>
        </p:nvSpPr>
        <p:spPr>
          <a:xfrm>
            <a:off x="6131377"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6" name="Google Shape;56;p57"/>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6"/>
              </a:buClr>
              <a:buSzPts val="2400"/>
              <a:buFont typeface="Arial"/>
              <a:buNone/>
              <a:defRPr sz="2400" b="1" i="0" u="none" strike="noStrike" cap="none">
                <a:solidFill>
                  <a:schemeClr val="accent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Open Sans"/>
              <a:buNone/>
              <a:defRPr sz="4400" b="0" i="0" u="none" strike="noStrike" cap="none">
                <a:solidFill>
                  <a:schemeClr val="lt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
        <p:nvSpPr>
          <p:cNvPr id="12" name="Google Shape;12;p24"/>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AEB3B5"/>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9pPr>
          </a:lstStyle>
          <a:p>
            <a:endParaRPr/>
          </a:p>
        </p:txBody>
      </p:sp>
      <p:sp>
        <p:nvSpPr>
          <p:cNvPr id="13" name="Google Shape;13;p24"/>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AEB3B5"/>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9pPr>
          </a:lstStyle>
          <a:p>
            <a:endParaRPr/>
          </a:p>
        </p:txBody>
      </p:sp>
      <p:sp>
        <p:nvSpPr>
          <p:cNvPr id="14" name="Google Shape;14;p24"/>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8"/>
        <p:cNvGrpSpPr/>
        <p:nvPr/>
      </p:nvGrpSpPr>
      <p:grpSpPr>
        <a:xfrm>
          <a:off x="0" y="0"/>
          <a:ext cx="0" cy="0"/>
          <a:chOff x="0" y="0"/>
          <a:chExt cx="0" cy="0"/>
        </a:xfrm>
      </p:grpSpPr>
      <p:sp>
        <p:nvSpPr>
          <p:cNvPr id="39" name="Google Shape;39;p53"/>
          <p:cNvSpPr/>
          <p:nvPr/>
        </p:nvSpPr>
        <p:spPr>
          <a:xfrm>
            <a:off x="0" y="0"/>
            <a:ext cx="12192000" cy="79752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sp>
        <p:nvSpPr>
          <p:cNvPr id="40" name="Google Shape;40;p53"/>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marR="0" lvl="0" algn="l" rtl="0">
              <a:lnSpc>
                <a:spcPct val="90000"/>
              </a:lnSpc>
              <a:spcBef>
                <a:spcPts val="0"/>
              </a:spcBef>
              <a:spcAft>
                <a:spcPts val="0"/>
              </a:spcAft>
              <a:buClr>
                <a:schemeClr val="dk1"/>
              </a:buClr>
              <a:buSzPts val="3800"/>
              <a:buFont typeface="Open Sans"/>
              <a:buNone/>
              <a:defRPr sz="38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url?sa=i&amp;url=http://www.a-spin.pt/?p%3D5130&amp;psig=AOvVaw3I-doW7LJTywQGvoxqJpUm&amp;ust=1582022396185000&amp;source=images&amp;cd=vfe&amp;ved=0CAIQjRxqFwoTCIj1_uqy2OcCFQAAAAAdAAAAABA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motion-digital.eu/"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hyperlink" Target="https://www.google.com/url?sa=i&amp;url=http://www.a-spin.pt/?p%3D5130&amp;psig=AOvVaw3I-doW7LJTywQGvoxqJpUm&amp;ust=1582022396185000&amp;source=images&amp;cd=vfe&amp;ved=0CAIQjRxqFwoTCIj1_uqy2OcCFQAAAAAdAAAAABAI" TargetMode="External"/><Relationship Id="rId4" Type="http://schemas.openxmlformats.org/officeDocument/2006/relationships/hyperlink" Target="mailto:info@motiondigital.e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33"/>
          <p:cNvSpPr txBox="1">
            <a:spLocks noGrp="1"/>
          </p:cNvSpPr>
          <p:nvPr>
            <p:ph type="ctrTitle"/>
          </p:nvPr>
        </p:nvSpPr>
        <p:spPr>
          <a:xfrm>
            <a:off x="715688" y="4530725"/>
            <a:ext cx="5195207" cy="13340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2BAAD"/>
              </a:buClr>
              <a:buSzPts val="2000"/>
              <a:buFont typeface="Open Sans"/>
              <a:buNone/>
            </a:pPr>
            <a:r>
              <a:rPr lang="en-US" sz="2000"/>
              <a:t>Formação LearnGen:</a:t>
            </a:r>
            <a:br>
              <a:rPr lang="en-US" sz="2000"/>
            </a:br>
            <a:r>
              <a:rPr lang="en-US" sz="2000"/>
              <a:t>Desafios intergeracionais no trabalho </a:t>
            </a:r>
            <a:endParaRPr sz="2000">
              <a:latin typeface="Open Sans"/>
              <a:ea typeface="Open Sans"/>
              <a:cs typeface="Open Sans"/>
              <a:sym typeface="Open Sans"/>
            </a:endParaRPr>
          </a:p>
        </p:txBody>
      </p:sp>
      <p:sp>
        <p:nvSpPr>
          <p:cNvPr id="62" name="Google Shape;62;p33"/>
          <p:cNvSpPr txBox="1">
            <a:spLocks noGrp="1"/>
          </p:cNvSpPr>
          <p:nvPr>
            <p:ph type="subTitle" idx="1"/>
          </p:nvPr>
        </p:nvSpPr>
        <p:spPr>
          <a:xfrm>
            <a:off x="6086475" y="4549902"/>
            <a:ext cx="5178855" cy="129283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600"/>
              <a:buNone/>
            </a:pPr>
            <a:r>
              <a:rPr lang="en-US" sz="1600"/>
              <a:t>Módulo 4 - Implementação, monitorização e avaliação de estratégias de combate à discriminação etária e exclusão social nos locais de trabalho</a:t>
            </a:r>
            <a:endParaRPr/>
          </a:p>
        </p:txBody>
      </p:sp>
      <p:pic>
        <p:nvPicPr>
          <p:cNvPr id="63" name="Google Shape;63;p33" descr="Resultado de imagem para financiado erasmus +">
            <a:hlinkClick r:id="rId3"/>
          </p:cNvPr>
          <p:cNvPicPr preferRelativeResize="0"/>
          <p:nvPr/>
        </p:nvPicPr>
        <p:blipFill rotWithShape="1">
          <a:blip r:embed="rId4">
            <a:alphaModFix/>
          </a:blip>
          <a:srcRect/>
          <a:stretch/>
        </p:blipFill>
        <p:spPr>
          <a:xfrm>
            <a:off x="1017396" y="6124448"/>
            <a:ext cx="2301875" cy="532384"/>
          </a:xfrm>
          <a:prstGeom prst="rect">
            <a:avLst/>
          </a:prstGeom>
          <a:noFill/>
          <a:ln>
            <a:noFill/>
          </a:ln>
        </p:spPr>
      </p:pic>
      <p:sp>
        <p:nvSpPr>
          <p:cNvPr id="64" name="Google Shape;64;p33"/>
          <p:cNvSpPr/>
          <p:nvPr/>
        </p:nvSpPr>
        <p:spPr>
          <a:xfrm>
            <a:off x="3313291" y="6149086"/>
            <a:ext cx="8337935" cy="590042"/>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800"/>
              </a:spcAft>
              <a:buNone/>
            </a:pPr>
            <a:r>
              <a:rPr lang="en-US" sz="1050" b="0" i="0" u="none" strike="noStrike" cap="none">
                <a:solidFill>
                  <a:srgbClr val="636A6F"/>
                </a:solidFill>
                <a:latin typeface="Open Sans"/>
                <a:ea typeface="Open Sans"/>
                <a:cs typeface="Open Sans"/>
                <a:sym typeface="Open Sans"/>
              </a:rPr>
              <a:t>Projeto financiado com o apoio da Comissão Europeia. A informação contida nesta publicação vincula exclusivamente o autor, não sendo a Comissão responsável pela utilização que dela possa ser feita. Projeto número: </a:t>
            </a:r>
            <a:r>
              <a:rPr lang="en-US" sz="1050">
                <a:solidFill>
                  <a:srgbClr val="636A6F"/>
                </a:solidFill>
                <a:latin typeface="Open Sans"/>
                <a:ea typeface="Open Sans"/>
                <a:cs typeface="Open Sans"/>
                <a:sym typeface="Open Sans"/>
              </a:rPr>
              <a:t>2020-1-BG01-KA202-079064</a:t>
            </a:r>
            <a:endParaRPr sz="1600" b="0" i="0" u="none" strike="noStrike" cap="none">
              <a:solidFill>
                <a:srgbClr val="636A6F"/>
              </a:solidFill>
              <a:latin typeface="Open Sans Light"/>
              <a:ea typeface="Open Sans Light"/>
              <a:cs typeface="Open Sans Light"/>
              <a:sym typeface="Open Sans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1"/>
          <p:cNvSpPr txBox="1">
            <a:spLocks noGrp="1"/>
          </p:cNvSpPr>
          <p:nvPr>
            <p:ph type="body" idx="1"/>
          </p:nvPr>
        </p:nvSpPr>
        <p:spPr>
          <a:xfrm>
            <a:off x="97971" y="873580"/>
            <a:ext cx="5910944" cy="5902778"/>
          </a:xfrm>
          <a:prstGeom prst="rect">
            <a:avLst/>
          </a:prstGeom>
          <a:noFill/>
          <a:ln>
            <a:noFill/>
          </a:ln>
        </p:spPr>
        <p:txBody>
          <a:bodyPr spcFirstLastPara="1" wrap="square" lIns="91425" tIns="45700" rIns="91425" bIns="45700" anchor="t" anchorCtr="0">
            <a:noAutofit/>
          </a:bodyPr>
          <a:lstStyle/>
          <a:p>
            <a:pPr marL="228600" lvl="0" indent="0" algn="just" rtl="0">
              <a:lnSpc>
                <a:spcPct val="100000"/>
              </a:lnSpc>
              <a:spcBef>
                <a:spcPts val="0"/>
              </a:spcBef>
              <a:spcAft>
                <a:spcPts val="0"/>
              </a:spcAft>
              <a:buClr>
                <a:schemeClr val="accent6"/>
              </a:buClr>
              <a:buSzPts val="1800"/>
              <a:buNone/>
            </a:pPr>
            <a:r>
              <a:rPr lang="en-US" sz="1800">
                <a:solidFill>
                  <a:schemeClr val="accent6"/>
                </a:solidFill>
              </a:rPr>
              <a:t>Nem todos os estereótipos são negativos: </a:t>
            </a:r>
            <a:endParaRPr/>
          </a:p>
          <a:p>
            <a:pPr marL="571500" lvl="0" indent="-342900" algn="just" rtl="0">
              <a:lnSpc>
                <a:spcPct val="100000"/>
              </a:lnSpc>
              <a:spcBef>
                <a:spcPts val="1000"/>
              </a:spcBef>
              <a:spcAft>
                <a:spcPts val="0"/>
              </a:spcAft>
              <a:buClr>
                <a:srgbClr val="BDE5E0"/>
              </a:buClr>
              <a:buSzPts val="1800"/>
              <a:buFont typeface="Arial"/>
              <a:buChar char="•"/>
            </a:pPr>
            <a:r>
              <a:rPr lang="en-US"/>
              <a:t>Os trabalhadores mais velhos são mais fiáveis, honestos, leais, fidedignos e empenhados </a:t>
            </a:r>
            <a:endParaRPr/>
          </a:p>
          <a:p>
            <a:pPr marL="571500" lvl="0" indent="-342900" algn="just" rtl="0">
              <a:lnSpc>
                <a:spcPct val="100000"/>
              </a:lnSpc>
              <a:spcBef>
                <a:spcPts val="1000"/>
              </a:spcBef>
              <a:spcAft>
                <a:spcPts val="0"/>
              </a:spcAft>
              <a:buClr>
                <a:srgbClr val="BDE5E0"/>
              </a:buClr>
              <a:buSzPts val="1800"/>
              <a:buFont typeface="Arial"/>
              <a:buChar char="•"/>
            </a:pPr>
            <a:r>
              <a:rPr lang="en-US"/>
              <a:t>Os trabalhadores mais velhos têm menos probabilidades de se envolverem em comportamentos inadequados e apresentam uma menor taxa de absentismo </a:t>
            </a:r>
            <a:endParaRPr/>
          </a:p>
          <a:p>
            <a:pPr marL="571500" lvl="0" indent="-342900" algn="just" rtl="0">
              <a:lnSpc>
                <a:spcPct val="100000"/>
              </a:lnSpc>
              <a:spcBef>
                <a:spcPts val="1000"/>
              </a:spcBef>
              <a:spcAft>
                <a:spcPts val="0"/>
              </a:spcAft>
              <a:buClr>
                <a:srgbClr val="BDE5E0"/>
              </a:buClr>
              <a:buSzPts val="1800"/>
              <a:buFont typeface="Arial"/>
              <a:buChar char="•"/>
            </a:pPr>
            <a:r>
              <a:rPr lang="en-US"/>
              <a:t>Os trabalhadores mais velhos possuem níveis mais elevados de conhecimento institucional e experiência acumulada</a:t>
            </a:r>
            <a:endParaRPr/>
          </a:p>
          <a:p>
            <a:pPr marL="571500" lvl="0" indent="-342900" algn="just" rtl="0">
              <a:lnSpc>
                <a:spcPct val="100000"/>
              </a:lnSpc>
              <a:spcBef>
                <a:spcPts val="1000"/>
              </a:spcBef>
              <a:spcAft>
                <a:spcPts val="0"/>
              </a:spcAft>
              <a:buClr>
                <a:srgbClr val="BDE5E0"/>
              </a:buClr>
              <a:buSzPts val="1800"/>
              <a:buFont typeface="Arial"/>
              <a:buChar char="•"/>
            </a:pPr>
            <a:r>
              <a:rPr lang="en-US"/>
              <a:t>Os trabalhadores mais jovens tendem a ser mais produtivos, criativos, ambiciosos, ansiosos e eficientes </a:t>
            </a:r>
            <a:endParaRPr/>
          </a:p>
          <a:p>
            <a:pPr marL="571500" lvl="0" indent="-342900" algn="just" rtl="0">
              <a:lnSpc>
                <a:spcPct val="100000"/>
              </a:lnSpc>
              <a:spcBef>
                <a:spcPts val="1000"/>
              </a:spcBef>
              <a:spcAft>
                <a:spcPts val="0"/>
              </a:spcAft>
              <a:buClr>
                <a:srgbClr val="BDE5E0"/>
              </a:buClr>
              <a:buSzPts val="1800"/>
              <a:buFont typeface="Arial"/>
              <a:buChar char="•"/>
            </a:pPr>
            <a:r>
              <a:rPr lang="en-US"/>
              <a:t>Os trabalhadores mais jovens têm maior capacidade para lidar com situações de </a:t>
            </a:r>
            <a:r>
              <a:rPr lang="en-US" i="1"/>
              <a:t>stress </a:t>
            </a:r>
            <a:r>
              <a:rPr lang="en-US"/>
              <a:t>no trabalho </a:t>
            </a:r>
            <a:endParaRPr/>
          </a:p>
          <a:p>
            <a:pPr marL="0" lvl="0" indent="0" algn="just" rtl="0">
              <a:lnSpc>
                <a:spcPct val="90000"/>
              </a:lnSpc>
              <a:spcBef>
                <a:spcPts val="1000"/>
              </a:spcBef>
              <a:spcAft>
                <a:spcPts val="0"/>
              </a:spcAft>
              <a:buClr>
                <a:schemeClr val="lt2"/>
              </a:buClr>
              <a:buSzPts val="1800"/>
              <a:buNone/>
            </a:pPr>
            <a:endParaRPr/>
          </a:p>
        </p:txBody>
      </p:sp>
      <p:sp>
        <p:nvSpPr>
          <p:cNvPr id="131" name="Google Shape;131;p41"/>
          <p:cNvSpPr txBox="1">
            <a:spLocks noGrp="1"/>
          </p:cNvSpPr>
          <p:nvPr>
            <p:ph type="body" idx="2"/>
          </p:nvPr>
        </p:nvSpPr>
        <p:spPr>
          <a:xfrm>
            <a:off x="6131377" y="873580"/>
            <a:ext cx="5910944" cy="5902778"/>
          </a:xfrm>
          <a:prstGeom prst="rect">
            <a:avLst/>
          </a:prstGeom>
          <a:noFill/>
          <a:ln>
            <a:noFill/>
          </a:ln>
        </p:spPr>
        <p:txBody>
          <a:bodyPr spcFirstLastPara="1" wrap="square" lIns="91425" tIns="45700" rIns="91425" bIns="45700" anchor="t" anchorCtr="0">
            <a:noAutofit/>
          </a:bodyPr>
          <a:lstStyle/>
          <a:p>
            <a:pPr marL="228600" lvl="0" indent="0" algn="just" rtl="0">
              <a:lnSpc>
                <a:spcPct val="100000"/>
              </a:lnSpc>
              <a:spcBef>
                <a:spcPts val="0"/>
              </a:spcBef>
              <a:spcAft>
                <a:spcPts val="0"/>
              </a:spcAft>
              <a:buClr>
                <a:schemeClr val="accent6"/>
              </a:buClr>
              <a:buSzPts val="1800"/>
              <a:buNone/>
            </a:pPr>
            <a:r>
              <a:rPr lang="en-US" sz="1800">
                <a:solidFill>
                  <a:schemeClr val="accent6"/>
                </a:solidFill>
              </a:rPr>
              <a:t>Existem poucas provas que sugiram que os estereótipos da idade no local de trabalho são verdadeiros, por exemplo:</a:t>
            </a:r>
            <a:endParaRPr/>
          </a:p>
          <a:p>
            <a:pPr marL="571500" lvl="0" indent="-342900" algn="just" rtl="0">
              <a:lnSpc>
                <a:spcPct val="100000"/>
              </a:lnSpc>
              <a:spcBef>
                <a:spcPts val="1000"/>
              </a:spcBef>
              <a:spcAft>
                <a:spcPts val="0"/>
              </a:spcAft>
              <a:buClr>
                <a:srgbClr val="BDE5E0"/>
              </a:buClr>
              <a:buSzPts val="1800"/>
              <a:buFont typeface="Arial"/>
              <a:buChar char="•"/>
            </a:pPr>
            <a:r>
              <a:rPr lang="en-US"/>
              <a:t>O desempenho profissional aumenta com a idade </a:t>
            </a:r>
            <a:endParaRPr/>
          </a:p>
          <a:p>
            <a:pPr marL="571500" lvl="0" indent="-342900" algn="just" rtl="0">
              <a:lnSpc>
                <a:spcPct val="100000"/>
              </a:lnSpc>
              <a:spcBef>
                <a:spcPts val="1000"/>
              </a:spcBef>
              <a:spcAft>
                <a:spcPts val="0"/>
              </a:spcAft>
              <a:buClr>
                <a:srgbClr val="BDE5E0"/>
              </a:buClr>
              <a:buSzPts val="1800"/>
              <a:buFont typeface="Arial"/>
              <a:buChar char="•"/>
            </a:pPr>
            <a:r>
              <a:rPr lang="en-US"/>
              <a:t>As diminuições da capacidade cognitiva não estão relacionadas com o desempenho devido a estratégias de compensação e de sobrevivência </a:t>
            </a:r>
            <a:endParaRPr/>
          </a:p>
          <a:p>
            <a:pPr marL="571500" lvl="0" indent="-342900" algn="just" rtl="0">
              <a:lnSpc>
                <a:spcPct val="100000"/>
              </a:lnSpc>
              <a:spcBef>
                <a:spcPts val="1000"/>
              </a:spcBef>
              <a:spcAft>
                <a:spcPts val="0"/>
              </a:spcAft>
              <a:buClr>
                <a:srgbClr val="BDE5E0"/>
              </a:buClr>
              <a:buSzPts val="1800"/>
              <a:buFont typeface="Arial"/>
              <a:buChar char="•"/>
            </a:pPr>
            <a:r>
              <a:rPr lang="en-US"/>
              <a:t>Não existem provas empíricas que sustentem a perceção de que os trabalhadores mais velhos são mais resistentes à mudança </a:t>
            </a:r>
            <a:endParaRPr/>
          </a:p>
          <a:p>
            <a:pPr marL="0" lvl="0" indent="0" algn="just" rtl="0">
              <a:lnSpc>
                <a:spcPct val="90000"/>
              </a:lnSpc>
              <a:spcBef>
                <a:spcPts val="1000"/>
              </a:spcBef>
              <a:spcAft>
                <a:spcPts val="0"/>
              </a:spcAft>
              <a:buClr>
                <a:schemeClr val="lt2"/>
              </a:buClr>
              <a:buSzPts val="1800"/>
              <a:buNone/>
            </a:pPr>
            <a:endParaRPr/>
          </a:p>
        </p:txBody>
      </p:sp>
      <p:sp>
        <p:nvSpPr>
          <p:cNvPr id="132" name="Google Shape;132;p41"/>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2800"/>
              <a:buFont typeface="Open Sans"/>
              <a:buNone/>
            </a:pPr>
            <a:r>
              <a:rPr lang="en-US" sz="2800"/>
              <a:t>Envelhecimento no trabalho e perspetivas sobre estereótipos </a:t>
            </a:r>
            <a:endParaRPr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42"/>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2000"/>
              <a:buNone/>
            </a:pPr>
            <a:r>
              <a:rPr lang="en-US"/>
              <a:t>Unidade 2</a:t>
            </a:r>
            <a:br>
              <a:rPr lang="en-US"/>
            </a:br>
            <a:r>
              <a:rPr lang="en-US"/>
              <a:t/>
            </a:r>
            <a:br>
              <a:rPr lang="en-US"/>
            </a:br>
            <a:r>
              <a:rPr lang="en-US"/>
              <a:t>Acompanhamento e avaliação do impacto das estratégias de combate à discriminação etária e à exclusão social na organização</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43"/>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457200" marR="0" lvl="0" indent="-228600" algn="just" rtl="0">
              <a:lnSpc>
                <a:spcPct val="90000"/>
              </a:lnSpc>
              <a:spcBef>
                <a:spcPts val="1000"/>
              </a:spcBef>
              <a:spcAft>
                <a:spcPts val="0"/>
              </a:spcAft>
              <a:buClr>
                <a:schemeClr val="lt2"/>
              </a:buClr>
              <a:buSzPts val="1800"/>
              <a:buFont typeface="Arial"/>
              <a:buNone/>
            </a:pPr>
            <a:endParaRPr>
              <a:solidFill>
                <a:schemeClr val="accent6"/>
              </a:solidFill>
            </a:endParaRPr>
          </a:p>
          <a:p>
            <a:pPr marL="457200" marR="0" lvl="0" indent="-228600" algn="just" rtl="0">
              <a:lnSpc>
                <a:spcPct val="90000"/>
              </a:lnSpc>
              <a:spcBef>
                <a:spcPts val="1000"/>
              </a:spcBef>
              <a:spcAft>
                <a:spcPts val="0"/>
              </a:spcAft>
              <a:buClr>
                <a:schemeClr val="lt2"/>
              </a:buClr>
              <a:buSzPts val="1800"/>
              <a:buFont typeface="Arial"/>
              <a:buNone/>
            </a:pPr>
            <a:endParaRPr>
              <a:solidFill>
                <a:schemeClr val="accent6"/>
              </a:solidFill>
            </a:endParaRPr>
          </a:p>
          <a:p>
            <a:pPr marL="457200" marR="0" lvl="0" indent="-228600" algn="just" rtl="0">
              <a:lnSpc>
                <a:spcPct val="90000"/>
              </a:lnSpc>
              <a:spcBef>
                <a:spcPts val="1000"/>
              </a:spcBef>
              <a:spcAft>
                <a:spcPts val="0"/>
              </a:spcAft>
              <a:buClr>
                <a:schemeClr val="lt2"/>
              </a:buClr>
              <a:buSzPts val="1800"/>
              <a:buFont typeface="Arial"/>
              <a:buNone/>
            </a:pPr>
            <a:endParaRPr>
              <a:solidFill>
                <a:schemeClr val="accent6"/>
              </a:solidFill>
            </a:endParaRPr>
          </a:p>
          <a:p>
            <a:pPr marL="457200" marR="0" lvl="0" indent="-228600" algn="just" rtl="0">
              <a:lnSpc>
                <a:spcPct val="90000"/>
              </a:lnSpc>
              <a:spcBef>
                <a:spcPts val="1000"/>
              </a:spcBef>
              <a:spcAft>
                <a:spcPts val="0"/>
              </a:spcAft>
              <a:buClr>
                <a:schemeClr val="lt2"/>
              </a:buClr>
              <a:buSzPts val="1800"/>
              <a:buFont typeface="Arial"/>
              <a:buNone/>
            </a:pPr>
            <a:r>
              <a:rPr lang="en-US" sz="2400">
                <a:solidFill>
                  <a:schemeClr val="accent6"/>
                </a:solidFill>
              </a:rPr>
              <a:t>Depois de completar esta unidade: </a:t>
            </a:r>
            <a:endParaRPr sz="2400">
              <a:solidFill>
                <a:schemeClr val="accent6"/>
              </a:solidFill>
            </a:endParaRPr>
          </a:p>
          <a:p>
            <a:pPr marL="457200" marR="0" lvl="0" indent="-228600" algn="just" rtl="0">
              <a:lnSpc>
                <a:spcPct val="90000"/>
              </a:lnSpc>
              <a:spcBef>
                <a:spcPts val="1000"/>
              </a:spcBef>
              <a:spcAft>
                <a:spcPts val="0"/>
              </a:spcAft>
              <a:buClr>
                <a:schemeClr val="lt2"/>
              </a:buClr>
              <a:buSzPts val="1800"/>
              <a:buFont typeface="Arial"/>
              <a:buNone/>
            </a:pPr>
            <a:r>
              <a:rPr lang="en-US" sz="2400"/>
              <a:t> </a:t>
            </a:r>
            <a:endParaRPr sz="2400"/>
          </a:p>
          <a:p>
            <a:pPr marL="514350" lvl="0" indent="-285750" algn="just" rtl="0">
              <a:lnSpc>
                <a:spcPct val="90000"/>
              </a:lnSpc>
              <a:spcBef>
                <a:spcPts val="1000"/>
              </a:spcBef>
              <a:spcAft>
                <a:spcPts val="0"/>
              </a:spcAft>
              <a:buClr>
                <a:srgbClr val="BDE5E0"/>
              </a:buClr>
              <a:buSzPts val="1800"/>
              <a:buFont typeface="Arial"/>
              <a:buChar char="•"/>
            </a:pPr>
            <a:r>
              <a:rPr lang="en-US" sz="2400"/>
              <a:t>terá competências para elaborar um questionário que permita acompanhar e avaliar o impacto das estratégias implementadas </a:t>
            </a:r>
            <a:endParaRPr sz="2400"/>
          </a:p>
          <a:p>
            <a:pPr marL="514350" lvl="0" indent="-285750" algn="just" rtl="0">
              <a:lnSpc>
                <a:spcPct val="90000"/>
              </a:lnSpc>
              <a:spcBef>
                <a:spcPts val="1000"/>
              </a:spcBef>
              <a:spcAft>
                <a:spcPts val="0"/>
              </a:spcAft>
              <a:buClr>
                <a:srgbClr val="BDE5E0"/>
              </a:buClr>
              <a:buSzPts val="1800"/>
              <a:buFont typeface="Arial"/>
              <a:buChar char="•"/>
            </a:pPr>
            <a:r>
              <a:rPr lang="en-US" sz="2400"/>
              <a:t>elaborará um questionário a utilizar após a implementação dessas estratégias para acompanhar os progressos nas competências desejadas, tanto para os trabalhadores mais velhos como para os mais jovens </a:t>
            </a:r>
            <a:endParaRPr sz="2400"/>
          </a:p>
        </p:txBody>
      </p:sp>
      <p:sp>
        <p:nvSpPr>
          <p:cNvPr id="143" name="Google Shape;143;p43"/>
          <p:cNvSpPr/>
          <p:nvPr/>
        </p:nvSpPr>
        <p:spPr>
          <a:xfrm>
            <a:off x="-9526" y="1289"/>
            <a:ext cx="12192000" cy="71587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4" name="Google Shape;144;p43"/>
          <p:cNvSpPr txBox="1"/>
          <p:nvPr/>
        </p:nvSpPr>
        <p:spPr>
          <a:xfrm>
            <a:off x="6530" y="8490"/>
            <a:ext cx="12192000" cy="715879"/>
          </a:xfrm>
          <a:prstGeom prst="rect">
            <a:avLst/>
          </a:prstGeom>
          <a:noFill/>
          <a:ln>
            <a:noFill/>
          </a:ln>
        </p:spPr>
        <p:txBody>
          <a:bodyPr spcFirstLastPara="1" wrap="square" lIns="91425" tIns="54000" rIns="54000" bIns="54000" anchor="ctr" anchorCtr="0">
            <a:noAutofit/>
          </a:bodyPr>
          <a:lstStyle/>
          <a:p>
            <a:pPr marL="0" marR="0" lvl="0" indent="0" algn="l" rtl="0">
              <a:lnSpc>
                <a:spcPct val="90000"/>
              </a:lnSpc>
              <a:spcBef>
                <a:spcPts val="0"/>
              </a:spcBef>
              <a:spcAft>
                <a:spcPts val="0"/>
              </a:spcAft>
              <a:buClr>
                <a:schemeClr val="dk1"/>
              </a:buClr>
              <a:buSzPts val="3800"/>
              <a:buFont typeface="Open Sans"/>
              <a:buNone/>
            </a:pPr>
            <a:r>
              <a:rPr lang="en-US" sz="2200" b="0" i="0" u="none" strike="noStrike" cap="none">
                <a:solidFill>
                  <a:schemeClr val="dk1"/>
                </a:solidFill>
                <a:latin typeface="Open Sans"/>
                <a:ea typeface="Open Sans"/>
                <a:cs typeface="Open Sans"/>
                <a:sym typeface="Open Sans"/>
              </a:rPr>
              <a:t>Unidade 2: Acompanhamento e avaliação do impacto das estratégias de combate ao envelhecimento e à exclusão social na organização</a:t>
            </a:r>
            <a:endParaRPr sz="22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44"/>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228600" lvl="0" indent="0" algn="just" rtl="0">
              <a:lnSpc>
                <a:spcPct val="100000"/>
              </a:lnSpc>
              <a:spcBef>
                <a:spcPts val="1000"/>
              </a:spcBef>
              <a:spcAft>
                <a:spcPts val="0"/>
              </a:spcAft>
              <a:buSzPts val="1800"/>
              <a:buNone/>
            </a:pPr>
            <a:r>
              <a:rPr lang="en-US" sz="2400"/>
              <a:t>Construir um questionário para acompanhar o progresso/mudanças de atitudes antes e depois da implementação das estratégias selecionadas:</a:t>
            </a:r>
            <a:endParaRPr sz="2400"/>
          </a:p>
          <a:p>
            <a:pPr marL="228600" lvl="0" indent="0" algn="just" rtl="0">
              <a:lnSpc>
                <a:spcPct val="100000"/>
              </a:lnSpc>
              <a:spcBef>
                <a:spcPts val="1000"/>
              </a:spcBef>
              <a:spcAft>
                <a:spcPts val="0"/>
              </a:spcAft>
              <a:buSzPts val="1800"/>
              <a:buNone/>
            </a:pPr>
            <a:endParaRPr sz="2400"/>
          </a:p>
          <a:p>
            <a:pPr marL="685800" lvl="0" indent="-457200" algn="just" rtl="0">
              <a:lnSpc>
                <a:spcPct val="100000"/>
              </a:lnSpc>
              <a:spcBef>
                <a:spcPts val="1000"/>
              </a:spcBef>
              <a:spcAft>
                <a:spcPts val="0"/>
              </a:spcAft>
              <a:buClr>
                <a:srgbClr val="BDE5E0"/>
              </a:buClr>
              <a:buSzPts val="1800"/>
              <a:buFont typeface="Arial"/>
              <a:buChar char="•"/>
            </a:pPr>
            <a:r>
              <a:rPr lang="en-US" sz="2400"/>
              <a:t>O questionário será preenchido por todos os colaboradores antes da implementação das estratégias</a:t>
            </a:r>
            <a:endParaRPr/>
          </a:p>
          <a:p>
            <a:pPr marL="685800" lvl="0" indent="-457200" algn="just" rtl="0">
              <a:lnSpc>
                <a:spcPct val="100000"/>
              </a:lnSpc>
              <a:spcBef>
                <a:spcPts val="1000"/>
              </a:spcBef>
              <a:spcAft>
                <a:spcPts val="0"/>
              </a:spcAft>
              <a:buClr>
                <a:srgbClr val="BDE5E0"/>
              </a:buClr>
              <a:buSzPts val="1800"/>
              <a:buFont typeface="Arial"/>
              <a:buChar char="•"/>
            </a:pPr>
            <a:r>
              <a:rPr lang="en-US" sz="2400"/>
              <a:t>Após a implementação, o mesmo questionário deverá ser realizado em intervalos frequentes (por exemplo, semestralmente ou anualmente, dependendo da estrutura organizacional)</a:t>
            </a:r>
            <a:endParaRPr/>
          </a:p>
          <a:p>
            <a:pPr marL="685800" lvl="0" indent="-457200" algn="just" rtl="0">
              <a:lnSpc>
                <a:spcPct val="100000"/>
              </a:lnSpc>
              <a:spcBef>
                <a:spcPts val="1000"/>
              </a:spcBef>
              <a:spcAft>
                <a:spcPts val="0"/>
              </a:spcAft>
              <a:buClr>
                <a:srgbClr val="BDE5E0"/>
              </a:buClr>
              <a:buSzPts val="1800"/>
              <a:buFont typeface="Arial"/>
              <a:buChar char="•"/>
            </a:pPr>
            <a:r>
              <a:rPr lang="en-US" sz="2400"/>
              <a:t>É altamente provável que ocorra uma mudança significativa nas pontuações como resultado das estratégias implementadas</a:t>
            </a:r>
            <a:endParaRPr/>
          </a:p>
          <a:p>
            <a:pPr marL="685800" lvl="0" indent="-457200" algn="just" rtl="0">
              <a:lnSpc>
                <a:spcPct val="100000"/>
              </a:lnSpc>
              <a:spcBef>
                <a:spcPts val="1000"/>
              </a:spcBef>
              <a:spcAft>
                <a:spcPts val="0"/>
              </a:spcAft>
              <a:buClr>
                <a:srgbClr val="BDE5E0"/>
              </a:buClr>
              <a:buSzPts val="1800"/>
              <a:buFont typeface="Arial"/>
              <a:buChar char="•"/>
            </a:pPr>
            <a:r>
              <a:rPr lang="en-US" sz="2400"/>
              <a:t>Pode utilizar-se uma classificação com uma escala de 1 a 5, em que </a:t>
            </a:r>
            <a:r>
              <a:rPr lang="en-US" sz="2400" b="1"/>
              <a:t>5</a:t>
            </a:r>
            <a:r>
              <a:rPr lang="en-US" sz="2400"/>
              <a:t> indica “concordo totalmente” e</a:t>
            </a:r>
            <a:r>
              <a:rPr lang="en-US" sz="2400" b="1"/>
              <a:t> 1 </a:t>
            </a:r>
            <a:r>
              <a:rPr lang="en-US" sz="2400"/>
              <a:t>indica “discordo totalmente”.</a:t>
            </a:r>
            <a:endParaRPr sz="2400"/>
          </a:p>
        </p:txBody>
      </p:sp>
      <p:sp>
        <p:nvSpPr>
          <p:cNvPr id="150" name="Google Shape;150;p44"/>
          <p:cNvSpPr/>
          <p:nvPr/>
        </p:nvSpPr>
        <p:spPr>
          <a:xfrm>
            <a:off x="-9526" y="1289"/>
            <a:ext cx="12192000" cy="71587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1" name="Google Shape;151;p44"/>
          <p:cNvSpPr txBox="1"/>
          <p:nvPr/>
        </p:nvSpPr>
        <p:spPr>
          <a:xfrm>
            <a:off x="6530" y="23005"/>
            <a:ext cx="9679488" cy="715879"/>
          </a:xfrm>
          <a:prstGeom prst="rect">
            <a:avLst/>
          </a:prstGeom>
          <a:noFill/>
          <a:ln>
            <a:noFill/>
          </a:ln>
        </p:spPr>
        <p:txBody>
          <a:bodyPr spcFirstLastPara="1" wrap="square" lIns="91425" tIns="54000" rIns="54000" bIns="54000" anchor="ctr" anchorCtr="0">
            <a:noAutofit/>
          </a:bodyPr>
          <a:lstStyle/>
          <a:p>
            <a:pPr marL="0" marR="0" lvl="0" indent="0" algn="l" rtl="0">
              <a:lnSpc>
                <a:spcPct val="90000"/>
              </a:lnSpc>
              <a:spcBef>
                <a:spcPts val="0"/>
              </a:spcBef>
              <a:spcAft>
                <a:spcPts val="0"/>
              </a:spcAft>
              <a:buClr>
                <a:schemeClr val="dk1"/>
              </a:buClr>
              <a:buSzPts val="3800"/>
              <a:buFont typeface="Open Sans"/>
              <a:buNone/>
            </a:pPr>
            <a:r>
              <a:rPr lang="en-US" sz="2500" b="0" i="0" u="none" strike="noStrike" cap="none">
                <a:solidFill>
                  <a:schemeClr val="dk1"/>
                </a:solidFill>
                <a:latin typeface="Open Sans"/>
                <a:ea typeface="Open Sans"/>
                <a:cs typeface="Open Sans"/>
                <a:sym typeface="Open Sans"/>
              </a:rPr>
              <a:t>Passo 1. Construir um questionário para acompanhar o progresso </a:t>
            </a:r>
            <a:endParaRPr/>
          </a:p>
        </p:txBody>
      </p:sp>
      <p:sp>
        <p:nvSpPr>
          <p:cNvPr id="152" name="Google Shape;152;p44"/>
          <p:cNvSpPr/>
          <p:nvPr/>
        </p:nvSpPr>
        <p:spPr>
          <a:xfrm>
            <a:off x="9826171" y="106136"/>
            <a:ext cx="2216150" cy="515100"/>
          </a:xfrm>
          <a:prstGeom prst="flowChartAlternateProcess">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Open Sans"/>
                <a:ea typeface="Open Sans"/>
                <a:cs typeface="Open Sans"/>
                <a:sym typeface="Open Sans"/>
              </a:rPr>
              <a:t>Atividade</a:t>
            </a:r>
            <a:endParaRPr sz="22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5"/>
          <p:cNvSpPr/>
          <p:nvPr/>
        </p:nvSpPr>
        <p:spPr>
          <a:xfrm>
            <a:off x="978225" y="1693317"/>
            <a:ext cx="17723854" cy="618738"/>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158" name="Google Shape;158;p45"/>
          <p:cNvGraphicFramePr/>
          <p:nvPr/>
        </p:nvGraphicFramePr>
        <p:xfrm>
          <a:off x="544283" y="915604"/>
          <a:ext cx="3000000" cy="3000000"/>
        </p:xfrm>
        <a:graphic>
          <a:graphicData uri="http://schemas.openxmlformats.org/drawingml/2006/table">
            <a:tbl>
              <a:tblPr>
                <a:noFill/>
                <a:tableStyleId>{8B5D6344-243D-4435-B58D-FE98526BF94D}</a:tableStyleId>
              </a:tblPr>
              <a:tblGrid>
                <a:gridCol w="8848825"/>
                <a:gridCol w="2363475"/>
              </a:tblGrid>
              <a:tr h="370850">
                <a:tc>
                  <a:txBody>
                    <a:bodyPr/>
                    <a:lstStyle/>
                    <a:p>
                      <a:pPr marL="80010" marR="60325" lvl="0" indent="0" algn="just" rtl="0">
                        <a:lnSpc>
                          <a:spcPct val="107000"/>
                        </a:lnSpc>
                        <a:spcBef>
                          <a:spcPts val="0"/>
                        </a:spcBef>
                        <a:spcAft>
                          <a:spcPts val="0"/>
                        </a:spcAft>
                        <a:buNone/>
                      </a:pPr>
                      <a:r>
                        <a:rPr lang="en-US" sz="2400" b="1" u="none" strike="noStrike" cap="none">
                          <a:solidFill>
                            <a:srgbClr val="93D4CC"/>
                          </a:solidFill>
                          <a:latin typeface="Open Sans"/>
                          <a:ea typeface="Open Sans"/>
                          <a:cs typeface="Open Sans"/>
                          <a:sym typeface="Open Sans"/>
                        </a:rPr>
                        <a:t>Os colaboradores mais velhos (com idade ≥ 50 anos), em comparação com os colegas mais novos, tendem a ser:</a:t>
                      </a:r>
                      <a:endParaRPr sz="2400" u="none" strike="noStrike" cap="none">
                        <a:solidFill>
                          <a:srgbClr val="636A6F"/>
                        </a:solidFill>
                        <a:latin typeface="Open Sans Light"/>
                        <a:ea typeface="Open Sans Light"/>
                        <a:cs typeface="Open Sans Light"/>
                        <a:sym typeface="Open Sans Light"/>
                      </a:endParaRPr>
                    </a:p>
                  </a:txBody>
                  <a:tcPr marL="0" marR="0" marT="0" marB="0" anchor="ct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93D4CC"/>
                          </a:solidFill>
                          <a:latin typeface="Open Sans Light"/>
                          <a:ea typeface="Open Sans Light"/>
                          <a:cs typeface="Open Sans Light"/>
                          <a:sym typeface="Open Sans Light"/>
                        </a:rPr>
                        <a:t>Escala 1-5</a:t>
                      </a:r>
                      <a:endParaRPr sz="2000" u="none" strike="noStrike" cap="none">
                        <a:latin typeface="Open Sans Light"/>
                        <a:ea typeface="Open Sans Light"/>
                        <a:cs typeface="Open Sans Light"/>
                        <a:sym typeface="Open Sans Light"/>
                      </a:endParaRPr>
                    </a:p>
                  </a:txBody>
                  <a:tcPr marL="91450" marR="91450" marT="45725" marB="45725" anchor="ctr"/>
                </a:tc>
              </a:tr>
              <a:tr h="370850">
                <a:tc>
                  <a:txBody>
                    <a:bodyPr/>
                    <a:lstStyle/>
                    <a:p>
                      <a:pPr marL="80010" marR="0" lvl="0" indent="0" algn="just" rtl="0">
                        <a:lnSpc>
                          <a:spcPct val="107000"/>
                        </a:lnSpc>
                        <a:spcBef>
                          <a:spcPts val="0"/>
                        </a:spcBef>
                        <a:spcAft>
                          <a:spcPts val="0"/>
                        </a:spcAft>
                        <a:buNone/>
                      </a:pPr>
                      <a:r>
                        <a:rPr lang="en-US" sz="2000" u="none" strike="noStrike" cap="none">
                          <a:solidFill>
                            <a:srgbClr val="636A6F"/>
                          </a:solidFill>
                          <a:latin typeface="Open Sans Light"/>
                          <a:ea typeface="Open Sans Light"/>
                          <a:cs typeface="Open Sans Light"/>
                          <a:sym typeface="Open Sans Light"/>
                        </a:rPr>
                        <a:t>Mais fiáveis</a:t>
                      </a:r>
                      <a:endParaRPr/>
                    </a:p>
                  </a:txBody>
                  <a:tcPr marL="0" marR="0" marT="0" marB="0" anchor="ctr">
                    <a:solidFill>
                      <a:srgbClr val="E8F6F4"/>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80010" marR="0" lvl="0" indent="0" algn="just" rtl="0">
                        <a:lnSpc>
                          <a:spcPct val="107000"/>
                        </a:lnSpc>
                        <a:spcBef>
                          <a:spcPts val="0"/>
                        </a:spcBef>
                        <a:spcAft>
                          <a:spcPts val="0"/>
                        </a:spcAft>
                        <a:buNone/>
                      </a:pPr>
                      <a:r>
                        <a:rPr lang="en-US" sz="2000" u="none" strike="noStrike" cap="none">
                          <a:solidFill>
                            <a:srgbClr val="636A6F"/>
                          </a:solidFill>
                          <a:latin typeface="Open Sans Light"/>
                          <a:ea typeface="Open Sans Light"/>
                          <a:cs typeface="Open Sans Light"/>
                          <a:sym typeface="Open Sans Light"/>
                        </a:rPr>
                        <a:t>Mais honestos / dignos de confiança</a:t>
                      </a:r>
                      <a:endParaRPr/>
                    </a:p>
                  </a:txBody>
                  <a:tcPr marL="0" marR="0" marT="0" marB="0" anchor="ctr">
                    <a:solidFill>
                      <a:srgbClr val="E8F6F4"/>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80010" marR="0" lvl="0" indent="0" algn="just" rtl="0">
                        <a:lnSpc>
                          <a:spcPct val="107000"/>
                        </a:lnSpc>
                        <a:spcBef>
                          <a:spcPts val="0"/>
                        </a:spcBef>
                        <a:spcAft>
                          <a:spcPts val="0"/>
                        </a:spcAft>
                        <a:buNone/>
                      </a:pPr>
                      <a:r>
                        <a:rPr lang="en-US" sz="2000" u="none" strike="noStrike" cap="none">
                          <a:solidFill>
                            <a:srgbClr val="636A6F"/>
                          </a:solidFill>
                          <a:latin typeface="Open Sans Light"/>
                          <a:ea typeface="Open Sans Light"/>
                          <a:cs typeface="Open Sans Light"/>
                          <a:sym typeface="Open Sans Light"/>
                        </a:rPr>
                        <a:t>Mais leais / comprometidos com a organização</a:t>
                      </a:r>
                      <a:endParaRPr/>
                    </a:p>
                  </a:txBody>
                  <a:tcPr marL="0" marR="0" marT="0" marB="0" anchor="ctr">
                    <a:solidFill>
                      <a:srgbClr val="E8F6F4"/>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80010" marR="0" lvl="0" indent="0" algn="just" rtl="0">
                        <a:lnSpc>
                          <a:spcPct val="107000"/>
                        </a:lnSpc>
                        <a:spcBef>
                          <a:spcPts val="0"/>
                        </a:spcBef>
                        <a:spcAft>
                          <a:spcPts val="0"/>
                        </a:spcAft>
                        <a:buNone/>
                      </a:pPr>
                      <a:r>
                        <a:rPr lang="en-US" sz="2000" u="none" strike="noStrike" cap="none">
                          <a:solidFill>
                            <a:srgbClr val="636A6F"/>
                          </a:solidFill>
                          <a:latin typeface="Open Sans Light"/>
                          <a:ea typeface="Open Sans Light"/>
                          <a:cs typeface="Open Sans Light"/>
                          <a:sym typeface="Open Sans Light"/>
                        </a:rPr>
                        <a:t>Mais experientes (sabedoria acumulada)</a:t>
                      </a:r>
                      <a:endParaRPr/>
                    </a:p>
                  </a:txBody>
                  <a:tcPr marL="0" marR="0" marT="0" marB="0" anchor="ctr">
                    <a:solidFill>
                      <a:srgbClr val="E8F6F4"/>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80010" marR="0" lvl="0" indent="0" algn="just" rtl="0">
                        <a:lnSpc>
                          <a:spcPct val="107000"/>
                        </a:lnSpc>
                        <a:spcBef>
                          <a:spcPts val="0"/>
                        </a:spcBef>
                        <a:spcAft>
                          <a:spcPts val="0"/>
                        </a:spcAft>
                        <a:buNone/>
                      </a:pPr>
                      <a:r>
                        <a:rPr lang="en-US" sz="2000" u="none" strike="noStrike" cap="none">
                          <a:solidFill>
                            <a:srgbClr val="636A6F"/>
                          </a:solidFill>
                          <a:latin typeface="Open Sans Light"/>
                          <a:ea typeface="Open Sans Light"/>
                          <a:cs typeface="Open Sans Light"/>
                          <a:sym typeface="Open Sans Light"/>
                        </a:rPr>
                        <a:t>Apresentam níveis mais elevados de pensamento crítico</a:t>
                      </a:r>
                      <a:endParaRPr/>
                    </a:p>
                  </a:txBody>
                  <a:tcPr marL="0" marR="0" marT="0" marB="0" anchor="ctr">
                    <a:solidFill>
                      <a:srgbClr val="E8F6F4"/>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80010" marR="0" lvl="0" indent="0" algn="just" rtl="0">
                        <a:lnSpc>
                          <a:spcPct val="107000"/>
                        </a:lnSpc>
                        <a:spcBef>
                          <a:spcPts val="0"/>
                        </a:spcBef>
                        <a:spcAft>
                          <a:spcPts val="0"/>
                        </a:spcAft>
                        <a:buNone/>
                      </a:pPr>
                      <a:r>
                        <a:rPr lang="en-US" sz="2000" u="none" strike="noStrike" cap="none">
                          <a:solidFill>
                            <a:srgbClr val="636A6F"/>
                          </a:solidFill>
                          <a:latin typeface="Open Sans Light"/>
                          <a:ea typeface="Open Sans Light"/>
                          <a:cs typeface="Open Sans Light"/>
                          <a:sym typeface="Open Sans Light"/>
                        </a:rPr>
                        <a:t>Registam piores desempenhos</a:t>
                      </a:r>
                      <a:endParaRPr/>
                    </a:p>
                  </a:txBody>
                  <a:tcPr marL="0" marR="0" marT="0" marB="0"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80010" marR="0" lvl="0" indent="0" algn="just" rtl="0">
                        <a:lnSpc>
                          <a:spcPct val="107000"/>
                        </a:lnSpc>
                        <a:spcBef>
                          <a:spcPts val="0"/>
                        </a:spcBef>
                        <a:spcAft>
                          <a:spcPts val="0"/>
                        </a:spcAft>
                        <a:buNone/>
                      </a:pPr>
                      <a:r>
                        <a:rPr lang="en-US" sz="2000" u="none" strike="noStrike" cap="none">
                          <a:solidFill>
                            <a:srgbClr val="636A6F"/>
                          </a:solidFill>
                          <a:latin typeface="Open Sans Light"/>
                          <a:ea typeface="Open Sans Light"/>
                          <a:cs typeface="Open Sans Light"/>
                          <a:sym typeface="Open Sans Light"/>
                        </a:rPr>
                        <a:t>Menos capazes / competentes</a:t>
                      </a:r>
                      <a:endParaRPr/>
                    </a:p>
                  </a:txBody>
                  <a:tcPr marL="0" marR="0" marT="0" marB="0"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80010" marR="0" lvl="0" indent="0" algn="just" rtl="0">
                        <a:lnSpc>
                          <a:spcPct val="107000"/>
                        </a:lnSpc>
                        <a:spcBef>
                          <a:spcPts val="0"/>
                        </a:spcBef>
                        <a:spcAft>
                          <a:spcPts val="0"/>
                        </a:spcAft>
                        <a:buNone/>
                      </a:pPr>
                      <a:r>
                        <a:rPr lang="en-US" sz="2000" u="none" strike="noStrike" cap="none">
                          <a:solidFill>
                            <a:srgbClr val="636A6F"/>
                          </a:solidFill>
                          <a:latin typeface="Open Sans Light"/>
                          <a:ea typeface="Open Sans Light"/>
                          <a:cs typeface="Open Sans Light"/>
                          <a:sym typeface="Open Sans Light"/>
                        </a:rPr>
                        <a:t>Menos produtivos</a:t>
                      </a:r>
                      <a:endParaRPr/>
                    </a:p>
                  </a:txBody>
                  <a:tcPr marL="0" marR="0" marT="0" marB="0"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80010" marR="0" lvl="0" indent="0" algn="just" rtl="0">
                        <a:lnSpc>
                          <a:spcPct val="107000"/>
                        </a:lnSpc>
                        <a:spcBef>
                          <a:spcPts val="0"/>
                        </a:spcBef>
                        <a:spcAft>
                          <a:spcPts val="0"/>
                        </a:spcAft>
                        <a:buNone/>
                      </a:pPr>
                      <a:r>
                        <a:rPr lang="en-US" sz="2000" u="none" strike="noStrike" cap="none">
                          <a:solidFill>
                            <a:srgbClr val="636A6F"/>
                          </a:solidFill>
                          <a:latin typeface="Open Sans Light"/>
                          <a:ea typeface="Open Sans Light"/>
                          <a:cs typeface="Open Sans Light"/>
                          <a:sym typeface="Open Sans Light"/>
                        </a:rPr>
                        <a:t>Resistentes à mudança</a:t>
                      </a:r>
                      <a:endParaRPr/>
                    </a:p>
                  </a:txBody>
                  <a:tcPr marL="0" marR="0" marT="0" marB="0"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80010" marR="0" lvl="0" indent="0" algn="just" rtl="0">
                        <a:lnSpc>
                          <a:spcPct val="107000"/>
                        </a:lnSpc>
                        <a:spcBef>
                          <a:spcPts val="0"/>
                        </a:spcBef>
                        <a:spcAft>
                          <a:spcPts val="0"/>
                        </a:spcAft>
                        <a:buNone/>
                      </a:pPr>
                      <a:r>
                        <a:rPr lang="en-US" sz="2000" u="none" strike="noStrike" cap="none">
                          <a:solidFill>
                            <a:srgbClr val="636A6F"/>
                          </a:solidFill>
                          <a:latin typeface="Open Sans Light"/>
                          <a:ea typeface="Open Sans Light"/>
                          <a:cs typeface="Open Sans Light"/>
                          <a:sym typeface="Open Sans Light"/>
                        </a:rPr>
                        <a:t>Mais difíceis de formar</a:t>
                      </a:r>
                      <a:endParaRPr/>
                    </a:p>
                  </a:txBody>
                  <a:tcPr marL="0" marR="0" marT="0" marB="0"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bl>
          </a:graphicData>
        </a:graphic>
      </p:graphicFrame>
      <p:sp>
        <p:nvSpPr>
          <p:cNvPr id="159" name="Google Shape;159;p45"/>
          <p:cNvSpPr txBox="1"/>
          <p:nvPr/>
        </p:nvSpPr>
        <p:spPr>
          <a:xfrm>
            <a:off x="544283" y="5737937"/>
            <a:ext cx="11440887" cy="107717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BDE5E0"/>
              </a:buClr>
              <a:buSzPts val="1600"/>
              <a:buFont typeface="Arial"/>
              <a:buChar char="•"/>
            </a:pPr>
            <a:r>
              <a:rPr lang="en-US" sz="1600" b="0" i="0" u="none" strike="noStrike" cap="none">
                <a:solidFill>
                  <a:srgbClr val="000000"/>
                </a:solidFill>
                <a:latin typeface="Open Sans Light"/>
                <a:ea typeface="Open Sans Light"/>
                <a:cs typeface="Open Sans Light"/>
                <a:sym typeface="Open Sans Light"/>
              </a:rPr>
              <a:t>Este é apenas um exemplo de alguns estereótipos (positivos ou negativos) que os trabalhadores mais jovens têm sobre os mais velhos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BDE5E0"/>
              </a:buClr>
              <a:buSzPts val="1600"/>
              <a:buFont typeface="Arial"/>
              <a:buChar char="•"/>
            </a:pPr>
            <a:r>
              <a:rPr lang="en-US" sz="1600" b="0" i="0" u="none" strike="noStrike" cap="none">
                <a:solidFill>
                  <a:srgbClr val="000000"/>
                </a:solidFill>
                <a:latin typeface="Open Sans Light"/>
                <a:ea typeface="Open Sans Light"/>
                <a:cs typeface="Open Sans Light"/>
                <a:sym typeface="Open Sans Light"/>
              </a:rPr>
              <a:t>Deve acrescentar novos estereótipos e eliminar ou editar os do exemplo, caso o considere pertinente para a sua organização </a:t>
            </a:r>
            <a:endParaRPr sz="1600" b="0" i="0" u="none" strike="noStrike" cap="none">
              <a:solidFill>
                <a:srgbClr val="000000"/>
              </a:solidFill>
              <a:latin typeface="Open Sans Light"/>
              <a:ea typeface="Open Sans Light"/>
              <a:cs typeface="Open Sans Light"/>
              <a:sym typeface="Open Sans Light"/>
            </a:endParaRPr>
          </a:p>
        </p:txBody>
      </p:sp>
      <p:sp>
        <p:nvSpPr>
          <p:cNvPr id="160" name="Google Shape;160;p45"/>
          <p:cNvSpPr/>
          <p:nvPr/>
        </p:nvSpPr>
        <p:spPr>
          <a:xfrm>
            <a:off x="-9526" y="1289"/>
            <a:ext cx="12192000" cy="71587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1" name="Google Shape;161;p45"/>
          <p:cNvSpPr txBox="1"/>
          <p:nvPr/>
        </p:nvSpPr>
        <p:spPr>
          <a:xfrm>
            <a:off x="6530" y="8490"/>
            <a:ext cx="12192000" cy="715879"/>
          </a:xfrm>
          <a:prstGeom prst="rect">
            <a:avLst/>
          </a:prstGeom>
          <a:noFill/>
          <a:ln>
            <a:noFill/>
          </a:ln>
        </p:spPr>
        <p:txBody>
          <a:bodyPr spcFirstLastPara="1" wrap="square" lIns="91425" tIns="54000" rIns="54000" bIns="54000" anchor="ctr" anchorCtr="0">
            <a:noAutofit/>
          </a:bodyPr>
          <a:lstStyle/>
          <a:p>
            <a:pPr marL="0" marR="0" lvl="0" indent="0" algn="l" rtl="0">
              <a:lnSpc>
                <a:spcPct val="90000"/>
              </a:lnSpc>
              <a:spcBef>
                <a:spcPts val="0"/>
              </a:spcBef>
              <a:spcAft>
                <a:spcPts val="0"/>
              </a:spcAft>
              <a:buClr>
                <a:schemeClr val="dk1"/>
              </a:buClr>
              <a:buSzPts val="3800"/>
              <a:buFont typeface="Open Sans"/>
              <a:buNone/>
            </a:pPr>
            <a:r>
              <a:rPr lang="en-US" sz="3200" b="0" i="0" u="none" strike="noStrike" cap="none">
                <a:solidFill>
                  <a:schemeClr val="dk1"/>
                </a:solidFill>
                <a:latin typeface="Open Sans"/>
                <a:ea typeface="Open Sans"/>
                <a:cs typeface="Open Sans"/>
                <a:sym typeface="Open Sans"/>
              </a:rPr>
              <a:t>Exemplo de questionário para trabalhadores seniores</a:t>
            </a:r>
            <a:endParaRPr sz="32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46"/>
          <p:cNvSpPr/>
          <p:nvPr/>
        </p:nvSpPr>
        <p:spPr>
          <a:xfrm>
            <a:off x="978225" y="1693317"/>
            <a:ext cx="17723854" cy="618738"/>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167" name="Google Shape;167;p46"/>
          <p:cNvGraphicFramePr/>
          <p:nvPr/>
        </p:nvGraphicFramePr>
        <p:xfrm>
          <a:off x="544283" y="915604"/>
          <a:ext cx="3000000" cy="3000000"/>
        </p:xfrm>
        <a:graphic>
          <a:graphicData uri="http://schemas.openxmlformats.org/drawingml/2006/table">
            <a:tbl>
              <a:tblPr>
                <a:noFill/>
                <a:tableStyleId>{8B5D6344-243D-4435-B58D-FE98526BF94D}</a:tableStyleId>
              </a:tblPr>
              <a:tblGrid>
                <a:gridCol w="8848825"/>
                <a:gridCol w="2363475"/>
              </a:tblGrid>
              <a:tr h="370850">
                <a:tc>
                  <a:txBody>
                    <a:bodyPr/>
                    <a:lstStyle/>
                    <a:p>
                      <a:pPr marL="80010" marR="60325" lvl="0" indent="0" algn="just" rtl="0">
                        <a:lnSpc>
                          <a:spcPct val="107000"/>
                        </a:lnSpc>
                        <a:spcBef>
                          <a:spcPts val="0"/>
                        </a:spcBef>
                        <a:spcAft>
                          <a:spcPts val="0"/>
                        </a:spcAft>
                        <a:buNone/>
                      </a:pPr>
                      <a:r>
                        <a:rPr lang="en-US" sz="2400" b="1" u="none" strike="noStrike" cap="none">
                          <a:solidFill>
                            <a:srgbClr val="93D4CC"/>
                          </a:solidFill>
                          <a:latin typeface="Open Sans Light"/>
                          <a:ea typeface="Open Sans Light"/>
                          <a:cs typeface="Open Sans Light"/>
                          <a:sym typeface="Open Sans Light"/>
                        </a:rPr>
                        <a:t>Os trabalhadores mais jovens (18-30 anos), em comparação com os colegas mais velhos, tendem a ser:</a:t>
                      </a:r>
                      <a:endParaRPr sz="2400" u="none" strike="noStrike" cap="none">
                        <a:solidFill>
                          <a:srgbClr val="636A6F"/>
                        </a:solidFill>
                        <a:latin typeface="Open Sans Light"/>
                        <a:ea typeface="Open Sans Light"/>
                        <a:cs typeface="Open Sans Light"/>
                        <a:sym typeface="Open Sans Light"/>
                      </a:endParaRPr>
                    </a:p>
                  </a:txBody>
                  <a:tcPr marL="0" marR="0" marT="0" marB="0" anchor="ct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93D4CC"/>
                          </a:solidFill>
                          <a:latin typeface="Open Sans Light"/>
                          <a:ea typeface="Open Sans Light"/>
                          <a:cs typeface="Open Sans Light"/>
                          <a:sym typeface="Open Sans Light"/>
                        </a:rPr>
                        <a:t>Escala 1-5</a:t>
                      </a:r>
                      <a:endParaRPr sz="2000" u="none" strike="noStrike" cap="none">
                        <a:latin typeface="Open Sans Light"/>
                        <a:ea typeface="Open Sans Light"/>
                        <a:cs typeface="Open Sans Light"/>
                        <a:sym typeface="Open Sans Light"/>
                      </a:endParaRPr>
                    </a:p>
                  </a:txBody>
                  <a:tcPr marL="91450" marR="91450" marT="45725" marB="45725" anchor="ctr"/>
                </a:tc>
              </a:tr>
              <a:tr h="370850">
                <a:tc>
                  <a:txBody>
                    <a:bodyPr/>
                    <a:lstStyle/>
                    <a:p>
                      <a:pPr marL="80010" marR="60325" lvl="0" indent="0" algn="l" rtl="0">
                        <a:lnSpc>
                          <a:spcPct val="107000"/>
                        </a:lnSpc>
                        <a:spcBef>
                          <a:spcPts val="0"/>
                        </a:spcBef>
                        <a:spcAft>
                          <a:spcPts val="0"/>
                        </a:spcAft>
                        <a:buNone/>
                      </a:pPr>
                      <a:r>
                        <a:rPr lang="en-US" sz="2000" u="none" strike="noStrike" cap="none">
                          <a:solidFill>
                            <a:srgbClr val="636A6F"/>
                          </a:solidFill>
                          <a:latin typeface="Open Sans Light"/>
                          <a:ea typeface="Open Sans Light"/>
                          <a:cs typeface="Open Sans Light"/>
                          <a:sym typeface="Open Sans Light"/>
                        </a:rPr>
                        <a:t>Mais produtivos e mais bem capacitados no desenvolvimento de multitarefas</a:t>
                      </a:r>
                      <a:endParaRPr/>
                    </a:p>
                  </a:txBody>
                  <a:tcPr marL="0" marR="0" marT="0" marB="0" anchor="ctr">
                    <a:solidFill>
                      <a:srgbClr val="E8F6F4"/>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80010" marR="60325" lvl="0" indent="0" algn="l" rtl="0">
                        <a:lnSpc>
                          <a:spcPct val="107000"/>
                        </a:lnSpc>
                        <a:spcBef>
                          <a:spcPts val="0"/>
                        </a:spcBef>
                        <a:spcAft>
                          <a:spcPts val="0"/>
                        </a:spcAft>
                        <a:buNone/>
                      </a:pPr>
                      <a:r>
                        <a:rPr lang="en-US" sz="2000" u="none" strike="noStrike" cap="none">
                          <a:solidFill>
                            <a:srgbClr val="636A6F"/>
                          </a:solidFill>
                          <a:latin typeface="Open Sans Light"/>
                          <a:ea typeface="Open Sans Light"/>
                          <a:cs typeface="Open Sans Light"/>
                          <a:sym typeface="Open Sans Light"/>
                        </a:rPr>
                        <a:t>Mais criativos</a:t>
                      </a:r>
                      <a:endParaRPr/>
                    </a:p>
                  </a:txBody>
                  <a:tcPr marL="0" marR="0" marT="0" marB="0" anchor="ctr">
                    <a:solidFill>
                      <a:srgbClr val="E8F6F4"/>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80010" marR="60325" lvl="0" indent="0" algn="l" rtl="0">
                        <a:lnSpc>
                          <a:spcPct val="107000"/>
                        </a:lnSpc>
                        <a:spcBef>
                          <a:spcPts val="0"/>
                        </a:spcBef>
                        <a:spcAft>
                          <a:spcPts val="0"/>
                        </a:spcAft>
                        <a:buNone/>
                      </a:pPr>
                      <a:r>
                        <a:rPr lang="en-US" sz="2000" u="none" strike="noStrike" cap="none">
                          <a:solidFill>
                            <a:srgbClr val="636A6F"/>
                          </a:solidFill>
                          <a:latin typeface="Open Sans Light"/>
                          <a:ea typeface="Open Sans Light"/>
                          <a:cs typeface="Open Sans Light"/>
                          <a:sym typeface="Open Sans Light"/>
                        </a:rPr>
                        <a:t>Mais ambiciosos</a:t>
                      </a:r>
                      <a:endParaRPr/>
                    </a:p>
                  </a:txBody>
                  <a:tcPr marL="0" marR="0" marT="0" marB="0" anchor="ctr">
                    <a:solidFill>
                      <a:srgbClr val="E8F6F4"/>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80010" marR="60325" lvl="0" indent="0" algn="l" rtl="0">
                        <a:lnSpc>
                          <a:spcPct val="107000"/>
                        </a:lnSpc>
                        <a:spcBef>
                          <a:spcPts val="0"/>
                        </a:spcBef>
                        <a:spcAft>
                          <a:spcPts val="0"/>
                        </a:spcAft>
                        <a:buNone/>
                      </a:pPr>
                      <a:r>
                        <a:rPr lang="en-US" sz="2000" u="none" strike="noStrike" cap="none">
                          <a:solidFill>
                            <a:srgbClr val="636A6F"/>
                          </a:solidFill>
                          <a:latin typeface="Open Sans Light"/>
                          <a:ea typeface="Open Sans Light"/>
                          <a:cs typeface="Open Sans Light"/>
                          <a:sym typeface="Open Sans Light"/>
                        </a:rPr>
                        <a:t>Reagem melhor a situações de </a:t>
                      </a:r>
                      <a:r>
                        <a:rPr lang="en-US" sz="2000" i="1" u="none" strike="noStrike" cap="none">
                          <a:solidFill>
                            <a:srgbClr val="636A6F"/>
                          </a:solidFill>
                          <a:latin typeface="Open Sans Light"/>
                          <a:ea typeface="Open Sans Light"/>
                          <a:cs typeface="Open Sans Light"/>
                          <a:sym typeface="Open Sans Light"/>
                        </a:rPr>
                        <a:t>stress</a:t>
                      </a:r>
                      <a:endParaRPr sz="2000" u="none" strike="noStrike" cap="none">
                        <a:solidFill>
                          <a:srgbClr val="636A6F"/>
                        </a:solidFill>
                        <a:latin typeface="Open Sans Light"/>
                        <a:ea typeface="Open Sans Light"/>
                        <a:cs typeface="Open Sans Light"/>
                        <a:sym typeface="Open Sans Light"/>
                      </a:endParaRPr>
                    </a:p>
                  </a:txBody>
                  <a:tcPr marL="0" marR="0" marT="0" marB="0" anchor="ctr">
                    <a:solidFill>
                      <a:srgbClr val="E8F6F4"/>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80010" marR="60325" lvl="0" indent="0" algn="just" rtl="0">
                        <a:lnSpc>
                          <a:spcPct val="107000"/>
                        </a:lnSpc>
                        <a:spcBef>
                          <a:spcPts val="0"/>
                        </a:spcBef>
                        <a:spcAft>
                          <a:spcPts val="0"/>
                        </a:spcAft>
                        <a:buNone/>
                      </a:pPr>
                      <a:r>
                        <a:rPr lang="en-US" sz="2000" u="none" strike="noStrike" cap="none">
                          <a:solidFill>
                            <a:srgbClr val="636A6F"/>
                          </a:solidFill>
                          <a:latin typeface="Open Sans Light"/>
                          <a:ea typeface="Open Sans Light"/>
                          <a:cs typeface="Open Sans Light"/>
                          <a:sym typeface="Open Sans Light"/>
                        </a:rPr>
                        <a:t>Tem maiores conhecimentos tecnológicos</a:t>
                      </a:r>
                      <a:endParaRPr/>
                    </a:p>
                  </a:txBody>
                  <a:tcPr marL="0" marR="0" marT="0" marB="0" anchor="ctr">
                    <a:solidFill>
                      <a:srgbClr val="E8F6F4"/>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80010" marR="60325" lvl="0" indent="0" algn="just" rtl="0">
                        <a:lnSpc>
                          <a:spcPct val="107000"/>
                        </a:lnSpc>
                        <a:spcBef>
                          <a:spcPts val="0"/>
                        </a:spcBef>
                        <a:spcAft>
                          <a:spcPts val="0"/>
                        </a:spcAft>
                        <a:buNone/>
                      </a:pPr>
                      <a:r>
                        <a:rPr lang="en-US" sz="2000" u="none" strike="noStrike" cap="none">
                          <a:solidFill>
                            <a:srgbClr val="636A6F"/>
                          </a:solidFill>
                          <a:latin typeface="Open Sans Light"/>
                          <a:ea typeface="Open Sans Light"/>
                          <a:cs typeface="Open Sans Light"/>
                          <a:sym typeface="Open Sans Light"/>
                        </a:rPr>
                        <a:t>Impacientes (necessidade de reconhecimento instantâneo)</a:t>
                      </a:r>
                      <a:endParaRPr/>
                    </a:p>
                  </a:txBody>
                  <a:tcPr marL="0" marR="0" marT="0" marB="0"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80010" marR="60325" lvl="0" indent="0" algn="just" rtl="0">
                        <a:lnSpc>
                          <a:spcPct val="107000"/>
                        </a:lnSpc>
                        <a:spcBef>
                          <a:spcPts val="0"/>
                        </a:spcBef>
                        <a:spcAft>
                          <a:spcPts val="0"/>
                        </a:spcAft>
                        <a:buNone/>
                      </a:pPr>
                      <a:r>
                        <a:rPr lang="en-US" sz="2000" u="none" strike="noStrike" cap="none">
                          <a:solidFill>
                            <a:srgbClr val="636A6F"/>
                          </a:solidFill>
                          <a:latin typeface="Open Sans Light"/>
                          <a:ea typeface="Open Sans Light"/>
                          <a:cs typeface="Open Sans Light"/>
                          <a:sym typeface="Open Sans Light"/>
                        </a:rPr>
                        <a:t>Mais arrogantes</a:t>
                      </a:r>
                      <a:endParaRPr/>
                    </a:p>
                  </a:txBody>
                  <a:tcPr marL="0" marR="0" marT="0" marB="0"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80010" marR="60325" lvl="0" indent="0" algn="just" rtl="0">
                        <a:lnSpc>
                          <a:spcPct val="107000"/>
                        </a:lnSpc>
                        <a:spcBef>
                          <a:spcPts val="0"/>
                        </a:spcBef>
                        <a:spcAft>
                          <a:spcPts val="0"/>
                        </a:spcAft>
                        <a:buNone/>
                      </a:pPr>
                      <a:r>
                        <a:rPr lang="en-US" sz="2000" u="none" strike="noStrike" cap="none">
                          <a:solidFill>
                            <a:srgbClr val="636A6F"/>
                          </a:solidFill>
                          <a:latin typeface="Open Sans Light"/>
                          <a:ea typeface="Open Sans Light"/>
                          <a:cs typeface="Open Sans Light"/>
                          <a:sym typeface="Open Sans Light"/>
                        </a:rPr>
                        <a:t>Sentimento de direito</a:t>
                      </a:r>
                      <a:endParaRPr/>
                    </a:p>
                  </a:txBody>
                  <a:tcPr marL="0" marR="0" marT="0" marB="0"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80010" marR="60325" lvl="0" indent="0" algn="just" rtl="0">
                        <a:lnSpc>
                          <a:spcPct val="107000"/>
                        </a:lnSpc>
                        <a:spcBef>
                          <a:spcPts val="0"/>
                        </a:spcBef>
                        <a:spcAft>
                          <a:spcPts val="0"/>
                        </a:spcAft>
                        <a:buNone/>
                      </a:pPr>
                      <a:r>
                        <a:rPr lang="en-US" sz="2000" u="none" strike="noStrike" cap="none">
                          <a:solidFill>
                            <a:srgbClr val="636A6F"/>
                          </a:solidFill>
                          <a:latin typeface="Open Sans Light"/>
                          <a:ea typeface="Open Sans Light"/>
                          <a:cs typeface="Open Sans Light"/>
                          <a:sym typeface="Open Sans Light"/>
                        </a:rPr>
                        <a:t>Mais preguiçosos e egocêntricos</a:t>
                      </a:r>
                      <a:endParaRPr/>
                    </a:p>
                  </a:txBody>
                  <a:tcPr marL="0" marR="0" marT="0" marB="0"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80010" marR="60325" lvl="0" indent="0" algn="just" rtl="0">
                        <a:lnSpc>
                          <a:spcPct val="107000"/>
                        </a:lnSpc>
                        <a:spcBef>
                          <a:spcPts val="0"/>
                        </a:spcBef>
                        <a:spcAft>
                          <a:spcPts val="0"/>
                        </a:spcAft>
                        <a:buNone/>
                      </a:pPr>
                      <a:r>
                        <a:rPr lang="en-US" sz="2000" u="none" strike="noStrike" cap="none">
                          <a:solidFill>
                            <a:srgbClr val="636A6F"/>
                          </a:solidFill>
                          <a:latin typeface="Open Sans Light"/>
                          <a:ea typeface="Open Sans Light"/>
                          <a:cs typeface="Open Sans Light"/>
                          <a:sym typeface="Open Sans Light"/>
                        </a:rPr>
                        <a:t>Menos leais / empenhados</a:t>
                      </a:r>
                      <a:endParaRPr/>
                    </a:p>
                  </a:txBody>
                  <a:tcPr marL="0" marR="0" marT="0" marB="0"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bl>
          </a:graphicData>
        </a:graphic>
      </p:graphicFrame>
      <p:sp>
        <p:nvSpPr>
          <p:cNvPr id="168" name="Google Shape;168;p46"/>
          <p:cNvSpPr txBox="1"/>
          <p:nvPr/>
        </p:nvSpPr>
        <p:spPr>
          <a:xfrm>
            <a:off x="544283" y="5737937"/>
            <a:ext cx="11440887" cy="107717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BDE5E0"/>
              </a:buClr>
              <a:buSzPts val="1600"/>
              <a:buFont typeface="Arial"/>
              <a:buChar char="•"/>
            </a:pPr>
            <a:r>
              <a:rPr lang="en-US" sz="1600" b="0" i="0" u="none" strike="noStrike" cap="none">
                <a:solidFill>
                  <a:srgbClr val="000000"/>
                </a:solidFill>
                <a:latin typeface="Open Sans Light"/>
                <a:ea typeface="Open Sans Light"/>
                <a:cs typeface="Open Sans Light"/>
                <a:sym typeface="Open Sans Light"/>
              </a:rPr>
              <a:t>Este é apenas um exemplo de alguns estereótipos (positivos ou negativos) que os trabalhadores mais velhos têm sobre os mais novos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BDE5E0"/>
              </a:buClr>
              <a:buSzPts val="1600"/>
              <a:buFont typeface="Arial"/>
              <a:buChar char="•"/>
            </a:pPr>
            <a:r>
              <a:rPr lang="en-US" sz="1600" b="0" i="0" u="none" strike="noStrike" cap="none">
                <a:solidFill>
                  <a:srgbClr val="000000"/>
                </a:solidFill>
                <a:latin typeface="Open Sans Light"/>
                <a:ea typeface="Open Sans Light"/>
                <a:cs typeface="Open Sans Light"/>
                <a:sym typeface="Open Sans Light"/>
              </a:rPr>
              <a:t>Deve acrescentar novos estereótipos e eliminar ou editar os do exemplo, caso o considere pertinente para a sua organização </a:t>
            </a:r>
            <a:endParaRPr sz="1600" b="0" i="0" u="none" strike="noStrike" cap="none">
              <a:solidFill>
                <a:srgbClr val="000000"/>
              </a:solidFill>
              <a:latin typeface="Open Sans Light"/>
              <a:ea typeface="Open Sans Light"/>
              <a:cs typeface="Open Sans Light"/>
              <a:sym typeface="Open Sans Light"/>
            </a:endParaRPr>
          </a:p>
        </p:txBody>
      </p:sp>
      <p:sp>
        <p:nvSpPr>
          <p:cNvPr id="169" name="Google Shape;169;p46"/>
          <p:cNvSpPr/>
          <p:nvPr/>
        </p:nvSpPr>
        <p:spPr>
          <a:xfrm>
            <a:off x="-9526" y="1289"/>
            <a:ext cx="12192000" cy="71587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0" name="Google Shape;170;p46"/>
          <p:cNvSpPr txBox="1"/>
          <p:nvPr/>
        </p:nvSpPr>
        <p:spPr>
          <a:xfrm>
            <a:off x="6530" y="8490"/>
            <a:ext cx="12192000" cy="715879"/>
          </a:xfrm>
          <a:prstGeom prst="rect">
            <a:avLst/>
          </a:prstGeom>
          <a:noFill/>
          <a:ln>
            <a:noFill/>
          </a:ln>
        </p:spPr>
        <p:txBody>
          <a:bodyPr spcFirstLastPara="1" wrap="square" lIns="91425" tIns="54000" rIns="54000" bIns="54000" anchor="ctr" anchorCtr="0">
            <a:noAutofit/>
          </a:bodyPr>
          <a:lstStyle/>
          <a:p>
            <a:pPr marL="0" marR="0" lvl="0" indent="0" algn="l" rtl="0">
              <a:lnSpc>
                <a:spcPct val="90000"/>
              </a:lnSpc>
              <a:spcBef>
                <a:spcPts val="0"/>
              </a:spcBef>
              <a:spcAft>
                <a:spcPts val="0"/>
              </a:spcAft>
              <a:buClr>
                <a:schemeClr val="dk1"/>
              </a:buClr>
              <a:buSzPts val="3800"/>
              <a:buFont typeface="Open Sans"/>
              <a:buNone/>
            </a:pPr>
            <a:r>
              <a:rPr lang="en-US" sz="3200" b="0" i="0" u="none" strike="noStrike" cap="none">
                <a:solidFill>
                  <a:schemeClr val="dk1"/>
                </a:solidFill>
                <a:latin typeface="Open Sans"/>
                <a:ea typeface="Open Sans"/>
                <a:cs typeface="Open Sans"/>
                <a:sym typeface="Open Sans"/>
              </a:rPr>
              <a:t>Exemplo de questionário para trabalhadores mais jovens</a:t>
            </a:r>
            <a:endParaRPr sz="32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47"/>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228600" lvl="0" indent="0" algn="just" rtl="0">
              <a:lnSpc>
                <a:spcPct val="100000"/>
              </a:lnSpc>
              <a:spcBef>
                <a:spcPts val="1000"/>
              </a:spcBef>
              <a:spcAft>
                <a:spcPts val="0"/>
              </a:spcAft>
              <a:buSzPts val="1800"/>
              <a:buNone/>
            </a:pPr>
            <a:r>
              <a:rPr lang="en-US" sz="2600"/>
              <a:t>Alguns sinais de alerta de que as estratégias não estão a funcionar: </a:t>
            </a:r>
            <a:endParaRPr/>
          </a:p>
          <a:p>
            <a:pPr marL="228600" lvl="0" indent="0" algn="just" rtl="0">
              <a:lnSpc>
                <a:spcPct val="100000"/>
              </a:lnSpc>
              <a:spcBef>
                <a:spcPts val="1000"/>
              </a:spcBef>
              <a:spcAft>
                <a:spcPts val="0"/>
              </a:spcAft>
              <a:buSzPts val="1800"/>
              <a:buNone/>
            </a:pPr>
            <a:endParaRPr sz="2600"/>
          </a:p>
          <a:p>
            <a:pPr marL="685800" lvl="0" indent="-457200" algn="just" rtl="0">
              <a:lnSpc>
                <a:spcPct val="100000"/>
              </a:lnSpc>
              <a:spcBef>
                <a:spcPts val="1000"/>
              </a:spcBef>
              <a:spcAft>
                <a:spcPts val="0"/>
              </a:spcAft>
              <a:buClr>
                <a:srgbClr val="BDE5E0"/>
              </a:buClr>
              <a:buSzPts val="1800"/>
              <a:buFont typeface="Arial"/>
              <a:buChar char="•"/>
            </a:pPr>
            <a:r>
              <a:rPr lang="en-US" sz="2600"/>
              <a:t>As oportunidades de formação são automaticamente oferecidas aos colaboradores mais jovens </a:t>
            </a:r>
            <a:endParaRPr/>
          </a:p>
          <a:p>
            <a:pPr marL="685800" lvl="0" indent="-457200" algn="just" rtl="0">
              <a:lnSpc>
                <a:spcPct val="100000"/>
              </a:lnSpc>
              <a:spcBef>
                <a:spcPts val="1000"/>
              </a:spcBef>
              <a:spcAft>
                <a:spcPts val="0"/>
              </a:spcAft>
              <a:buClr>
                <a:srgbClr val="BDE5E0"/>
              </a:buClr>
              <a:buSzPts val="1800"/>
              <a:buFont typeface="Arial"/>
              <a:buChar char="•"/>
            </a:pPr>
            <a:r>
              <a:rPr lang="en-US" sz="2600"/>
              <a:t>Os colaboradores mais velhos não são aumentados ou promovidos </a:t>
            </a:r>
            <a:endParaRPr/>
          </a:p>
          <a:p>
            <a:pPr marL="685800" lvl="0" indent="-457200" algn="just" rtl="0">
              <a:lnSpc>
                <a:spcPct val="100000"/>
              </a:lnSpc>
              <a:spcBef>
                <a:spcPts val="1000"/>
              </a:spcBef>
              <a:spcAft>
                <a:spcPts val="0"/>
              </a:spcAft>
              <a:buClr>
                <a:srgbClr val="BDE5E0"/>
              </a:buClr>
              <a:buSzPts val="1800"/>
              <a:buFont typeface="Arial"/>
              <a:buChar char="•"/>
            </a:pPr>
            <a:r>
              <a:rPr lang="en-US" sz="2600"/>
              <a:t>Não são atribuídos desafios mais complexos aos colaboradores mais velhos </a:t>
            </a:r>
            <a:endParaRPr/>
          </a:p>
          <a:p>
            <a:pPr marL="685800" lvl="0" indent="-457200" algn="just" rtl="0">
              <a:lnSpc>
                <a:spcPct val="100000"/>
              </a:lnSpc>
              <a:spcBef>
                <a:spcPts val="1000"/>
              </a:spcBef>
              <a:spcAft>
                <a:spcPts val="0"/>
              </a:spcAft>
              <a:buClr>
                <a:srgbClr val="BDE5E0"/>
              </a:buClr>
              <a:buSzPts val="1800"/>
              <a:buFont typeface="Arial"/>
              <a:buChar char="•"/>
            </a:pPr>
            <a:r>
              <a:rPr lang="en-US" sz="2600"/>
              <a:t>São realizados comentários subtis ou explícitos sobre a idade </a:t>
            </a:r>
            <a:endParaRPr/>
          </a:p>
          <a:p>
            <a:pPr marL="685800" lvl="0" indent="-457200" algn="just" rtl="0">
              <a:lnSpc>
                <a:spcPct val="100000"/>
              </a:lnSpc>
              <a:spcBef>
                <a:spcPts val="1000"/>
              </a:spcBef>
              <a:spcAft>
                <a:spcPts val="0"/>
              </a:spcAft>
              <a:buClr>
                <a:srgbClr val="BDE5E0"/>
              </a:buClr>
              <a:buSzPts val="1800"/>
              <a:buFont typeface="Arial"/>
              <a:buChar char="•"/>
            </a:pPr>
            <a:r>
              <a:rPr lang="en-US" sz="2600"/>
              <a:t>Os colaboradores mais velhos são excluídos de reuniões ou atividades importantes </a:t>
            </a:r>
            <a:endParaRPr/>
          </a:p>
          <a:p>
            <a:pPr marL="685800" lvl="0" indent="-457200" algn="just" rtl="0">
              <a:lnSpc>
                <a:spcPct val="100000"/>
              </a:lnSpc>
              <a:spcBef>
                <a:spcPts val="1000"/>
              </a:spcBef>
              <a:spcAft>
                <a:spcPts val="0"/>
              </a:spcAft>
              <a:buClr>
                <a:srgbClr val="BDE5E0"/>
              </a:buClr>
              <a:buSzPts val="1800"/>
              <a:buFont typeface="Arial"/>
              <a:buChar char="•"/>
            </a:pPr>
            <a:r>
              <a:rPr lang="en-US" sz="2600"/>
              <a:t>Os colaboradores mais velhos são despedidos com maior frequência</a:t>
            </a:r>
            <a:endParaRPr sz="2600"/>
          </a:p>
        </p:txBody>
      </p:sp>
      <p:sp>
        <p:nvSpPr>
          <p:cNvPr id="176" name="Google Shape;176;p47"/>
          <p:cNvSpPr/>
          <p:nvPr/>
        </p:nvSpPr>
        <p:spPr>
          <a:xfrm>
            <a:off x="-9526" y="1289"/>
            <a:ext cx="12192000" cy="71587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7" name="Google Shape;177;p47"/>
          <p:cNvSpPr txBox="1"/>
          <p:nvPr/>
        </p:nvSpPr>
        <p:spPr>
          <a:xfrm>
            <a:off x="6530" y="8490"/>
            <a:ext cx="12192000" cy="715879"/>
          </a:xfrm>
          <a:prstGeom prst="rect">
            <a:avLst/>
          </a:prstGeom>
          <a:noFill/>
          <a:ln>
            <a:noFill/>
          </a:ln>
        </p:spPr>
        <p:txBody>
          <a:bodyPr spcFirstLastPara="1" wrap="square" lIns="91425" tIns="54000" rIns="54000" bIns="54000" anchor="ctr" anchorCtr="0">
            <a:noAutofit/>
          </a:bodyPr>
          <a:lstStyle/>
          <a:p>
            <a:pPr marL="0" marR="0" lvl="0" indent="0" algn="l" rtl="0">
              <a:lnSpc>
                <a:spcPct val="90000"/>
              </a:lnSpc>
              <a:spcBef>
                <a:spcPts val="0"/>
              </a:spcBef>
              <a:spcAft>
                <a:spcPts val="0"/>
              </a:spcAft>
              <a:buClr>
                <a:schemeClr val="dk1"/>
              </a:buClr>
              <a:buSzPts val="3800"/>
              <a:buFont typeface="Open Sans"/>
              <a:buNone/>
            </a:pPr>
            <a:r>
              <a:rPr lang="en-US" sz="3200" b="0" i="0" u="none" strike="noStrike" cap="none">
                <a:solidFill>
                  <a:schemeClr val="dk1"/>
                </a:solidFill>
                <a:latin typeface="Open Sans"/>
                <a:ea typeface="Open Sans"/>
                <a:cs typeface="Open Sans"/>
                <a:sym typeface="Open Sans"/>
              </a:rPr>
              <a:t>Passo 2. As estratégias estão a funcionar? </a:t>
            </a:r>
            <a:endParaRPr sz="3200" b="0" i="0" u="none" strike="noStrike" cap="none">
              <a:solidFill>
                <a:schemeClr val="dk1"/>
              </a:solidFill>
              <a:latin typeface="Open Sans"/>
              <a:ea typeface="Open Sans"/>
              <a:cs typeface="Open Sans"/>
              <a:sym typeface="Open Sans"/>
            </a:endParaRPr>
          </a:p>
        </p:txBody>
      </p:sp>
      <p:sp>
        <p:nvSpPr>
          <p:cNvPr id="178" name="Google Shape;178;p47"/>
          <p:cNvSpPr/>
          <p:nvPr/>
        </p:nvSpPr>
        <p:spPr>
          <a:xfrm>
            <a:off x="8741226" y="108879"/>
            <a:ext cx="3075900" cy="515100"/>
          </a:xfrm>
          <a:prstGeom prst="flowChartAlternateProcess">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Open Sans"/>
                <a:ea typeface="Open Sans"/>
                <a:cs typeface="Open Sans"/>
                <a:sym typeface="Open Sans"/>
              </a:rPr>
              <a:t>Informação</a:t>
            </a:r>
            <a:endParaRPr sz="22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48"/>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228600" lvl="0" indent="0" algn="just" rtl="0">
              <a:lnSpc>
                <a:spcPct val="100000"/>
              </a:lnSpc>
              <a:spcBef>
                <a:spcPts val="1000"/>
              </a:spcBef>
              <a:spcAft>
                <a:spcPts val="0"/>
              </a:spcAft>
              <a:buSzPts val="1800"/>
              <a:buNone/>
            </a:pPr>
            <a:r>
              <a:rPr lang="en-US" sz="2600"/>
              <a:t>Debate e partilha das próprias experiências: </a:t>
            </a:r>
            <a:endParaRPr sz="2600"/>
          </a:p>
          <a:p>
            <a:pPr marL="228600" lvl="0" indent="0" algn="just" rtl="0">
              <a:lnSpc>
                <a:spcPct val="100000"/>
              </a:lnSpc>
              <a:spcBef>
                <a:spcPts val="1000"/>
              </a:spcBef>
              <a:spcAft>
                <a:spcPts val="0"/>
              </a:spcAft>
              <a:buSzPts val="1800"/>
              <a:buNone/>
            </a:pPr>
            <a:endParaRPr sz="2600"/>
          </a:p>
          <a:p>
            <a:pPr marL="685800" lvl="0" indent="-457200" algn="just" rtl="0">
              <a:lnSpc>
                <a:spcPct val="100000"/>
              </a:lnSpc>
              <a:spcBef>
                <a:spcPts val="1000"/>
              </a:spcBef>
              <a:spcAft>
                <a:spcPts val="0"/>
              </a:spcAft>
              <a:buClr>
                <a:srgbClr val="BDE5E0"/>
              </a:buClr>
              <a:buSzPts val="1800"/>
              <a:buFont typeface="Arial"/>
              <a:buChar char="•"/>
            </a:pPr>
            <a:r>
              <a:rPr lang="en-US" sz="2600"/>
              <a:t>Tem experiência na implementação de estratégias semelhantes no passado?</a:t>
            </a:r>
            <a:endParaRPr/>
          </a:p>
          <a:p>
            <a:pPr marL="685800" lvl="0" indent="-457200" algn="just" rtl="0">
              <a:lnSpc>
                <a:spcPct val="100000"/>
              </a:lnSpc>
              <a:spcBef>
                <a:spcPts val="1000"/>
              </a:spcBef>
              <a:spcAft>
                <a:spcPts val="0"/>
              </a:spcAft>
              <a:buClr>
                <a:srgbClr val="BDE5E0"/>
              </a:buClr>
              <a:buSzPts val="1800"/>
              <a:buFont typeface="Arial"/>
              <a:buChar char="•"/>
            </a:pPr>
            <a:r>
              <a:rPr lang="en-US" sz="2600"/>
              <a:t>Que fatores contribuíram para o sucesso ou fracasso de tais estratégias?  </a:t>
            </a:r>
            <a:endParaRPr/>
          </a:p>
          <a:p>
            <a:pPr marL="685800" lvl="0" indent="-457200" algn="just" rtl="0">
              <a:lnSpc>
                <a:spcPct val="100000"/>
              </a:lnSpc>
              <a:spcBef>
                <a:spcPts val="1000"/>
              </a:spcBef>
              <a:spcAft>
                <a:spcPts val="0"/>
              </a:spcAft>
              <a:buClr>
                <a:srgbClr val="BDE5E0"/>
              </a:buClr>
              <a:buSzPts val="1800"/>
              <a:buFont typeface="Arial"/>
              <a:buChar char="•"/>
            </a:pPr>
            <a:r>
              <a:rPr lang="en-US" sz="2600"/>
              <a:t>O que fará de diferente desta vez? </a:t>
            </a:r>
            <a:endParaRPr/>
          </a:p>
          <a:p>
            <a:pPr marL="685800" lvl="0" indent="-457200" algn="just" rtl="0">
              <a:lnSpc>
                <a:spcPct val="100000"/>
              </a:lnSpc>
              <a:spcBef>
                <a:spcPts val="1000"/>
              </a:spcBef>
              <a:spcAft>
                <a:spcPts val="0"/>
              </a:spcAft>
              <a:buClr>
                <a:srgbClr val="BDE5E0"/>
              </a:buClr>
              <a:buSzPts val="1800"/>
              <a:buFont typeface="Arial"/>
              <a:buChar char="•"/>
            </a:pPr>
            <a:r>
              <a:rPr lang="en-US" sz="2600"/>
              <a:t>Alguma boa prática que queira partilhar? </a:t>
            </a:r>
            <a:endParaRPr/>
          </a:p>
          <a:p>
            <a:pPr marL="685800" lvl="0" indent="-457200" algn="just" rtl="0">
              <a:lnSpc>
                <a:spcPct val="100000"/>
              </a:lnSpc>
              <a:spcBef>
                <a:spcPts val="1000"/>
              </a:spcBef>
              <a:spcAft>
                <a:spcPts val="0"/>
              </a:spcAft>
              <a:buClr>
                <a:srgbClr val="BDE5E0"/>
              </a:buClr>
              <a:buSzPts val="1800"/>
              <a:buFont typeface="Arial"/>
              <a:buChar char="•"/>
            </a:pPr>
            <a:r>
              <a:rPr lang="en-US" sz="2600"/>
              <a:t>Alguma outra situação relevante de aprendizagem? </a:t>
            </a:r>
            <a:endParaRPr sz="2600"/>
          </a:p>
          <a:p>
            <a:pPr marL="571500" lvl="0" indent="-228600" algn="just" rtl="0">
              <a:lnSpc>
                <a:spcPct val="90000"/>
              </a:lnSpc>
              <a:spcBef>
                <a:spcPts val="1000"/>
              </a:spcBef>
              <a:spcAft>
                <a:spcPts val="0"/>
              </a:spcAft>
              <a:buSzPts val="1800"/>
              <a:buFont typeface="Arial"/>
              <a:buNone/>
            </a:pPr>
            <a:endParaRPr sz="2600"/>
          </a:p>
        </p:txBody>
      </p:sp>
      <p:sp>
        <p:nvSpPr>
          <p:cNvPr id="184" name="Google Shape;184;p48"/>
          <p:cNvSpPr/>
          <p:nvPr/>
        </p:nvSpPr>
        <p:spPr>
          <a:xfrm>
            <a:off x="-9526" y="1289"/>
            <a:ext cx="12192000" cy="71587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5" name="Google Shape;185;p48"/>
          <p:cNvSpPr txBox="1"/>
          <p:nvPr/>
        </p:nvSpPr>
        <p:spPr>
          <a:xfrm>
            <a:off x="6530" y="8490"/>
            <a:ext cx="12192000" cy="715879"/>
          </a:xfrm>
          <a:prstGeom prst="rect">
            <a:avLst/>
          </a:prstGeom>
          <a:noFill/>
          <a:ln>
            <a:noFill/>
          </a:ln>
        </p:spPr>
        <p:txBody>
          <a:bodyPr spcFirstLastPara="1" wrap="square" lIns="91425" tIns="54000" rIns="54000" bIns="54000" anchor="ctr" anchorCtr="0">
            <a:noAutofit/>
          </a:bodyPr>
          <a:lstStyle/>
          <a:p>
            <a:pPr marL="0" marR="0" lvl="0" indent="0" algn="l" rtl="0">
              <a:lnSpc>
                <a:spcPct val="90000"/>
              </a:lnSpc>
              <a:spcBef>
                <a:spcPts val="0"/>
              </a:spcBef>
              <a:spcAft>
                <a:spcPts val="0"/>
              </a:spcAft>
              <a:buClr>
                <a:schemeClr val="dk1"/>
              </a:buClr>
              <a:buSzPts val="3800"/>
              <a:buFont typeface="Open Sans"/>
              <a:buNone/>
            </a:pPr>
            <a:r>
              <a:rPr lang="en-US" sz="3200" b="0" i="0" u="none" strike="noStrike" cap="none">
                <a:solidFill>
                  <a:schemeClr val="dk1"/>
                </a:solidFill>
                <a:latin typeface="Open Sans"/>
                <a:ea typeface="Open Sans"/>
                <a:cs typeface="Open Sans"/>
                <a:sym typeface="Open Sans"/>
              </a:rPr>
              <a:t>As estratégias estão a funcionar? </a:t>
            </a:r>
            <a:endParaRPr sz="3200" b="0" i="0" u="none" strike="noStrike" cap="none">
              <a:solidFill>
                <a:schemeClr val="dk1"/>
              </a:solidFill>
              <a:latin typeface="Open Sans"/>
              <a:ea typeface="Open Sans"/>
              <a:cs typeface="Open Sans"/>
              <a:sym typeface="Open Sans"/>
            </a:endParaRPr>
          </a:p>
        </p:txBody>
      </p:sp>
      <p:sp>
        <p:nvSpPr>
          <p:cNvPr id="186" name="Google Shape;186;p48"/>
          <p:cNvSpPr/>
          <p:nvPr/>
        </p:nvSpPr>
        <p:spPr>
          <a:xfrm>
            <a:off x="8741225" y="94937"/>
            <a:ext cx="3075900" cy="515100"/>
          </a:xfrm>
          <a:prstGeom prst="flowChartAlternateProcess">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Open Sans"/>
                <a:ea typeface="Open Sans"/>
                <a:cs typeface="Open Sans"/>
                <a:sym typeface="Open Sans"/>
              </a:rPr>
              <a:t>Debate</a:t>
            </a:r>
            <a:endParaRPr sz="22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49"/>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228600" lvl="0" indent="0" algn="just" rtl="0">
              <a:lnSpc>
                <a:spcPct val="100000"/>
              </a:lnSpc>
              <a:spcBef>
                <a:spcPts val="1000"/>
              </a:spcBef>
              <a:spcAft>
                <a:spcPts val="0"/>
              </a:spcAft>
              <a:buSzPts val="1800"/>
              <a:buNone/>
            </a:pPr>
            <a:r>
              <a:rPr lang="en-US" sz="2400"/>
              <a:t>Construir um questionário para acompanhar a evolução das competências dos trabalhadores após a implementação das estratégias selecionadas: </a:t>
            </a:r>
            <a:endParaRPr/>
          </a:p>
          <a:p>
            <a:pPr marL="228600" lvl="0" indent="0" algn="just" rtl="0">
              <a:lnSpc>
                <a:spcPct val="100000"/>
              </a:lnSpc>
              <a:spcBef>
                <a:spcPts val="1000"/>
              </a:spcBef>
              <a:spcAft>
                <a:spcPts val="0"/>
              </a:spcAft>
              <a:buSzPts val="1800"/>
              <a:buNone/>
            </a:pPr>
            <a:endParaRPr sz="2400"/>
          </a:p>
          <a:p>
            <a:pPr marL="685800" lvl="0" indent="-457200" algn="just" rtl="0">
              <a:lnSpc>
                <a:spcPct val="100000"/>
              </a:lnSpc>
              <a:spcBef>
                <a:spcPts val="1000"/>
              </a:spcBef>
              <a:spcAft>
                <a:spcPts val="0"/>
              </a:spcAft>
              <a:buClr>
                <a:srgbClr val="BDE5E0"/>
              </a:buClr>
              <a:buSzPts val="1800"/>
              <a:buFont typeface="Arial"/>
              <a:buChar char="•"/>
            </a:pPr>
            <a:r>
              <a:rPr lang="en-US" sz="2400">
                <a:solidFill>
                  <a:srgbClr val="636A6F"/>
                </a:solidFill>
                <a:latin typeface="Open Sans Light"/>
                <a:ea typeface="Open Sans Light"/>
                <a:cs typeface="Open Sans Light"/>
                <a:sym typeface="Open Sans Light"/>
              </a:rPr>
              <a:t>Haverá um questionário para os colaboradores mais velhos (idade ≥ 50 anos) e um outro para os mais novos (18-30 anos)</a:t>
            </a:r>
            <a:endParaRPr/>
          </a:p>
          <a:p>
            <a:pPr marL="685800" lvl="0" indent="-457200" algn="just" rtl="0">
              <a:lnSpc>
                <a:spcPct val="100000"/>
              </a:lnSpc>
              <a:spcBef>
                <a:spcPts val="1000"/>
              </a:spcBef>
              <a:spcAft>
                <a:spcPts val="0"/>
              </a:spcAft>
              <a:buClr>
                <a:srgbClr val="BDE5E0"/>
              </a:buClr>
              <a:buSzPts val="1800"/>
              <a:buFont typeface="Arial"/>
              <a:buChar char="•"/>
            </a:pPr>
            <a:r>
              <a:rPr lang="en-US" sz="2400">
                <a:solidFill>
                  <a:srgbClr val="636A6F"/>
                </a:solidFill>
                <a:latin typeface="Open Sans Light"/>
                <a:ea typeface="Open Sans Light"/>
                <a:cs typeface="Open Sans Light"/>
                <a:sym typeface="Open Sans Light"/>
              </a:rPr>
              <a:t>O questionário pode ser preenchido semestralmente ou anualmente</a:t>
            </a:r>
            <a:endParaRPr/>
          </a:p>
          <a:p>
            <a:pPr marL="685800" lvl="0" indent="-457200" algn="just" rtl="0">
              <a:lnSpc>
                <a:spcPct val="100000"/>
              </a:lnSpc>
              <a:spcBef>
                <a:spcPts val="1000"/>
              </a:spcBef>
              <a:spcAft>
                <a:spcPts val="0"/>
              </a:spcAft>
              <a:buClr>
                <a:srgbClr val="BDE5E0"/>
              </a:buClr>
              <a:buSzPts val="1800"/>
              <a:buFont typeface="Arial"/>
              <a:buChar char="•"/>
            </a:pPr>
            <a:r>
              <a:rPr lang="en-US" sz="2400">
                <a:solidFill>
                  <a:srgbClr val="636A6F"/>
                </a:solidFill>
                <a:latin typeface="Open Sans Light"/>
                <a:ea typeface="Open Sans Light"/>
                <a:cs typeface="Open Sans Light"/>
                <a:sym typeface="Open Sans Light"/>
              </a:rPr>
              <a:t>As competências serão classificadas numa escala de 3 pontos, sendo 1 “Não melhorei esta competência”, 2 “Fiz alguns progressos nesta competência” e 3 “Fiz uma grande melhoria nesta competência”</a:t>
            </a:r>
            <a:endParaRPr sz="2400"/>
          </a:p>
          <a:p>
            <a:pPr marL="571500" lvl="0" indent="-228600" algn="just" rtl="0">
              <a:lnSpc>
                <a:spcPct val="90000"/>
              </a:lnSpc>
              <a:spcBef>
                <a:spcPts val="1000"/>
              </a:spcBef>
              <a:spcAft>
                <a:spcPts val="0"/>
              </a:spcAft>
              <a:buSzPts val="1800"/>
              <a:buFont typeface="Arial"/>
              <a:buNone/>
            </a:pPr>
            <a:endParaRPr sz="2400"/>
          </a:p>
        </p:txBody>
      </p:sp>
      <p:sp>
        <p:nvSpPr>
          <p:cNvPr id="192" name="Google Shape;192;p49"/>
          <p:cNvSpPr/>
          <p:nvPr/>
        </p:nvSpPr>
        <p:spPr>
          <a:xfrm>
            <a:off x="-9526" y="1289"/>
            <a:ext cx="12192000" cy="71587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3" name="Google Shape;193;p49"/>
          <p:cNvSpPr txBox="1"/>
          <p:nvPr/>
        </p:nvSpPr>
        <p:spPr>
          <a:xfrm>
            <a:off x="6530" y="23005"/>
            <a:ext cx="9819641" cy="715879"/>
          </a:xfrm>
          <a:prstGeom prst="rect">
            <a:avLst/>
          </a:prstGeom>
          <a:noFill/>
          <a:ln>
            <a:noFill/>
          </a:ln>
        </p:spPr>
        <p:txBody>
          <a:bodyPr spcFirstLastPara="1" wrap="square" lIns="91425" tIns="54000" rIns="54000" bIns="54000" anchor="ctr" anchorCtr="0">
            <a:noAutofit/>
          </a:bodyPr>
          <a:lstStyle/>
          <a:p>
            <a:pPr marL="0" marR="0" lvl="0" indent="0" algn="l" rtl="0">
              <a:lnSpc>
                <a:spcPct val="90000"/>
              </a:lnSpc>
              <a:spcBef>
                <a:spcPts val="0"/>
              </a:spcBef>
              <a:spcAft>
                <a:spcPts val="0"/>
              </a:spcAft>
              <a:buClr>
                <a:schemeClr val="dk1"/>
              </a:buClr>
              <a:buSzPts val="3800"/>
              <a:buFont typeface="Open Sans"/>
              <a:buNone/>
            </a:pPr>
            <a:r>
              <a:rPr lang="en-US" sz="2500" b="0" i="0" u="none" strike="noStrike" cap="none">
                <a:solidFill>
                  <a:schemeClr val="dk1"/>
                </a:solidFill>
                <a:latin typeface="Open Sans"/>
                <a:ea typeface="Open Sans"/>
                <a:cs typeface="Open Sans"/>
                <a:sym typeface="Open Sans"/>
              </a:rPr>
              <a:t>Passo 3. Construir um questionário para avaliar competências</a:t>
            </a:r>
            <a:endParaRPr sz="2500" b="0" i="0" u="none" strike="noStrike" cap="none">
              <a:solidFill>
                <a:schemeClr val="dk1"/>
              </a:solidFill>
              <a:latin typeface="Open Sans"/>
              <a:ea typeface="Open Sans"/>
              <a:cs typeface="Open Sans"/>
              <a:sym typeface="Open Sans"/>
            </a:endParaRPr>
          </a:p>
        </p:txBody>
      </p:sp>
      <p:sp>
        <p:nvSpPr>
          <p:cNvPr id="194" name="Google Shape;194;p49"/>
          <p:cNvSpPr/>
          <p:nvPr/>
        </p:nvSpPr>
        <p:spPr>
          <a:xfrm>
            <a:off x="9826171" y="106136"/>
            <a:ext cx="2216150" cy="515100"/>
          </a:xfrm>
          <a:prstGeom prst="flowChartAlternateProcess">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Open Sans"/>
                <a:ea typeface="Open Sans"/>
                <a:cs typeface="Open Sans"/>
                <a:sym typeface="Open Sans"/>
              </a:rPr>
              <a:t>Atividade</a:t>
            </a:r>
            <a:endParaRPr sz="22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50"/>
          <p:cNvSpPr/>
          <p:nvPr/>
        </p:nvSpPr>
        <p:spPr>
          <a:xfrm>
            <a:off x="978225" y="1693317"/>
            <a:ext cx="17723854" cy="618738"/>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200" name="Google Shape;200;p50"/>
          <p:cNvGraphicFramePr/>
          <p:nvPr/>
        </p:nvGraphicFramePr>
        <p:xfrm>
          <a:off x="544283" y="915604"/>
          <a:ext cx="3000000" cy="3000000"/>
        </p:xfrm>
        <a:graphic>
          <a:graphicData uri="http://schemas.openxmlformats.org/drawingml/2006/table">
            <a:tbl>
              <a:tblPr>
                <a:noFill/>
                <a:tableStyleId>{8B5D6344-243D-4435-B58D-FE98526BF94D}</a:tableStyleId>
              </a:tblPr>
              <a:tblGrid>
                <a:gridCol w="8848825"/>
                <a:gridCol w="2363475"/>
              </a:tblGrid>
              <a:tr h="370850">
                <a:tc>
                  <a:txBody>
                    <a:bodyPr/>
                    <a:lstStyle/>
                    <a:p>
                      <a:pPr marL="80010" marR="60325" lvl="0" indent="0" algn="just" rtl="0">
                        <a:lnSpc>
                          <a:spcPct val="107000"/>
                        </a:lnSpc>
                        <a:spcBef>
                          <a:spcPts val="0"/>
                        </a:spcBef>
                        <a:spcAft>
                          <a:spcPts val="0"/>
                        </a:spcAft>
                        <a:buNone/>
                      </a:pPr>
                      <a:r>
                        <a:rPr lang="en-US" sz="2400" b="1" u="none" strike="noStrike" cap="none">
                          <a:solidFill>
                            <a:srgbClr val="93D4CC"/>
                          </a:solidFill>
                          <a:latin typeface="Open Sans Light"/>
                          <a:ea typeface="Open Sans Light"/>
                          <a:cs typeface="Open Sans Light"/>
                          <a:sym typeface="Open Sans Light"/>
                        </a:rPr>
                        <a:t>Os colaboradores mais velhos (com idade ≥ 50 anos)</a:t>
                      </a:r>
                      <a:endParaRPr sz="2400" u="none" strike="noStrike" cap="none">
                        <a:solidFill>
                          <a:srgbClr val="636A6F"/>
                        </a:solidFill>
                        <a:latin typeface="Open Sans Light"/>
                        <a:ea typeface="Open Sans Light"/>
                        <a:cs typeface="Open Sans Light"/>
                        <a:sym typeface="Open Sans Light"/>
                      </a:endParaRPr>
                    </a:p>
                  </a:txBody>
                  <a:tcPr marL="0" marR="0" marT="0" marB="0" anchor="ct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93D4CC"/>
                          </a:solidFill>
                          <a:latin typeface="Open Sans Light"/>
                          <a:ea typeface="Open Sans Light"/>
                          <a:cs typeface="Open Sans Light"/>
                          <a:sym typeface="Open Sans Light"/>
                        </a:rPr>
                        <a:t>Escala 1-3</a:t>
                      </a:r>
                      <a:endParaRPr sz="2000" u="none" strike="noStrike" cap="none">
                        <a:latin typeface="Open Sans Light"/>
                        <a:ea typeface="Open Sans Light"/>
                        <a:cs typeface="Open Sans Light"/>
                        <a:sym typeface="Open Sans Light"/>
                      </a:endParaRPr>
                    </a:p>
                  </a:txBody>
                  <a:tcPr marL="91450" marR="91450" marT="45725" marB="45725" anchor="ctr"/>
                </a:tc>
              </a:tr>
              <a:tr h="370850">
                <a:tc>
                  <a:txBody>
                    <a:bodyPr/>
                    <a:lstStyle/>
                    <a:p>
                      <a:pPr marL="80010" marR="114300" lvl="0" indent="0" algn="l" rtl="0">
                        <a:lnSpc>
                          <a:spcPct val="115000"/>
                        </a:lnSpc>
                        <a:spcBef>
                          <a:spcPts val="0"/>
                        </a:spcBef>
                        <a:spcAft>
                          <a:spcPts val="0"/>
                        </a:spcAft>
                        <a:buNone/>
                      </a:pPr>
                      <a:r>
                        <a:rPr lang="en-US" sz="2000" b="1" u="none" strike="noStrike" cap="none">
                          <a:solidFill>
                            <a:srgbClr val="636A6F"/>
                          </a:solidFill>
                          <a:latin typeface="Open Sans Light"/>
                          <a:ea typeface="Open Sans Light"/>
                          <a:cs typeface="Open Sans Light"/>
                          <a:sym typeface="Open Sans Light"/>
                        </a:rPr>
                        <a:t>Competências digitais</a:t>
                      </a:r>
                      <a:r>
                        <a:rPr lang="en-US" sz="2000" u="none" strike="noStrike" cap="none">
                          <a:solidFill>
                            <a:srgbClr val="636A6F"/>
                          </a:solidFill>
                          <a:latin typeface="Open Sans Light"/>
                          <a:ea typeface="Open Sans Light"/>
                          <a:cs typeface="Open Sans Light"/>
                          <a:sym typeface="Open Sans Light"/>
                        </a:rPr>
                        <a:t>: capacidades de utilização de dispositivos digitais, aplicações de comunicação e redes para aceder e gerir informação</a:t>
                      </a:r>
                      <a:endParaRPr/>
                    </a:p>
                  </a:txBody>
                  <a:tcPr marL="0" marR="0" marT="0" marB="0"/>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80010" marR="114300" lvl="0" indent="0" algn="l" rtl="0">
                        <a:lnSpc>
                          <a:spcPct val="115000"/>
                        </a:lnSpc>
                        <a:spcBef>
                          <a:spcPts val="0"/>
                        </a:spcBef>
                        <a:spcAft>
                          <a:spcPts val="0"/>
                        </a:spcAft>
                        <a:buNone/>
                      </a:pPr>
                      <a:r>
                        <a:rPr lang="en-US" sz="2000" b="1" u="none" strike="noStrike" cap="none">
                          <a:solidFill>
                            <a:srgbClr val="636A6F"/>
                          </a:solidFill>
                          <a:latin typeface="Open Sans Light"/>
                          <a:ea typeface="Open Sans Light"/>
                          <a:cs typeface="Open Sans Light"/>
                          <a:sym typeface="Open Sans Light"/>
                        </a:rPr>
                        <a:t>Literacia dos media: </a:t>
                      </a:r>
                      <a:r>
                        <a:rPr lang="en-US" sz="2000" u="none" strike="noStrike" cap="none">
                          <a:solidFill>
                            <a:srgbClr val="636A6F"/>
                          </a:solidFill>
                          <a:latin typeface="Open Sans Light"/>
                          <a:ea typeface="Open Sans Light"/>
                          <a:cs typeface="Open Sans Light"/>
                          <a:sym typeface="Open Sans Light"/>
                        </a:rPr>
                        <a:t>capacidades de aceder, analisar, avaliar, criar e agir utilizando todas as formas de comunicação</a:t>
                      </a:r>
                      <a:endParaRPr/>
                    </a:p>
                  </a:txBody>
                  <a:tcPr marL="0" marR="0" marT="0" marB="0"/>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80010" marR="114300" lvl="0" indent="0" algn="l" rtl="0">
                        <a:lnSpc>
                          <a:spcPct val="115000"/>
                        </a:lnSpc>
                        <a:spcBef>
                          <a:spcPts val="0"/>
                        </a:spcBef>
                        <a:spcAft>
                          <a:spcPts val="0"/>
                        </a:spcAft>
                        <a:buNone/>
                      </a:pPr>
                      <a:r>
                        <a:rPr lang="en-US" sz="2000" b="1" u="none" strike="noStrike" cap="none">
                          <a:solidFill>
                            <a:srgbClr val="636A6F"/>
                          </a:solidFill>
                          <a:latin typeface="Open Sans Light"/>
                          <a:ea typeface="Open Sans Light"/>
                          <a:cs typeface="Open Sans Light"/>
                          <a:sym typeface="Open Sans Light"/>
                        </a:rPr>
                        <a:t>Lidar com os desafios tecnológicos: </a:t>
                      </a:r>
                      <a:r>
                        <a:rPr lang="en-US" sz="2000" u="none" strike="noStrike" cap="none">
                          <a:solidFill>
                            <a:srgbClr val="636A6F"/>
                          </a:solidFill>
                          <a:latin typeface="Open Sans Light"/>
                          <a:ea typeface="Open Sans Light"/>
                          <a:cs typeface="Open Sans Light"/>
                          <a:sym typeface="Open Sans Light"/>
                        </a:rPr>
                        <a:t>competências que ajudará a uma transição suave e aumentará a adaptabilidade</a:t>
                      </a:r>
                      <a:endParaRPr/>
                    </a:p>
                  </a:txBody>
                  <a:tcPr marL="0" marR="0" marT="0" marB="0"/>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bl>
          </a:graphicData>
        </a:graphic>
      </p:graphicFrame>
      <p:sp>
        <p:nvSpPr>
          <p:cNvPr id="201" name="Google Shape;201;p50"/>
          <p:cNvSpPr/>
          <p:nvPr/>
        </p:nvSpPr>
        <p:spPr>
          <a:xfrm>
            <a:off x="-9526" y="1289"/>
            <a:ext cx="12192000" cy="71587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2" name="Google Shape;202;p50"/>
          <p:cNvSpPr txBox="1"/>
          <p:nvPr/>
        </p:nvSpPr>
        <p:spPr>
          <a:xfrm>
            <a:off x="6530" y="8490"/>
            <a:ext cx="12192000" cy="715879"/>
          </a:xfrm>
          <a:prstGeom prst="rect">
            <a:avLst/>
          </a:prstGeom>
          <a:noFill/>
          <a:ln>
            <a:noFill/>
          </a:ln>
        </p:spPr>
        <p:txBody>
          <a:bodyPr spcFirstLastPara="1" wrap="square" lIns="91425" tIns="54000" rIns="54000" bIns="54000" anchor="ctr" anchorCtr="0">
            <a:noAutofit/>
          </a:bodyPr>
          <a:lstStyle/>
          <a:p>
            <a:pPr marL="0" marR="0" lvl="0" indent="0" algn="l" rtl="0">
              <a:lnSpc>
                <a:spcPct val="90000"/>
              </a:lnSpc>
              <a:spcBef>
                <a:spcPts val="0"/>
              </a:spcBef>
              <a:spcAft>
                <a:spcPts val="0"/>
              </a:spcAft>
              <a:buClr>
                <a:schemeClr val="dk1"/>
              </a:buClr>
              <a:buSzPts val="3800"/>
              <a:buFont typeface="Open Sans"/>
              <a:buNone/>
            </a:pPr>
            <a:r>
              <a:rPr lang="en-US" sz="3200" b="0" i="0" u="none" strike="noStrike" cap="none">
                <a:solidFill>
                  <a:schemeClr val="dk1"/>
                </a:solidFill>
                <a:latin typeface="Open Sans"/>
                <a:ea typeface="Open Sans"/>
                <a:cs typeface="Open Sans"/>
                <a:sym typeface="Open Sans"/>
              </a:rPr>
              <a:t>Exemplo de questionário para trabalhadores mais velhos</a:t>
            </a:r>
            <a:endParaRPr sz="3200" b="0" i="0" u="none" strike="noStrike" cap="none">
              <a:solidFill>
                <a:schemeClr val="dk1"/>
              </a:solidFill>
              <a:latin typeface="Open Sans"/>
              <a:ea typeface="Open Sans"/>
              <a:cs typeface="Open Sans"/>
              <a:sym typeface="Open Sans"/>
            </a:endParaRPr>
          </a:p>
        </p:txBody>
      </p:sp>
      <p:sp>
        <p:nvSpPr>
          <p:cNvPr id="203" name="Google Shape;203;p50"/>
          <p:cNvSpPr txBox="1"/>
          <p:nvPr/>
        </p:nvSpPr>
        <p:spPr>
          <a:xfrm>
            <a:off x="544282" y="5747656"/>
            <a:ext cx="11440887" cy="83095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BDE5E0"/>
              </a:buClr>
              <a:buSzPts val="1600"/>
              <a:buFont typeface="Arial"/>
              <a:buChar char="•"/>
            </a:pPr>
            <a:r>
              <a:rPr lang="en-US" sz="1600" b="0" i="0" u="none" strike="noStrike" cap="none">
                <a:solidFill>
                  <a:srgbClr val="000000"/>
                </a:solidFill>
                <a:latin typeface="Open Sans Light"/>
                <a:ea typeface="Open Sans Light"/>
                <a:cs typeface="Open Sans Light"/>
                <a:sym typeface="Open Sans Light"/>
              </a:rPr>
              <a:t>Este é apenas um exemplo de algumas competências a melhorar para os colaboradores mais velhos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BDE5E0"/>
              </a:buClr>
              <a:buSzPts val="1600"/>
              <a:buFont typeface="Arial"/>
              <a:buChar char="•"/>
            </a:pPr>
            <a:r>
              <a:rPr lang="en-US" sz="1600" b="0" i="0" u="none" strike="noStrike" cap="none">
                <a:solidFill>
                  <a:srgbClr val="000000"/>
                </a:solidFill>
                <a:latin typeface="Open Sans Light"/>
                <a:ea typeface="Open Sans Light"/>
                <a:cs typeface="Open Sans Light"/>
                <a:sym typeface="Open Sans Light"/>
              </a:rPr>
              <a:t>Deve acrescentar novas competências que considere importantes e relevantes para melhorar a sua organização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4"/>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457200" marR="0" lvl="0" indent="-228600" algn="just" rtl="0">
              <a:lnSpc>
                <a:spcPct val="90000"/>
              </a:lnSpc>
              <a:spcBef>
                <a:spcPts val="1000"/>
              </a:spcBef>
              <a:spcAft>
                <a:spcPts val="0"/>
              </a:spcAft>
              <a:buClr>
                <a:schemeClr val="lt2"/>
              </a:buClr>
              <a:buSzPts val="1800"/>
              <a:buFont typeface="Arial"/>
              <a:buNone/>
            </a:pPr>
            <a:endParaRPr>
              <a:solidFill>
                <a:schemeClr val="accent6"/>
              </a:solidFill>
            </a:endParaRPr>
          </a:p>
          <a:p>
            <a:pPr marL="457200" marR="0" lvl="0" indent="-228600" algn="just" rtl="0">
              <a:lnSpc>
                <a:spcPct val="90000"/>
              </a:lnSpc>
              <a:spcBef>
                <a:spcPts val="1000"/>
              </a:spcBef>
              <a:spcAft>
                <a:spcPts val="0"/>
              </a:spcAft>
              <a:buClr>
                <a:schemeClr val="lt2"/>
              </a:buClr>
              <a:buSzPts val="1800"/>
              <a:buFont typeface="Arial"/>
              <a:buNone/>
            </a:pPr>
            <a:endParaRPr>
              <a:solidFill>
                <a:schemeClr val="accent6"/>
              </a:solidFill>
            </a:endParaRPr>
          </a:p>
          <a:p>
            <a:pPr marL="457200" marR="0" lvl="0" indent="-228600" algn="just" rtl="0">
              <a:lnSpc>
                <a:spcPct val="90000"/>
              </a:lnSpc>
              <a:spcBef>
                <a:spcPts val="1000"/>
              </a:spcBef>
              <a:spcAft>
                <a:spcPts val="0"/>
              </a:spcAft>
              <a:buClr>
                <a:schemeClr val="lt2"/>
              </a:buClr>
              <a:buSzPts val="1800"/>
              <a:buFont typeface="Arial"/>
              <a:buNone/>
            </a:pPr>
            <a:r>
              <a:rPr lang="en-US" sz="2400">
                <a:solidFill>
                  <a:schemeClr val="accent6"/>
                </a:solidFill>
              </a:rPr>
              <a:t>Depois de completar esta unidade: </a:t>
            </a:r>
            <a:endParaRPr sz="2400">
              <a:solidFill>
                <a:schemeClr val="accent6"/>
              </a:solidFill>
            </a:endParaRPr>
          </a:p>
          <a:p>
            <a:pPr marL="457200" marR="0" lvl="0" indent="-228600" algn="just" rtl="0">
              <a:lnSpc>
                <a:spcPct val="90000"/>
              </a:lnSpc>
              <a:spcBef>
                <a:spcPts val="1000"/>
              </a:spcBef>
              <a:spcAft>
                <a:spcPts val="0"/>
              </a:spcAft>
              <a:buClr>
                <a:schemeClr val="lt2"/>
              </a:buClr>
              <a:buSzPts val="1800"/>
              <a:buFont typeface="Arial"/>
              <a:buNone/>
            </a:pPr>
            <a:r>
              <a:rPr lang="en-US" sz="2400"/>
              <a:t> </a:t>
            </a:r>
            <a:endParaRPr sz="2400"/>
          </a:p>
          <a:p>
            <a:pPr marL="514350" lvl="0" indent="-285750" algn="just" rtl="0">
              <a:lnSpc>
                <a:spcPct val="90000"/>
              </a:lnSpc>
              <a:spcBef>
                <a:spcPts val="1000"/>
              </a:spcBef>
              <a:spcAft>
                <a:spcPts val="0"/>
              </a:spcAft>
              <a:buClr>
                <a:srgbClr val="BDE5E0"/>
              </a:buClr>
              <a:buSzPts val="1800"/>
              <a:buFont typeface="Arial"/>
              <a:buChar char="•"/>
            </a:pPr>
            <a:r>
              <a:rPr lang="en-US" sz="2400"/>
              <a:t>conhecerá várias estratégias sobre como combater a discriminação etária no local de trabalho </a:t>
            </a:r>
            <a:endParaRPr sz="2400"/>
          </a:p>
          <a:p>
            <a:pPr marL="514350" lvl="0" indent="-285750" algn="just" rtl="0">
              <a:lnSpc>
                <a:spcPct val="90000"/>
              </a:lnSpc>
              <a:spcBef>
                <a:spcPts val="1000"/>
              </a:spcBef>
              <a:spcAft>
                <a:spcPts val="0"/>
              </a:spcAft>
              <a:buClr>
                <a:srgbClr val="BDE5E0"/>
              </a:buClr>
              <a:buSzPts val="1800"/>
              <a:buFont typeface="Arial"/>
              <a:buChar char="•"/>
            </a:pPr>
            <a:r>
              <a:rPr lang="en-US" sz="2400"/>
              <a:t>estará capacitado para selecionar as estratégias que considera mais adequadas para a sua organização </a:t>
            </a:r>
            <a:endParaRPr sz="2400"/>
          </a:p>
        </p:txBody>
      </p:sp>
      <p:sp>
        <p:nvSpPr>
          <p:cNvPr id="70" name="Google Shape;70;p34"/>
          <p:cNvSpPr/>
          <p:nvPr/>
        </p:nvSpPr>
        <p:spPr>
          <a:xfrm>
            <a:off x="-9526" y="1289"/>
            <a:ext cx="12192000" cy="71587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1" name="Google Shape;71;p34"/>
          <p:cNvSpPr txBox="1"/>
          <p:nvPr/>
        </p:nvSpPr>
        <p:spPr>
          <a:xfrm>
            <a:off x="6530" y="8490"/>
            <a:ext cx="12192000" cy="715879"/>
          </a:xfrm>
          <a:prstGeom prst="rect">
            <a:avLst/>
          </a:prstGeom>
          <a:noFill/>
          <a:ln>
            <a:noFill/>
          </a:ln>
        </p:spPr>
        <p:txBody>
          <a:bodyPr spcFirstLastPara="1" wrap="square" lIns="91425" tIns="54000" rIns="54000" bIns="54000" anchor="ctr" anchorCtr="0">
            <a:noAutofit/>
          </a:bodyPr>
          <a:lstStyle/>
          <a:p>
            <a:pPr marL="0" marR="0" lvl="0" indent="0" algn="l" rtl="0">
              <a:lnSpc>
                <a:spcPct val="90000"/>
              </a:lnSpc>
              <a:spcBef>
                <a:spcPts val="0"/>
              </a:spcBef>
              <a:spcAft>
                <a:spcPts val="0"/>
              </a:spcAft>
              <a:buClr>
                <a:schemeClr val="dk1"/>
              </a:buClr>
              <a:buSzPts val="3800"/>
              <a:buFont typeface="Open Sans"/>
              <a:buNone/>
            </a:pPr>
            <a:r>
              <a:rPr lang="en-US" sz="2000" b="0" i="0" u="none" strike="noStrike" cap="none">
                <a:solidFill>
                  <a:schemeClr val="dk1"/>
                </a:solidFill>
                <a:latin typeface="Open Sans"/>
                <a:ea typeface="Open Sans"/>
                <a:cs typeface="Open Sans"/>
                <a:sym typeface="Open Sans"/>
              </a:rPr>
              <a:t>Unidade 1: Implementação de estratégias para combater a discriminação etária e a exclusão social no local de trabalho</a:t>
            </a:r>
            <a:endParaRPr sz="20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51"/>
          <p:cNvSpPr/>
          <p:nvPr/>
        </p:nvSpPr>
        <p:spPr>
          <a:xfrm>
            <a:off x="978225" y="1693317"/>
            <a:ext cx="17723854" cy="618738"/>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209" name="Google Shape;209;p51"/>
          <p:cNvGraphicFramePr/>
          <p:nvPr/>
        </p:nvGraphicFramePr>
        <p:xfrm>
          <a:off x="544283" y="915604"/>
          <a:ext cx="3000000" cy="3000000"/>
        </p:xfrm>
        <a:graphic>
          <a:graphicData uri="http://schemas.openxmlformats.org/drawingml/2006/table">
            <a:tbl>
              <a:tblPr>
                <a:noFill/>
                <a:tableStyleId>{8B5D6344-243D-4435-B58D-FE98526BF94D}</a:tableStyleId>
              </a:tblPr>
              <a:tblGrid>
                <a:gridCol w="8848825"/>
                <a:gridCol w="2363475"/>
              </a:tblGrid>
              <a:tr h="370850">
                <a:tc>
                  <a:txBody>
                    <a:bodyPr/>
                    <a:lstStyle/>
                    <a:p>
                      <a:pPr marL="80010" marR="60325" lvl="0" indent="0" algn="just" rtl="0">
                        <a:lnSpc>
                          <a:spcPct val="107000"/>
                        </a:lnSpc>
                        <a:spcBef>
                          <a:spcPts val="0"/>
                        </a:spcBef>
                        <a:spcAft>
                          <a:spcPts val="0"/>
                        </a:spcAft>
                        <a:buNone/>
                      </a:pPr>
                      <a:r>
                        <a:rPr lang="en-US" sz="2400" b="1" i="0" u="none" strike="noStrike" cap="none">
                          <a:solidFill>
                            <a:srgbClr val="93D4CC"/>
                          </a:solidFill>
                          <a:latin typeface="Open Sans Light"/>
                          <a:ea typeface="Open Sans Light"/>
                          <a:cs typeface="Open Sans Light"/>
                          <a:sym typeface="Open Sans Light"/>
                        </a:rPr>
                        <a:t>Colaboradores mais jovens (18-30 anos):</a:t>
                      </a:r>
                      <a:endParaRPr/>
                    </a:p>
                  </a:txBody>
                  <a:tcPr marL="0" marR="0" marT="0" marB="0" anchor="ct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93D4CC"/>
                          </a:solidFill>
                          <a:latin typeface="Open Sans Light"/>
                          <a:ea typeface="Open Sans Light"/>
                          <a:cs typeface="Open Sans Light"/>
                          <a:sym typeface="Open Sans Light"/>
                        </a:rPr>
                        <a:t>Escala 1-3</a:t>
                      </a:r>
                      <a:endParaRPr sz="2000" u="none" strike="noStrike" cap="none">
                        <a:latin typeface="Open Sans Light"/>
                        <a:ea typeface="Open Sans Light"/>
                        <a:cs typeface="Open Sans Light"/>
                        <a:sym typeface="Open Sans Light"/>
                      </a:endParaRPr>
                    </a:p>
                  </a:txBody>
                  <a:tcPr marL="91450" marR="91450" marT="45725" marB="45725" anchor="ctr"/>
                </a:tc>
              </a:tr>
              <a:tr h="370850">
                <a:tc>
                  <a:txBody>
                    <a:bodyPr/>
                    <a:lstStyle/>
                    <a:p>
                      <a:pPr marL="80010" marR="24765" lvl="0" indent="0" algn="l" rtl="0">
                        <a:lnSpc>
                          <a:spcPct val="107000"/>
                        </a:lnSpc>
                        <a:spcBef>
                          <a:spcPts val="0"/>
                        </a:spcBef>
                        <a:spcAft>
                          <a:spcPts val="0"/>
                        </a:spcAft>
                        <a:buNone/>
                      </a:pPr>
                      <a:r>
                        <a:rPr lang="en-US" sz="2000" b="1" u="none" strike="noStrike" cap="none">
                          <a:solidFill>
                            <a:srgbClr val="636A6F"/>
                          </a:solidFill>
                          <a:latin typeface="Open Sans Light"/>
                          <a:ea typeface="Open Sans Light"/>
                          <a:cs typeface="Open Sans Light"/>
                          <a:sym typeface="Open Sans Light"/>
                        </a:rPr>
                        <a:t>Pensamento crítico:</a:t>
                      </a:r>
                      <a:r>
                        <a:rPr lang="en-US" sz="2000" u="none" strike="noStrike" cap="none">
                          <a:solidFill>
                            <a:srgbClr val="636A6F"/>
                          </a:solidFill>
                          <a:latin typeface="Open Sans Light"/>
                          <a:ea typeface="Open Sans Light"/>
                          <a:cs typeface="Open Sans Light"/>
                          <a:sym typeface="Open Sans Light"/>
                        </a:rPr>
                        <a:t> a capacidade de pensar clara e racionalmente, compreendendo a ligação lógica entre as ideias</a:t>
                      </a:r>
                      <a:endParaRPr/>
                    </a:p>
                  </a:txBody>
                  <a:tcPr marL="0" marR="0" marT="0" marB="0"/>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80010" marR="24765" lvl="0" indent="0" algn="l" rtl="0">
                        <a:lnSpc>
                          <a:spcPct val="107000"/>
                        </a:lnSpc>
                        <a:spcBef>
                          <a:spcPts val="0"/>
                        </a:spcBef>
                        <a:spcAft>
                          <a:spcPts val="0"/>
                        </a:spcAft>
                        <a:buNone/>
                      </a:pPr>
                      <a:r>
                        <a:rPr lang="en-US" sz="2000" b="1" u="none" strike="noStrike" cap="none">
                          <a:solidFill>
                            <a:srgbClr val="636A6F"/>
                          </a:solidFill>
                          <a:latin typeface="Open Sans Light"/>
                          <a:ea typeface="Open Sans Light"/>
                          <a:cs typeface="Open Sans Light"/>
                          <a:sym typeface="Open Sans Light"/>
                        </a:rPr>
                        <a:t>Resolução de problemas:</a:t>
                      </a:r>
                      <a:r>
                        <a:rPr lang="en-US" sz="2000" u="none" strike="noStrike" cap="none">
                          <a:solidFill>
                            <a:srgbClr val="636A6F"/>
                          </a:solidFill>
                          <a:latin typeface="Open Sans Light"/>
                          <a:ea typeface="Open Sans Light"/>
                          <a:cs typeface="Open Sans Light"/>
                          <a:sym typeface="Open Sans Light"/>
                        </a:rPr>
                        <a:t> identificação rápida do problema subjacente e implementação de uma solução</a:t>
                      </a:r>
                      <a:endParaRPr/>
                    </a:p>
                  </a:txBody>
                  <a:tcPr marL="0" marR="0" marT="0" marB="0"/>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80010" marR="24765" lvl="0" indent="0" algn="l" rtl="0">
                        <a:lnSpc>
                          <a:spcPct val="107000"/>
                        </a:lnSpc>
                        <a:spcBef>
                          <a:spcPts val="0"/>
                        </a:spcBef>
                        <a:spcAft>
                          <a:spcPts val="0"/>
                        </a:spcAft>
                        <a:buNone/>
                      </a:pPr>
                      <a:r>
                        <a:rPr lang="en-US" sz="2000" b="1" u="none" strike="noStrike" cap="none">
                          <a:solidFill>
                            <a:srgbClr val="636A6F"/>
                          </a:solidFill>
                          <a:latin typeface="Open Sans Light"/>
                          <a:ea typeface="Open Sans Light"/>
                          <a:cs typeface="Open Sans Light"/>
                          <a:sym typeface="Open Sans Light"/>
                        </a:rPr>
                        <a:t>Tomada de decisões:</a:t>
                      </a:r>
                      <a:r>
                        <a:rPr lang="en-US" sz="2000" u="none" strike="noStrike" cap="none">
                          <a:solidFill>
                            <a:srgbClr val="636A6F"/>
                          </a:solidFill>
                          <a:latin typeface="Open Sans Light"/>
                          <a:ea typeface="Open Sans Light"/>
                          <a:cs typeface="Open Sans Light"/>
                          <a:sym typeface="Open Sans Light"/>
                        </a:rPr>
                        <a:t> o processo de fazer escolhas através da identificação de uma decisão, da recolha de informação e da avaliação de resoluções alternativas</a:t>
                      </a:r>
                      <a:endParaRPr/>
                    </a:p>
                  </a:txBody>
                  <a:tcPr marL="0" marR="0" marT="0" marB="0"/>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80010" marR="24765" lvl="0" indent="0" algn="l" rtl="0">
                        <a:lnSpc>
                          <a:spcPct val="107000"/>
                        </a:lnSpc>
                        <a:spcBef>
                          <a:spcPts val="0"/>
                        </a:spcBef>
                        <a:spcAft>
                          <a:spcPts val="0"/>
                        </a:spcAft>
                        <a:buNone/>
                      </a:pPr>
                      <a:r>
                        <a:rPr lang="en-US" sz="2000" b="1" u="none" strike="noStrike" cap="none">
                          <a:solidFill>
                            <a:srgbClr val="636A6F"/>
                          </a:solidFill>
                          <a:latin typeface="Open Sans Light"/>
                          <a:ea typeface="Open Sans Light"/>
                          <a:cs typeface="Open Sans Light"/>
                          <a:sym typeface="Open Sans Light"/>
                        </a:rPr>
                        <a:t>Pensamento estratégico:</a:t>
                      </a:r>
                      <a:r>
                        <a:rPr lang="en-US" sz="2000" u="none" strike="noStrike" cap="none">
                          <a:solidFill>
                            <a:srgbClr val="636A6F"/>
                          </a:solidFill>
                          <a:latin typeface="Open Sans Light"/>
                          <a:ea typeface="Open Sans Light"/>
                          <a:cs typeface="Open Sans Light"/>
                          <a:sym typeface="Open Sans Light"/>
                        </a:rPr>
                        <a:t> um processo mental ou de pensamento aplicado por um indivíduo no contexto da realização de um objetivo ou conjunto de objetivos em vários tipos de empreendimentos</a:t>
                      </a:r>
                      <a:endParaRPr/>
                    </a:p>
                  </a:txBody>
                  <a:tcPr marL="0" marR="0" marT="0" marB="0"/>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bl>
          </a:graphicData>
        </a:graphic>
      </p:graphicFrame>
      <p:sp>
        <p:nvSpPr>
          <p:cNvPr id="210" name="Google Shape;210;p51"/>
          <p:cNvSpPr/>
          <p:nvPr/>
        </p:nvSpPr>
        <p:spPr>
          <a:xfrm>
            <a:off x="-9526" y="1289"/>
            <a:ext cx="12192000" cy="71587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1" name="Google Shape;211;p51"/>
          <p:cNvSpPr txBox="1"/>
          <p:nvPr/>
        </p:nvSpPr>
        <p:spPr>
          <a:xfrm>
            <a:off x="6530" y="8490"/>
            <a:ext cx="12192000" cy="715879"/>
          </a:xfrm>
          <a:prstGeom prst="rect">
            <a:avLst/>
          </a:prstGeom>
          <a:noFill/>
          <a:ln>
            <a:noFill/>
          </a:ln>
        </p:spPr>
        <p:txBody>
          <a:bodyPr spcFirstLastPara="1" wrap="square" lIns="91425" tIns="54000" rIns="54000" bIns="54000" anchor="ctr" anchorCtr="0">
            <a:noAutofit/>
          </a:bodyPr>
          <a:lstStyle/>
          <a:p>
            <a:pPr marL="0" marR="0" lvl="0" indent="0" algn="l" rtl="0">
              <a:lnSpc>
                <a:spcPct val="90000"/>
              </a:lnSpc>
              <a:spcBef>
                <a:spcPts val="0"/>
              </a:spcBef>
              <a:spcAft>
                <a:spcPts val="0"/>
              </a:spcAft>
              <a:buClr>
                <a:schemeClr val="dk1"/>
              </a:buClr>
              <a:buSzPts val="3800"/>
              <a:buFont typeface="Open Sans"/>
              <a:buNone/>
            </a:pPr>
            <a:r>
              <a:rPr lang="en-US" sz="3200" b="0" i="0" u="none" strike="noStrike" cap="none">
                <a:solidFill>
                  <a:schemeClr val="dk1"/>
                </a:solidFill>
                <a:latin typeface="Open Sans"/>
                <a:ea typeface="Open Sans"/>
                <a:cs typeface="Open Sans"/>
                <a:sym typeface="Open Sans"/>
              </a:rPr>
              <a:t>Exemplo de questionário para trabalhadores mais jovens</a:t>
            </a:r>
            <a:endParaRPr sz="3200" b="0" i="0" u="none" strike="noStrike" cap="none">
              <a:solidFill>
                <a:schemeClr val="dk1"/>
              </a:solidFill>
              <a:latin typeface="Open Sans"/>
              <a:ea typeface="Open Sans"/>
              <a:cs typeface="Open Sans"/>
              <a:sym typeface="Open Sans"/>
            </a:endParaRPr>
          </a:p>
        </p:txBody>
      </p:sp>
      <p:sp>
        <p:nvSpPr>
          <p:cNvPr id="212" name="Google Shape;212;p51"/>
          <p:cNvSpPr txBox="1"/>
          <p:nvPr/>
        </p:nvSpPr>
        <p:spPr>
          <a:xfrm>
            <a:off x="544282" y="5747656"/>
            <a:ext cx="11440887" cy="83095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BDE5E0"/>
              </a:buClr>
              <a:buSzPts val="1600"/>
              <a:buFont typeface="Arial"/>
              <a:buChar char="•"/>
            </a:pPr>
            <a:r>
              <a:rPr lang="en-US" sz="1600" b="0" i="0" u="none" strike="noStrike" cap="none">
                <a:solidFill>
                  <a:srgbClr val="000000"/>
                </a:solidFill>
                <a:latin typeface="Open Sans Light"/>
                <a:ea typeface="Open Sans Light"/>
                <a:cs typeface="Open Sans Light"/>
                <a:sym typeface="Open Sans Light"/>
              </a:rPr>
              <a:t>Este é apenas um exemplo de algumas competências a melhorar para os colaboradores mais jovens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BDE5E0"/>
              </a:buClr>
              <a:buSzPts val="1600"/>
              <a:buFont typeface="Arial"/>
              <a:buChar char="•"/>
            </a:pPr>
            <a:r>
              <a:rPr lang="en-US" sz="1600" b="0" i="0" u="none" strike="noStrike" cap="none">
                <a:solidFill>
                  <a:srgbClr val="000000"/>
                </a:solidFill>
                <a:latin typeface="Open Sans Light"/>
                <a:ea typeface="Open Sans Light"/>
                <a:cs typeface="Open Sans Light"/>
                <a:sym typeface="Open Sans Light"/>
              </a:rPr>
              <a:t>Deve acrescentar novas competências que considere importantes e relevantes para melhorar a sua organização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3"/>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000"/>
              <a:buFont typeface="Open Sans"/>
              <a:buNone/>
            </a:pPr>
            <a:r>
              <a:rPr lang="en-US"/>
              <a:t>Conteúdos desenvolvidos por</a:t>
            </a:r>
            <a:br>
              <a:rPr lang="en-US"/>
            </a:br>
            <a:r>
              <a:rPr lang="en-US"/>
              <a:t/>
            </a:r>
            <a:br>
              <a:rPr lang="en-US"/>
            </a:br>
            <a:r>
              <a:rPr lang="en-US" b="0"/>
              <a:t>Motion Digital, República Checa</a:t>
            </a:r>
            <a:br>
              <a:rPr lang="en-US" b="0"/>
            </a:br>
            <a:r>
              <a:rPr lang="en-US" b="0" u="sng">
                <a:solidFill>
                  <a:schemeClr val="hlink"/>
                </a:solidFill>
                <a:hlinkClick r:id="rId3"/>
              </a:rPr>
              <a:t>www.motion-digital.eu</a:t>
            </a:r>
            <a:r>
              <a:rPr lang="en-US" b="0"/>
              <a:t> </a:t>
            </a:r>
            <a:br>
              <a:rPr lang="en-US" b="0"/>
            </a:br>
            <a:r>
              <a:rPr lang="en-US" b="0" u="sng">
                <a:solidFill>
                  <a:schemeClr val="hlink"/>
                </a:solidFill>
                <a:hlinkClick r:id="rId4"/>
              </a:rPr>
              <a:t>info@motiondigital.eu</a:t>
            </a:r>
            <a:r>
              <a:rPr lang="en-US" b="0"/>
              <a:t> </a:t>
            </a:r>
            <a:endParaRPr b="0"/>
          </a:p>
        </p:txBody>
      </p:sp>
      <p:pic>
        <p:nvPicPr>
          <p:cNvPr id="218" name="Google Shape;218;p13" descr="Resultado de imagem para financiado erasmus +">
            <a:hlinkClick r:id="rId5"/>
          </p:cNvPr>
          <p:cNvPicPr preferRelativeResize="0"/>
          <p:nvPr/>
        </p:nvPicPr>
        <p:blipFill rotWithShape="1">
          <a:blip r:embed="rId6">
            <a:alphaModFix/>
          </a:blip>
          <a:srcRect/>
          <a:stretch/>
        </p:blipFill>
        <p:spPr>
          <a:xfrm>
            <a:off x="1017396" y="6124448"/>
            <a:ext cx="2301875" cy="532384"/>
          </a:xfrm>
          <a:prstGeom prst="rect">
            <a:avLst/>
          </a:prstGeom>
          <a:solidFill>
            <a:schemeClr val="dk2"/>
          </a:solidFill>
          <a:ln>
            <a:noFill/>
          </a:ln>
        </p:spPr>
      </p:pic>
      <p:sp>
        <p:nvSpPr>
          <p:cNvPr id="219" name="Google Shape;219;p13"/>
          <p:cNvSpPr/>
          <p:nvPr/>
        </p:nvSpPr>
        <p:spPr>
          <a:xfrm>
            <a:off x="3313291" y="6149086"/>
            <a:ext cx="7595501" cy="590042"/>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800"/>
              </a:spcAft>
              <a:buNone/>
            </a:pPr>
            <a:r>
              <a:rPr lang="en-US" sz="1050" b="0" i="0" u="none" strike="noStrike" cap="none" dirty="0" err="1">
                <a:solidFill>
                  <a:srgbClr val="636A6F"/>
                </a:solidFill>
                <a:latin typeface="Open Sans"/>
                <a:ea typeface="Open Sans"/>
                <a:cs typeface="Open Sans"/>
                <a:sym typeface="Open Sans"/>
              </a:rPr>
              <a:t>Projeto</a:t>
            </a:r>
            <a:r>
              <a:rPr lang="en-US" sz="1050" b="0" i="0" u="none" strike="noStrike" cap="none" dirty="0">
                <a:solidFill>
                  <a:srgbClr val="636A6F"/>
                </a:solidFill>
                <a:latin typeface="Open Sans"/>
                <a:ea typeface="Open Sans"/>
                <a:cs typeface="Open Sans"/>
                <a:sym typeface="Open Sans"/>
              </a:rPr>
              <a:t> </a:t>
            </a:r>
            <a:r>
              <a:rPr lang="en-US" sz="1050" b="0" i="0" u="none" strike="noStrike" cap="none" dirty="0" err="1">
                <a:solidFill>
                  <a:srgbClr val="636A6F"/>
                </a:solidFill>
                <a:latin typeface="Open Sans"/>
                <a:ea typeface="Open Sans"/>
                <a:cs typeface="Open Sans"/>
                <a:sym typeface="Open Sans"/>
              </a:rPr>
              <a:t>financiado</a:t>
            </a:r>
            <a:r>
              <a:rPr lang="en-US" sz="1050" b="0" i="0" u="none" strike="noStrike" cap="none" dirty="0">
                <a:solidFill>
                  <a:srgbClr val="636A6F"/>
                </a:solidFill>
                <a:latin typeface="Open Sans"/>
                <a:ea typeface="Open Sans"/>
                <a:cs typeface="Open Sans"/>
                <a:sym typeface="Open Sans"/>
              </a:rPr>
              <a:t> com o </a:t>
            </a:r>
            <a:r>
              <a:rPr lang="en-US" sz="1050" b="0" i="0" u="none" strike="noStrike" cap="none" dirty="0" err="1">
                <a:solidFill>
                  <a:srgbClr val="636A6F"/>
                </a:solidFill>
                <a:latin typeface="Open Sans"/>
                <a:ea typeface="Open Sans"/>
                <a:cs typeface="Open Sans"/>
                <a:sym typeface="Open Sans"/>
              </a:rPr>
              <a:t>apoio</a:t>
            </a:r>
            <a:r>
              <a:rPr lang="en-US" sz="1050" b="0" i="0" u="none" strike="noStrike" cap="none" dirty="0">
                <a:solidFill>
                  <a:srgbClr val="636A6F"/>
                </a:solidFill>
                <a:latin typeface="Open Sans"/>
                <a:ea typeface="Open Sans"/>
                <a:cs typeface="Open Sans"/>
                <a:sym typeface="Open Sans"/>
              </a:rPr>
              <a:t> da </a:t>
            </a:r>
            <a:r>
              <a:rPr lang="en-US" sz="1050" b="0" i="0" u="none" strike="noStrike" cap="none" dirty="0" err="1">
                <a:solidFill>
                  <a:srgbClr val="636A6F"/>
                </a:solidFill>
                <a:latin typeface="Open Sans"/>
                <a:ea typeface="Open Sans"/>
                <a:cs typeface="Open Sans"/>
                <a:sym typeface="Open Sans"/>
              </a:rPr>
              <a:t>Comissão</a:t>
            </a:r>
            <a:r>
              <a:rPr lang="en-US" sz="1050" b="0" i="0" u="none" strike="noStrike" cap="none" dirty="0">
                <a:solidFill>
                  <a:srgbClr val="636A6F"/>
                </a:solidFill>
                <a:latin typeface="Open Sans"/>
                <a:ea typeface="Open Sans"/>
                <a:cs typeface="Open Sans"/>
                <a:sym typeface="Open Sans"/>
              </a:rPr>
              <a:t> </a:t>
            </a:r>
            <a:r>
              <a:rPr lang="en-US" sz="1050" b="0" i="0" u="none" strike="noStrike" cap="none" dirty="0" err="1">
                <a:solidFill>
                  <a:srgbClr val="636A6F"/>
                </a:solidFill>
                <a:latin typeface="Open Sans"/>
                <a:ea typeface="Open Sans"/>
                <a:cs typeface="Open Sans"/>
                <a:sym typeface="Open Sans"/>
              </a:rPr>
              <a:t>Europeia</a:t>
            </a:r>
            <a:r>
              <a:rPr lang="en-US" sz="1050" b="0" i="0" u="none" strike="noStrike" cap="none" dirty="0">
                <a:solidFill>
                  <a:srgbClr val="636A6F"/>
                </a:solidFill>
                <a:latin typeface="Open Sans"/>
                <a:ea typeface="Open Sans"/>
                <a:cs typeface="Open Sans"/>
                <a:sym typeface="Open Sans"/>
              </a:rPr>
              <a:t>. A </a:t>
            </a:r>
            <a:r>
              <a:rPr lang="en-US" sz="1050" b="0" i="0" u="none" strike="noStrike" cap="none" dirty="0" err="1">
                <a:solidFill>
                  <a:srgbClr val="636A6F"/>
                </a:solidFill>
                <a:latin typeface="Open Sans"/>
                <a:ea typeface="Open Sans"/>
                <a:cs typeface="Open Sans"/>
                <a:sym typeface="Open Sans"/>
              </a:rPr>
              <a:t>informação</a:t>
            </a:r>
            <a:r>
              <a:rPr lang="en-US" sz="1050" b="0" i="0" u="none" strike="noStrike" cap="none" dirty="0">
                <a:solidFill>
                  <a:srgbClr val="636A6F"/>
                </a:solidFill>
                <a:latin typeface="Open Sans"/>
                <a:ea typeface="Open Sans"/>
                <a:cs typeface="Open Sans"/>
                <a:sym typeface="Open Sans"/>
              </a:rPr>
              <a:t> </a:t>
            </a:r>
            <a:r>
              <a:rPr lang="en-US" sz="1050" b="0" i="0" u="none" strike="noStrike" cap="none" dirty="0" err="1">
                <a:solidFill>
                  <a:srgbClr val="636A6F"/>
                </a:solidFill>
                <a:latin typeface="Open Sans"/>
                <a:ea typeface="Open Sans"/>
                <a:cs typeface="Open Sans"/>
                <a:sym typeface="Open Sans"/>
              </a:rPr>
              <a:t>contida</a:t>
            </a:r>
            <a:r>
              <a:rPr lang="en-US" sz="1050" b="0" i="0" u="none" strike="noStrike" cap="none" dirty="0">
                <a:solidFill>
                  <a:srgbClr val="636A6F"/>
                </a:solidFill>
                <a:latin typeface="Open Sans"/>
                <a:ea typeface="Open Sans"/>
                <a:cs typeface="Open Sans"/>
                <a:sym typeface="Open Sans"/>
              </a:rPr>
              <a:t> </a:t>
            </a:r>
            <a:r>
              <a:rPr lang="en-US" sz="1050" b="0" i="0" u="none" strike="noStrike" cap="none" dirty="0" err="1">
                <a:solidFill>
                  <a:srgbClr val="636A6F"/>
                </a:solidFill>
                <a:latin typeface="Open Sans"/>
                <a:ea typeface="Open Sans"/>
                <a:cs typeface="Open Sans"/>
                <a:sym typeface="Open Sans"/>
              </a:rPr>
              <a:t>nesta</a:t>
            </a:r>
            <a:r>
              <a:rPr lang="en-US" sz="1050" b="0" i="0" u="none" strike="noStrike" cap="none" dirty="0">
                <a:solidFill>
                  <a:srgbClr val="636A6F"/>
                </a:solidFill>
                <a:latin typeface="Open Sans"/>
                <a:ea typeface="Open Sans"/>
                <a:cs typeface="Open Sans"/>
                <a:sym typeface="Open Sans"/>
              </a:rPr>
              <a:t> </a:t>
            </a:r>
            <a:r>
              <a:rPr lang="en-US" sz="1050" b="0" i="0" u="none" strike="noStrike" cap="none" dirty="0" err="1">
                <a:solidFill>
                  <a:srgbClr val="636A6F"/>
                </a:solidFill>
                <a:latin typeface="Open Sans"/>
                <a:ea typeface="Open Sans"/>
                <a:cs typeface="Open Sans"/>
                <a:sym typeface="Open Sans"/>
              </a:rPr>
              <a:t>publicação</a:t>
            </a:r>
            <a:r>
              <a:rPr lang="en-US" sz="1050" b="0" i="0" u="none" strike="noStrike" cap="none" dirty="0">
                <a:solidFill>
                  <a:srgbClr val="636A6F"/>
                </a:solidFill>
                <a:latin typeface="Open Sans"/>
                <a:ea typeface="Open Sans"/>
                <a:cs typeface="Open Sans"/>
                <a:sym typeface="Open Sans"/>
              </a:rPr>
              <a:t> vincula </a:t>
            </a:r>
            <a:r>
              <a:rPr lang="en-US" sz="1050" b="0" i="0" u="none" strike="noStrike" cap="none" dirty="0" err="1">
                <a:solidFill>
                  <a:srgbClr val="636A6F"/>
                </a:solidFill>
                <a:latin typeface="Open Sans"/>
                <a:ea typeface="Open Sans"/>
                <a:cs typeface="Open Sans"/>
                <a:sym typeface="Open Sans"/>
              </a:rPr>
              <a:t>exclusivamente</a:t>
            </a:r>
            <a:r>
              <a:rPr lang="en-US" sz="1050" b="0" i="0" u="none" strike="noStrike" cap="none" dirty="0">
                <a:solidFill>
                  <a:srgbClr val="636A6F"/>
                </a:solidFill>
                <a:latin typeface="Open Sans"/>
                <a:ea typeface="Open Sans"/>
                <a:cs typeface="Open Sans"/>
                <a:sym typeface="Open Sans"/>
              </a:rPr>
              <a:t> o </a:t>
            </a:r>
            <a:r>
              <a:rPr lang="en-US" sz="1050" b="0" i="0" u="none" strike="noStrike" cap="none" dirty="0" err="1">
                <a:solidFill>
                  <a:srgbClr val="636A6F"/>
                </a:solidFill>
                <a:latin typeface="Open Sans"/>
                <a:ea typeface="Open Sans"/>
                <a:cs typeface="Open Sans"/>
                <a:sym typeface="Open Sans"/>
              </a:rPr>
              <a:t>autor</a:t>
            </a:r>
            <a:r>
              <a:rPr lang="en-US" sz="1050" b="0" i="0" u="none" strike="noStrike" cap="none" dirty="0">
                <a:solidFill>
                  <a:srgbClr val="636A6F"/>
                </a:solidFill>
                <a:latin typeface="Open Sans"/>
                <a:ea typeface="Open Sans"/>
                <a:cs typeface="Open Sans"/>
                <a:sym typeface="Open Sans"/>
              </a:rPr>
              <a:t>, </a:t>
            </a:r>
            <a:r>
              <a:rPr lang="en-US" sz="1050" b="0" i="0" u="none" strike="noStrike" cap="none" dirty="0" err="1">
                <a:solidFill>
                  <a:srgbClr val="636A6F"/>
                </a:solidFill>
                <a:latin typeface="Open Sans"/>
                <a:ea typeface="Open Sans"/>
                <a:cs typeface="Open Sans"/>
                <a:sym typeface="Open Sans"/>
              </a:rPr>
              <a:t>não</a:t>
            </a:r>
            <a:r>
              <a:rPr lang="en-US" sz="1050" b="0" i="0" u="none" strike="noStrike" cap="none" dirty="0">
                <a:solidFill>
                  <a:srgbClr val="636A6F"/>
                </a:solidFill>
                <a:latin typeface="Open Sans"/>
                <a:ea typeface="Open Sans"/>
                <a:cs typeface="Open Sans"/>
                <a:sym typeface="Open Sans"/>
              </a:rPr>
              <a:t> </a:t>
            </a:r>
            <a:r>
              <a:rPr lang="en-US" sz="1050" b="0" i="0" u="none" strike="noStrike" cap="none" dirty="0" err="1">
                <a:solidFill>
                  <a:srgbClr val="636A6F"/>
                </a:solidFill>
                <a:latin typeface="Open Sans"/>
                <a:ea typeface="Open Sans"/>
                <a:cs typeface="Open Sans"/>
                <a:sym typeface="Open Sans"/>
              </a:rPr>
              <a:t>sendo</a:t>
            </a:r>
            <a:r>
              <a:rPr lang="en-US" sz="1050" b="0" i="0" u="none" strike="noStrike" cap="none" dirty="0">
                <a:solidFill>
                  <a:srgbClr val="636A6F"/>
                </a:solidFill>
                <a:latin typeface="Open Sans"/>
                <a:ea typeface="Open Sans"/>
                <a:cs typeface="Open Sans"/>
                <a:sym typeface="Open Sans"/>
              </a:rPr>
              <a:t> a </a:t>
            </a:r>
            <a:r>
              <a:rPr lang="en-US" sz="1050" b="0" i="0" u="none" strike="noStrike" cap="none" dirty="0" err="1">
                <a:solidFill>
                  <a:srgbClr val="636A6F"/>
                </a:solidFill>
                <a:latin typeface="Open Sans"/>
                <a:ea typeface="Open Sans"/>
                <a:cs typeface="Open Sans"/>
                <a:sym typeface="Open Sans"/>
              </a:rPr>
              <a:t>Comissão</a:t>
            </a:r>
            <a:r>
              <a:rPr lang="en-US" sz="1050" b="0" i="0" u="none" strike="noStrike" cap="none" dirty="0">
                <a:solidFill>
                  <a:srgbClr val="636A6F"/>
                </a:solidFill>
                <a:latin typeface="Open Sans"/>
                <a:ea typeface="Open Sans"/>
                <a:cs typeface="Open Sans"/>
                <a:sym typeface="Open Sans"/>
              </a:rPr>
              <a:t> </a:t>
            </a:r>
            <a:r>
              <a:rPr lang="en-US" sz="1050" b="0" i="0" u="none" strike="noStrike" cap="none" dirty="0" err="1">
                <a:solidFill>
                  <a:srgbClr val="636A6F"/>
                </a:solidFill>
                <a:latin typeface="Open Sans"/>
                <a:ea typeface="Open Sans"/>
                <a:cs typeface="Open Sans"/>
                <a:sym typeface="Open Sans"/>
              </a:rPr>
              <a:t>responsável</a:t>
            </a:r>
            <a:r>
              <a:rPr lang="en-US" sz="1050" b="0" i="0" u="none" strike="noStrike" cap="none" dirty="0">
                <a:solidFill>
                  <a:srgbClr val="636A6F"/>
                </a:solidFill>
                <a:latin typeface="Open Sans"/>
                <a:ea typeface="Open Sans"/>
                <a:cs typeface="Open Sans"/>
                <a:sym typeface="Open Sans"/>
              </a:rPr>
              <a:t> pela </a:t>
            </a:r>
            <a:r>
              <a:rPr lang="en-US" sz="1050" b="0" i="0" u="none" strike="noStrike" cap="none" dirty="0" err="1">
                <a:solidFill>
                  <a:srgbClr val="636A6F"/>
                </a:solidFill>
                <a:latin typeface="Open Sans"/>
                <a:ea typeface="Open Sans"/>
                <a:cs typeface="Open Sans"/>
                <a:sym typeface="Open Sans"/>
              </a:rPr>
              <a:t>utilização</a:t>
            </a:r>
            <a:r>
              <a:rPr lang="en-US" sz="1050" b="0" i="0" u="none" strike="noStrike" cap="none" dirty="0">
                <a:solidFill>
                  <a:srgbClr val="636A6F"/>
                </a:solidFill>
                <a:latin typeface="Open Sans"/>
                <a:ea typeface="Open Sans"/>
                <a:cs typeface="Open Sans"/>
                <a:sym typeface="Open Sans"/>
              </a:rPr>
              <a:t> que </a:t>
            </a:r>
            <a:r>
              <a:rPr lang="en-US" sz="1050" b="0" i="0" u="none" strike="noStrike" cap="none" dirty="0" err="1">
                <a:solidFill>
                  <a:srgbClr val="636A6F"/>
                </a:solidFill>
                <a:latin typeface="Open Sans"/>
                <a:ea typeface="Open Sans"/>
                <a:cs typeface="Open Sans"/>
                <a:sym typeface="Open Sans"/>
              </a:rPr>
              <a:t>dela</a:t>
            </a:r>
            <a:r>
              <a:rPr lang="en-US" sz="1050" b="0" i="0" u="none" strike="noStrike" cap="none" dirty="0">
                <a:solidFill>
                  <a:srgbClr val="636A6F"/>
                </a:solidFill>
                <a:latin typeface="Open Sans"/>
                <a:ea typeface="Open Sans"/>
                <a:cs typeface="Open Sans"/>
                <a:sym typeface="Open Sans"/>
              </a:rPr>
              <a:t> </a:t>
            </a:r>
            <a:r>
              <a:rPr lang="en-US" sz="1050" b="0" i="0" u="none" strike="noStrike" cap="none" dirty="0" err="1">
                <a:solidFill>
                  <a:srgbClr val="636A6F"/>
                </a:solidFill>
                <a:latin typeface="Open Sans"/>
                <a:ea typeface="Open Sans"/>
                <a:cs typeface="Open Sans"/>
                <a:sym typeface="Open Sans"/>
              </a:rPr>
              <a:t>possa</a:t>
            </a:r>
            <a:r>
              <a:rPr lang="en-US" sz="1050" b="0" i="0" u="none" strike="noStrike" cap="none" dirty="0">
                <a:solidFill>
                  <a:srgbClr val="636A6F"/>
                </a:solidFill>
                <a:latin typeface="Open Sans"/>
                <a:ea typeface="Open Sans"/>
                <a:cs typeface="Open Sans"/>
                <a:sym typeface="Open Sans"/>
              </a:rPr>
              <a:t> </a:t>
            </a:r>
            <a:r>
              <a:rPr lang="en-US" sz="1050" b="0" i="0" u="none" strike="noStrike" cap="none" dirty="0" err="1">
                <a:solidFill>
                  <a:srgbClr val="636A6F"/>
                </a:solidFill>
                <a:latin typeface="Open Sans"/>
                <a:ea typeface="Open Sans"/>
                <a:cs typeface="Open Sans"/>
                <a:sym typeface="Open Sans"/>
              </a:rPr>
              <a:t>ser</a:t>
            </a:r>
            <a:r>
              <a:rPr lang="en-US" sz="1050" b="0" i="0" u="none" strike="noStrike" cap="none" dirty="0">
                <a:solidFill>
                  <a:srgbClr val="636A6F"/>
                </a:solidFill>
                <a:latin typeface="Open Sans"/>
                <a:ea typeface="Open Sans"/>
                <a:cs typeface="Open Sans"/>
                <a:sym typeface="Open Sans"/>
              </a:rPr>
              <a:t> </a:t>
            </a:r>
            <a:r>
              <a:rPr lang="en-US" sz="1050" b="0" i="0" u="none" strike="noStrike" cap="none" dirty="0" err="1">
                <a:solidFill>
                  <a:srgbClr val="636A6F"/>
                </a:solidFill>
                <a:latin typeface="Open Sans"/>
                <a:ea typeface="Open Sans"/>
                <a:cs typeface="Open Sans"/>
                <a:sym typeface="Open Sans"/>
              </a:rPr>
              <a:t>feita</a:t>
            </a:r>
            <a:r>
              <a:rPr lang="en-US" sz="1050" b="0" i="0" u="none" strike="noStrike" cap="none">
                <a:solidFill>
                  <a:srgbClr val="636A6F"/>
                </a:solidFill>
                <a:latin typeface="Open Sans"/>
                <a:ea typeface="Open Sans"/>
                <a:cs typeface="Open Sans"/>
                <a:sym typeface="Open Sans"/>
              </a:rPr>
              <a:t>. </a:t>
            </a:r>
            <a:r>
              <a:rPr lang="en-US" sz="1050" b="0" i="0" u="none" strike="noStrike" cap="none" smtClean="0">
                <a:solidFill>
                  <a:srgbClr val="636A6F"/>
                </a:solidFill>
                <a:latin typeface="Open Sans"/>
                <a:ea typeface="Open Sans"/>
                <a:cs typeface="Open Sans"/>
                <a:sym typeface="Open Sans"/>
              </a:rPr>
              <a:t/>
            </a:r>
            <a:br>
              <a:rPr lang="en-US" sz="1050" b="0" i="0" u="none" strike="noStrike" cap="none" smtClean="0">
                <a:solidFill>
                  <a:srgbClr val="636A6F"/>
                </a:solidFill>
                <a:latin typeface="Open Sans"/>
                <a:ea typeface="Open Sans"/>
                <a:cs typeface="Open Sans"/>
                <a:sym typeface="Open Sans"/>
              </a:rPr>
            </a:br>
            <a:r>
              <a:rPr lang="en-US" sz="1050" b="0" i="0" u="none" strike="noStrike" cap="none" smtClean="0">
                <a:solidFill>
                  <a:srgbClr val="636A6F"/>
                </a:solidFill>
                <a:latin typeface="Open Sans"/>
                <a:ea typeface="Open Sans"/>
                <a:cs typeface="Open Sans"/>
                <a:sym typeface="Open Sans"/>
              </a:rPr>
              <a:t>Número</a:t>
            </a:r>
            <a:r>
              <a:rPr lang="en-US" sz="1050" b="0" i="0" u="none" strike="noStrike" cap="none" dirty="0" smtClean="0">
                <a:solidFill>
                  <a:srgbClr val="636A6F"/>
                </a:solidFill>
                <a:latin typeface="Open Sans"/>
                <a:ea typeface="Open Sans"/>
                <a:cs typeface="Open Sans"/>
                <a:sym typeface="Open Sans"/>
              </a:rPr>
              <a:t> </a:t>
            </a:r>
            <a:r>
              <a:rPr lang="en-US" sz="1050" b="0" i="0" u="none" strike="noStrike" cap="none" dirty="0">
                <a:solidFill>
                  <a:srgbClr val="636A6F"/>
                </a:solidFill>
                <a:latin typeface="Open Sans"/>
                <a:ea typeface="Open Sans"/>
                <a:cs typeface="Open Sans"/>
                <a:sym typeface="Open Sans"/>
              </a:rPr>
              <a:t>do </a:t>
            </a:r>
            <a:r>
              <a:rPr lang="en-US" sz="1050" b="0" i="0" u="none" strike="noStrike" cap="none" dirty="0" err="1">
                <a:solidFill>
                  <a:srgbClr val="636A6F"/>
                </a:solidFill>
                <a:latin typeface="Open Sans"/>
                <a:ea typeface="Open Sans"/>
                <a:cs typeface="Open Sans"/>
                <a:sym typeface="Open Sans"/>
              </a:rPr>
              <a:t>projeto</a:t>
            </a:r>
            <a:r>
              <a:rPr lang="en-US" sz="1050" b="0" i="0" u="none" strike="noStrike" cap="none" dirty="0">
                <a:solidFill>
                  <a:srgbClr val="636A6F"/>
                </a:solidFill>
                <a:latin typeface="Open Sans"/>
                <a:ea typeface="Open Sans"/>
                <a:cs typeface="Open Sans"/>
                <a:sym typeface="Open Sans"/>
              </a:rPr>
              <a:t>: </a:t>
            </a:r>
            <a:r>
              <a:rPr lang="en-US" sz="1050" dirty="0">
                <a:solidFill>
                  <a:srgbClr val="636A6F"/>
                </a:solidFill>
                <a:latin typeface="Open Sans"/>
                <a:ea typeface="Open Sans"/>
                <a:cs typeface="Open Sans"/>
                <a:sym typeface="Open Sans"/>
              </a:rPr>
              <a:t>2020-1-BG01-KA202-079064</a:t>
            </a:r>
            <a:endParaRPr sz="1600" b="0" i="0" u="none" strike="noStrike" cap="none" dirty="0">
              <a:solidFill>
                <a:srgbClr val="636A6F"/>
              </a:solidFill>
              <a:latin typeface="Open Sans Light"/>
              <a:ea typeface="Open Sans Light"/>
              <a:cs typeface="Open Sans Light"/>
              <a:sym typeface="Open Sans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35"/>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2000"/>
              <a:buNone/>
            </a:pPr>
            <a:r>
              <a:rPr lang="en-US"/>
              <a:t>Unidade 1</a:t>
            </a:r>
            <a:br>
              <a:rPr lang="en-US"/>
            </a:br>
            <a:r>
              <a:rPr lang="en-US"/>
              <a:t/>
            </a:r>
            <a:br>
              <a:rPr lang="en-US"/>
            </a:br>
            <a:r>
              <a:rPr lang="en-US"/>
              <a:t> Implementação de estratégias para combater a discriminação etária e a exclusão social no local de trabalho</a:t>
            </a:r>
            <a:br>
              <a:rPr lang="en-US"/>
            </a:b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6"/>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228600" lvl="0" indent="0" algn="just" rtl="0">
              <a:lnSpc>
                <a:spcPct val="100000"/>
              </a:lnSpc>
              <a:spcBef>
                <a:spcPts val="1000"/>
              </a:spcBef>
              <a:spcAft>
                <a:spcPts val="0"/>
              </a:spcAft>
              <a:buSzPts val="1800"/>
              <a:buNone/>
            </a:pPr>
            <a:r>
              <a:rPr lang="en-US" sz="2400"/>
              <a:t>Considere o perfil etário da sua organização. </a:t>
            </a:r>
            <a:endParaRPr/>
          </a:p>
          <a:p>
            <a:pPr marL="228600" lvl="0" indent="0" algn="just" rtl="0">
              <a:lnSpc>
                <a:spcPct val="100000"/>
              </a:lnSpc>
              <a:spcBef>
                <a:spcPts val="1000"/>
              </a:spcBef>
              <a:spcAft>
                <a:spcPts val="0"/>
              </a:spcAft>
              <a:buSzPts val="1800"/>
              <a:buNone/>
            </a:pPr>
            <a:r>
              <a:rPr lang="en-US" sz="2400"/>
              <a:t>Prepare uma análise SWOT relativamente ao respetivo impacto na sua </a:t>
            </a:r>
            <a:r>
              <a:rPr lang="en-US" sz="2400">
                <a:solidFill>
                  <a:srgbClr val="868E93"/>
                </a:solidFill>
              </a:rPr>
              <a:t>organização</a:t>
            </a:r>
            <a:r>
              <a:rPr lang="en-US" sz="2400"/>
              <a:t>. </a:t>
            </a:r>
            <a:endParaRPr sz="2400"/>
          </a:p>
          <a:p>
            <a:pPr marL="571500" lvl="0" indent="-228600" algn="just" rtl="0">
              <a:lnSpc>
                <a:spcPct val="90000"/>
              </a:lnSpc>
              <a:spcBef>
                <a:spcPts val="1000"/>
              </a:spcBef>
              <a:spcAft>
                <a:spcPts val="0"/>
              </a:spcAft>
              <a:buSzPts val="1800"/>
              <a:buFont typeface="Arial"/>
              <a:buNone/>
            </a:pPr>
            <a:endParaRPr sz="2400"/>
          </a:p>
          <a:p>
            <a:pPr marL="177800" lvl="0" indent="0" algn="just" rtl="0">
              <a:lnSpc>
                <a:spcPct val="107000"/>
              </a:lnSpc>
              <a:spcBef>
                <a:spcPts val="1000"/>
              </a:spcBef>
              <a:spcAft>
                <a:spcPts val="0"/>
              </a:spcAft>
              <a:buClr>
                <a:srgbClr val="92D050"/>
              </a:buClr>
              <a:buSzPts val="1800"/>
              <a:buNone/>
            </a:pPr>
            <a:r>
              <a:rPr lang="en-US" sz="2200" b="1" u="none" strike="noStrike">
                <a:solidFill>
                  <a:srgbClr val="FF0000"/>
                </a:solidFill>
                <a:latin typeface="Open Sans"/>
                <a:ea typeface="Open Sans"/>
                <a:cs typeface="Open Sans"/>
                <a:sym typeface="Open Sans"/>
              </a:rPr>
              <a:t>S</a:t>
            </a:r>
            <a:r>
              <a:rPr lang="en-US" sz="2200" u="none" strike="noStrike">
                <a:solidFill>
                  <a:srgbClr val="868E93"/>
                </a:solidFill>
                <a:latin typeface="Open Sans Light"/>
                <a:ea typeface="Open Sans Light"/>
                <a:cs typeface="Open Sans Light"/>
                <a:sym typeface="Open Sans Light"/>
              </a:rPr>
              <a:t>: Como é que o perfil etário contribui para os </a:t>
            </a:r>
            <a:r>
              <a:rPr lang="en-US" sz="2200" b="1" u="none" strike="noStrike">
                <a:solidFill>
                  <a:srgbClr val="868E93"/>
                </a:solidFill>
                <a:latin typeface="Open Sans Light"/>
                <a:ea typeface="Open Sans Light"/>
                <a:cs typeface="Open Sans Light"/>
                <a:sym typeface="Open Sans Light"/>
              </a:rPr>
              <a:t>pontos fortes </a:t>
            </a:r>
            <a:r>
              <a:rPr lang="en-US" sz="2200" u="none" strike="noStrike">
                <a:solidFill>
                  <a:srgbClr val="868E93"/>
                </a:solidFill>
                <a:latin typeface="Open Sans Light"/>
                <a:ea typeface="Open Sans Light"/>
                <a:cs typeface="Open Sans Light"/>
                <a:sym typeface="Open Sans Light"/>
              </a:rPr>
              <a:t>da sua organização?</a:t>
            </a:r>
            <a:endParaRPr/>
          </a:p>
          <a:p>
            <a:pPr marL="177800" lvl="0" indent="0" algn="just" rtl="0">
              <a:lnSpc>
                <a:spcPct val="107000"/>
              </a:lnSpc>
              <a:spcBef>
                <a:spcPts val="1800"/>
              </a:spcBef>
              <a:spcAft>
                <a:spcPts val="0"/>
              </a:spcAft>
              <a:buClr>
                <a:srgbClr val="92D050"/>
              </a:buClr>
              <a:buSzPts val="1800"/>
              <a:buNone/>
            </a:pPr>
            <a:r>
              <a:rPr lang="en-US" sz="2200" b="1">
                <a:solidFill>
                  <a:srgbClr val="FF0000"/>
                </a:solidFill>
                <a:latin typeface="Open Sans"/>
                <a:ea typeface="Open Sans"/>
                <a:cs typeface="Open Sans"/>
                <a:sym typeface="Open Sans"/>
              </a:rPr>
              <a:t>W</a:t>
            </a:r>
            <a:r>
              <a:rPr lang="en-US" sz="2200" u="none" strike="noStrike">
                <a:solidFill>
                  <a:srgbClr val="868E93"/>
                </a:solidFill>
                <a:latin typeface="Open Sans Light"/>
                <a:ea typeface="Open Sans Light"/>
                <a:cs typeface="Open Sans Light"/>
                <a:sym typeface="Open Sans Light"/>
              </a:rPr>
              <a:t>: Existe alguma </a:t>
            </a:r>
            <a:r>
              <a:rPr lang="en-US" sz="2200" b="1" u="none" strike="noStrike">
                <a:solidFill>
                  <a:srgbClr val="868E93"/>
                </a:solidFill>
                <a:latin typeface="Open Sans Light"/>
                <a:ea typeface="Open Sans Light"/>
                <a:cs typeface="Open Sans Light"/>
                <a:sym typeface="Open Sans Light"/>
              </a:rPr>
              <a:t>fraqueza </a:t>
            </a:r>
            <a:r>
              <a:rPr lang="en-US" sz="2200" u="none" strike="noStrike">
                <a:solidFill>
                  <a:srgbClr val="868E93"/>
                </a:solidFill>
                <a:latin typeface="Open Sans Light"/>
                <a:ea typeface="Open Sans Light"/>
                <a:cs typeface="Open Sans Light"/>
                <a:sym typeface="Open Sans Light"/>
              </a:rPr>
              <a:t>que sinalize associada ao perfil etário da sua organização?</a:t>
            </a:r>
            <a:endParaRPr/>
          </a:p>
          <a:p>
            <a:pPr marL="177800" lvl="0" indent="0" algn="just" rtl="0">
              <a:lnSpc>
                <a:spcPct val="107000"/>
              </a:lnSpc>
              <a:spcBef>
                <a:spcPts val="1800"/>
              </a:spcBef>
              <a:spcAft>
                <a:spcPts val="0"/>
              </a:spcAft>
              <a:buClr>
                <a:srgbClr val="92D050"/>
              </a:buClr>
              <a:buSzPts val="1800"/>
              <a:buNone/>
            </a:pPr>
            <a:r>
              <a:rPr lang="en-US" sz="2200" b="1">
                <a:solidFill>
                  <a:srgbClr val="FF0000"/>
                </a:solidFill>
                <a:latin typeface="Open Sans"/>
                <a:ea typeface="Open Sans"/>
                <a:cs typeface="Open Sans"/>
                <a:sym typeface="Open Sans"/>
              </a:rPr>
              <a:t>O</a:t>
            </a:r>
            <a:r>
              <a:rPr lang="en-US" sz="2200" u="none" strike="noStrike">
                <a:solidFill>
                  <a:srgbClr val="868E93"/>
                </a:solidFill>
                <a:latin typeface="Open Sans Light"/>
                <a:ea typeface="Open Sans Light"/>
                <a:cs typeface="Open Sans Light"/>
                <a:sym typeface="Open Sans Light"/>
              </a:rPr>
              <a:t>: Que </a:t>
            </a:r>
            <a:r>
              <a:rPr lang="en-US" sz="2200" b="1" u="none" strike="noStrike">
                <a:solidFill>
                  <a:srgbClr val="868E93"/>
                </a:solidFill>
                <a:latin typeface="Open Sans Light"/>
                <a:ea typeface="Open Sans Light"/>
                <a:cs typeface="Open Sans Light"/>
                <a:sym typeface="Open Sans Light"/>
              </a:rPr>
              <a:t>oportunidades </a:t>
            </a:r>
            <a:r>
              <a:rPr lang="en-US" sz="2200" u="none" strike="noStrike">
                <a:solidFill>
                  <a:srgbClr val="868E93"/>
                </a:solidFill>
                <a:latin typeface="Open Sans Light"/>
                <a:ea typeface="Open Sans Light"/>
                <a:cs typeface="Open Sans Light"/>
                <a:sym typeface="Open Sans Light"/>
              </a:rPr>
              <a:t>identifica que podem potenciar os pontos fortes identificados?</a:t>
            </a:r>
            <a:endParaRPr/>
          </a:p>
          <a:p>
            <a:pPr marL="177800" lvl="0" indent="0" algn="just" rtl="0">
              <a:lnSpc>
                <a:spcPct val="107000"/>
              </a:lnSpc>
              <a:spcBef>
                <a:spcPts val="1800"/>
              </a:spcBef>
              <a:spcAft>
                <a:spcPts val="0"/>
              </a:spcAft>
              <a:buClr>
                <a:srgbClr val="92D050"/>
              </a:buClr>
              <a:buSzPts val="1800"/>
              <a:buNone/>
            </a:pPr>
            <a:r>
              <a:rPr lang="en-US" sz="2200" b="1">
                <a:solidFill>
                  <a:srgbClr val="FF0000"/>
                </a:solidFill>
                <a:latin typeface="Open Sans"/>
                <a:ea typeface="Open Sans"/>
                <a:cs typeface="Open Sans"/>
                <a:sym typeface="Open Sans"/>
              </a:rPr>
              <a:t>T</a:t>
            </a:r>
            <a:r>
              <a:rPr lang="en-US" sz="2200" u="none" strike="noStrike">
                <a:solidFill>
                  <a:srgbClr val="868E93"/>
                </a:solidFill>
                <a:latin typeface="Open Sans Light"/>
                <a:ea typeface="Open Sans Light"/>
                <a:cs typeface="Open Sans Light"/>
                <a:sym typeface="Open Sans Light"/>
              </a:rPr>
              <a:t>: Existem </a:t>
            </a:r>
            <a:r>
              <a:rPr lang="en-US" sz="2200" b="1" u="none" strike="noStrike">
                <a:solidFill>
                  <a:srgbClr val="868E93"/>
                </a:solidFill>
                <a:latin typeface="Open Sans Light"/>
                <a:ea typeface="Open Sans Light"/>
                <a:cs typeface="Open Sans Light"/>
                <a:sym typeface="Open Sans Light"/>
              </a:rPr>
              <a:t>ameaças </a:t>
            </a:r>
            <a:r>
              <a:rPr lang="en-US" sz="2200" u="none" strike="noStrike">
                <a:solidFill>
                  <a:srgbClr val="868E93"/>
                </a:solidFill>
                <a:latin typeface="Open Sans Light"/>
                <a:ea typeface="Open Sans Light"/>
                <a:cs typeface="Open Sans Light"/>
                <a:sym typeface="Open Sans Light"/>
              </a:rPr>
              <a:t>a que deva estar atento e procurar mitigar? </a:t>
            </a:r>
            <a:endParaRPr/>
          </a:p>
          <a:p>
            <a:pPr marL="571500" lvl="0" indent="-228600" algn="just" rtl="0">
              <a:lnSpc>
                <a:spcPct val="90000"/>
              </a:lnSpc>
              <a:spcBef>
                <a:spcPts val="1800"/>
              </a:spcBef>
              <a:spcAft>
                <a:spcPts val="0"/>
              </a:spcAft>
              <a:buSzPts val="1800"/>
              <a:buFont typeface="Arial"/>
              <a:buNone/>
            </a:pPr>
            <a:endParaRPr sz="2600"/>
          </a:p>
        </p:txBody>
      </p:sp>
      <p:sp>
        <p:nvSpPr>
          <p:cNvPr id="82" name="Google Shape;82;p36"/>
          <p:cNvSpPr/>
          <p:nvPr/>
        </p:nvSpPr>
        <p:spPr>
          <a:xfrm>
            <a:off x="-9526" y="1289"/>
            <a:ext cx="12192000" cy="71587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3" name="Google Shape;83;p36"/>
          <p:cNvSpPr txBox="1"/>
          <p:nvPr/>
        </p:nvSpPr>
        <p:spPr>
          <a:xfrm>
            <a:off x="6530" y="8490"/>
            <a:ext cx="12192000" cy="715879"/>
          </a:xfrm>
          <a:prstGeom prst="rect">
            <a:avLst/>
          </a:prstGeom>
          <a:noFill/>
          <a:ln>
            <a:noFill/>
          </a:ln>
        </p:spPr>
        <p:txBody>
          <a:bodyPr spcFirstLastPara="1" wrap="square" lIns="91425" tIns="54000" rIns="54000" bIns="54000" anchor="ctr" anchorCtr="0">
            <a:noAutofit/>
          </a:bodyPr>
          <a:lstStyle/>
          <a:p>
            <a:pPr marL="0" marR="0" lvl="0" indent="0" algn="l" rtl="0">
              <a:lnSpc>
                <a:spcPct val="90000"/>
              </a:lnSpc>
              <a:spcBef>
                <a:spcPts val="0"/>
              </a:spcBef>
              <a:spcAft>
                <a:spcPts val="0"/>
              </a:spcAft>
              <a:buClr>
                <a:schemeClr val="dk1"/>
              </a:buClr>
              <a:buSzPts val="3800"/>
              <a:buFont typeface="Open Sans"/>
              <a:buNone/>
            </a:pPr>
            <a:r>
              <a:rPr lang="en-US" sz="3200" b="0" i="0" u="none" strike="noStrike" cap="none">
                <a:solidFill>
                  <a:schemeClr val="dk1"/>
                </a:solidFill>
                <a:latin typeface="Open Sans"/>
                <a:ea typeface="Open Sans"/>
                <a:cs typeface="Open Sans"/>
                <a:sym typeface="Open Sans"/>
              </a:rPr>
              <a:t>Passo 1. Análise SWOT</a:t>
            </a:r>
            <a:endParaRPr sz="3200" b="0" i="0" u="none" strike="noStrike" cap="none">
              <a:solidFill>
                <a:schemeClr val="dk1"/>
              </a:solidFill>
              <a:latin typeface="Open Sans"/>
              <a:ea typeface="Open Sans"/>
              <a:cs typeface="Open Sans"/>
              <a:sym typeface="Open Sans"/>
            </a:endParaRPr>
          </a:p>
        </p:txBody>
      </p:sp>
      <p:sp>
        <p:nvSpPr>
          <p:cNvPr id="84" name="Google Shape;84;p36"/>
          <p:cNvSpPr/>
          <p:nvPr/>
        </p:nvSpPr>
        <p:spPr>
          <a:xfrm>
            <a:off x="7313125" y="105838"/>
            <a:ext cx="3075900" cy="515100"/>
          </a:xfrm>
          <a:prstGeom prst="flowChartAlternateProcess">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Open Sans"/>
                <a:ea typeface="Open Sans"/>
                <a:cs typeface="Open Sans"/>
                <a:sym typeface="Open Sans"/>
              </a:rPr>
              <a:t>Atividade</a:t>
            </a:r>
            <a:endParaRPr sz="22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37"/>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228600" lvl="0" indent="0" algn="just" rtl="0">
              <a:lnSpc>
                <a:spcPct val="100000"/>
              </a:lnSpc>
              <a:spcBef>
                <a:spcPts val="1000"/>
              </a:spcBef>
              <a:spcAft>
                <a:spcPts val="0"/>
              </a:spcAft>
              <a:buSzPts val="1800"/>
              <a:buNone/>
            </a:pPr>
            <a:r>
              <a:rPr lang="en-US" sz="2400"/>
              <a:t>Depois realizada a análise SWOT da sua organização com base no respetivo perfil etário: </a:t>
            </a:r>
            <a:endParaRPr sz="2400"/>
          </a:p>
          <a:p>
            <a:pPr marL="571500" lvl="0" indent="-228600" algn="just" rtl="0">
              <a:lnSpc>
                <a:spcPct val="90000"/>
              </a:lnSpc>
              <a:spcBef>
                <a:spcPts val="1000"/>
              </a:spcBef>
              <a:spcAft>
                <a:spcPts val="0"/>
              </a:spcAft>
              <a:buSzPts val="1800"/>
              <a:buFont typeface="Arial"/>
              <a:buNone/>
            </a:pPr>
            <a:endParaRPr sz="2400"/>
          </a:p>
          <a:p>
            <a:pPr marL="800100" lvl="0" indent="-457200" algn="l" rtl="0">
              <a:lnSpc>
                <a:spcPct val="150000"/>
              </a:lnSpc>
              <a:spcBef>
                <a:spcPts val="1000"/>
              </a:spcBef>
              <a:spcAft>
                <a:spcPts val="0"/>
              </a:spcAft>
              <a:buClr>
                <a:srgbClr val="BDE5E0"/>
              </a:buClr>
              <a:buSzPts val="1800"/>
              <a:buFont typeface="Arial"/>
              <a:buChar char="•"/>
            </a:pPr>
            <a:r>
              <a:rPr lang="en-US" sz="2400"/>
              <a:t>Ficou surpreendido com algum dos resultados? </a:t>
            </a:r>
            <a:endParaRPr sz="2400"/>
          </a:p>
          <a:p>
            <a:pPr marL="800100" lvl="0" indent="-457200" algn="l" rtl="0">
              <a:lnSpc>
                <a:spcPct val="150000"/>
              </a:lnSpc>
              <a:spcBef>
                <a:spcPts val="1000"/>
              </a:spcBef>
              <a:spcAft>
                <a:spcPts val="0"/>
              </a:spcAft>
              <a:buClr>
                <a:srgbClr val="BDE5E0"/>
              </a:buClr>
              <a:buSzPts val="1800"/>
              <a:buFont typeface="Arial"/>
              <a:buChar char="•"/>
            </a:pPr>
            <a:r>
              <a:rPr lang="en-US" sz="2400"/>
              <a:t>A sua organização tem alguns pontos fortes que não são suficientemente alavancados? </a:t>
            </a:r>
            <a:endParaRPr sz="2400"/>
          </a:p>
          <a:p>
            <a:pPr marL="800100" lvl="0" indent="-457200" algn="l" rtl="0">
              <a:lnSpc>
                <a:spcPct val="150000"/>
              </a:lnSpc>
              <a:spcBef>
                <a:spcPts val="1000"/>
              </a:spcBef>
              <a:spcAft>
                <a:spcPts val="0"/>
              </a:spcAft>
              <a:buClr>
                <a:srgbClr val="BDE5E0"/>
              </a:buClr>
              <a:buSzPts val="1800"/>
              <a:buFont typeface="Arial"/>
              <a:buChar char="•"/>
            </a:pPr>
            <a:r>
              <a:rPr lang="en-US" sz="2400"/>
              <a:t>Existe alguma fraqueza que deva ser tratada o mais rapidamente possível? </a:t>
            </a:r>
            <a:endParaRPr sz="2400"/>
          </a:p>
          <a:p>
            <a:pPr marL="800100" lvl="0" indent="-342900" algn="just" rtl="0">
              <a:lnSpc>
                <a:spcPct val="90000"/>
              </a:lnSpc>
              <a:spcBef>
                <a:spcPts val="1000"/>
              </a:spcBef>
              <a:spcAft>
                <a:spcPts val="0"/>
              </a:spcAft>
              <a:buSzPts val="1800"/>
              <a:buFont typeface="Arial"/>
              <a:buNone/>
            </a:pPr>
            <a:endParaRPr sz="2600"/>
          </a:p>
          <a:p>
            <a:pPr marL="800100" lvl="0" indent="-342900" algn="just" rtl="0">
              <a:lnSpc>
                <a:spcPct val="90000"/>
              </a:lnSpc>
              <a:spcBef>
                <a:spcPts val="1000"/>
              </a:spcBef>
              <a:spcAft>
                <a:spcPts val="0"/>
              </a:spcAft>
              <a:buSzPts val="1800"/>
              <a:buFont typeface="Arial"/>
              <a:buNone/>
            </a:pPr>
            <a:endParaRPr sz="2600"/>
          </a:p>
        </p:txBody>
      </p:sp>
      <p:sp>
        <p:nvSpPr>
          <p:cNvPr id="90" name="Google Shape;90;p37"/>
          <p:cNvSpPr/>
          <p:nvPr/>
        </p:nvSpPr>
        <p:spPr>
          <a:xfrm>
            <a:off x="-9526" y="1289"/>
            <a:ext cx="12192000" cy="71587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1" name="Google Shape;91;p37"/>
          <p:cNvSpPr txBox="1"/>
          <p:nvPr/>
        </p:nvSpPr>
        <p:spPr>
          <a:xfrm>
            <a:off x="6530" y="8490"/>
            <a:ext cx="12192000" cy="715879"/>
          </a:xfrm>
          <a:prstGeom prst="rect">
            <a:avLst/>
          </a:prstGeom>
          <a:noFill/>
          <a:ln>
            <a:noFill/>
          </a:ln>
        </p:spPr>
        <p:txBody>
          <a:bodyPr spcFirstLastPara="1" wrap="square" lIns="91425" tIns="54000" rIns="54000" bIns="54000" anchor="ctr" anchorCtr="0">
            <a:noAutofit/>
          </a:bodyPr>
          <a:lstStyle/>
          <a:p>
            <a:pPr marL="0" marR="0" lvl="0" indent="0" algn="l" rtl="0">
              <a:lnSpc>
                <a:spcPct val="90000"/>
              </a:lnSpc>
              <a:spcBef>
                <a:spcPts val="0"/>
              </a:spcBef>
              <a:spcAft>
                <a:spcPts val="0"/>
              </a:spcAft>
              <a:buClr>
                <a:schemeClr val="dk1"/>
              </a:buClr>
              <a:buSzPts val="3800"/>
              <a:buFont typeface="Open Sans"/>
              <a:buNone/>
            </a:pPr>
            <a:r>
              <a:rPr lang="en-US" sz="3200" b="0" i="0" u="none" strike="noStrike" cap="none">
                <a:solidFill>
                  <a:schemeClr val="dk1"/>
                </a:solidFill>
                <a:latin typeface="Open Sans"/>
                <a:ea typeface="Open Sans"/>
                <a:cs typeface="Open Sans"/>
                <a:sym typeface="Open Sans"/>
              </a:rPr>
              <a:t>Debate sobre a análise SWOT</a:t>
            </a:r>
            <a:endParaRPr sz="3200" b="0" i="0" u="none" strike="noStrike" cap="none">
              <a:solidFill>
                <a:schemeClr val="dk1"/>
              </a:solidFill>
              <a:latin typeface="Open Sans"/>
              <a:ea typeface="Open Sans"/>
              <a:cs typeface="Open Sans"/>
              <a:sym typeface="Open Sans"/>
            </a:endParaRPr>
          </a:p>
        </p:txBody>
      </p:sp>
      <p:sp>
        <p:nvSpPr>
          <p:cNvPr id="92" name="Google Shape;92;p37"/>
          <p:cNvSpPr/>
          <p:nvPr/>
        </p:nvSpPr>
        <p:spPr>
          <a:xfrm>
            <a:off x="7313125" y="105838"/>
            <a:ext cx="3075900" cy="515100"/>
          </a:xfrm>
          <a:prstGeom prst="flowChartAlternateProcess">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Open Sans"/>
                <a:ea typeface="Open Sans"/>
                <a:cs typeface="Open Sans"/>
                <a:sym typeface="Open Sans"/>
              </a:rPr>
              <a:t>Debate</a:t>
            </a:r>
            <a:endParaRPr sz="22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8"/>
          <p:cNvSpPr txBox="1">
            <a:spLocks noGrp="1"/>
          </p:cNvSpPr>
          <p:nvPr>
            <p:ph type="body" idx="1"/>
          </p:nvPr>
        </p:nvSpPr>
        <p:spPr>
          <a:xfrm>
            <a:off x="97971" y="551543"/>
            <a:ext cx="11944350" cy="5870121"/>
          </a:xfrm>
          <a:prstGeom prst="rect">
            <a:avLst/>
          </a:prstGeom>
          <a:noFill/>
          <a:ln>
            <a:noFill/>
          </a:ln>
        </p:spPr>
        <p:txBody>
          <a:bodyPr spcFirstLastPara="1" wrap="square" lIns="91425" tIns="45700" rIns="91425" bIns="45700" anchor="t" anchorCtr="0">
            <a:noAutofit/>
          </a:bodyPr>
          <a:lstStyle/>
          <a:p>
            <a:pPr marL="228600" lvl="0" indent="0" algn="just" rtl="0">
              <a:lnSpc>
                <a:spcPct val="150000"/>
              </a:lnSpc>
              <a:spcBef>
                <a:spcPts val="1000"/>
              </a:spcBef>
              <a:spcAft>
                <a:spcPts val="0"/>
              </a:spcAft>
              <a:buSzPts val="1800"/>
              <a:buNone/>
            </a:pPr>
            <a:r>
              <a:rPr lang="en-US" sz="2400"/>
              <a:t>Dos “</a:t>
            </a:r>
            <a:r>
              <a:rPr lang="en-US" sz="2400" i="1"/>
              <a:t>Facts on Aging</a:t>
            </a:r>
            <a:r>
              <a:rPr lang="en-US" sz="2400"/>
              <a:t>” de Erdman Palmore, identifique as afirmações verdadeiras? </a:t>
            </a:r>
            <a:endParaRPr/>
          </a:p>
          <a:p>
            <a:pPr marL="571500" lvl="0" indent="-342900" algn="just" rtl="0">
              <a:lnSpc>
                <a:spcPct val="150000"/>
              </a:lnSpc>
              <a:spcBef>
                <a:spcPts val="0"/>
              </a:spcBef>
              <a:spcAft>
                <a:spcPts val="0"/>
              </a:spcAft>
              <a:buSzPts val="1800"/>
              <a:buFont typeface="Arial"/>
              <a:buAutoNum type="arabicPeriod"/>
            </a:pPr>
            <a:r>
              <a:rPr lang="en-US" sz="1600" u="none" strike="noStrike">
                <a:solidFill>
                  <a:srgbClr val="868E93"/>
                </a:solidFill>
                <a:latin typeface="Open Sans Light"/>
                <a:ea typeface="Open Sans Light"/>
                <a:cs typeface="Open Sans Light"/>
                <a:sym typeface="Open Sans Light"/>
              </a:rPr>
              <a:t>À medida que as pessoas envelhecem, a sua inteligência diminui significativamente</a:t>
            </a:r>
            <a:endParaRPr/>
          </a:p>
          <a:p>
            <a:pPr marL="571500" lvl="0" indent="-342900" algn="just" rtl="0">
              <a:lnSpc>
                <a:spcPct val="150000"/>
              </a:lnSpc>
              <a:spcBef>
                <a:spcPts val="0"/>
              </a:spcBef>
              <a:spcAft>
                <a:spcPts val="0"/>
              </a:spcAft>
              <a:buSzPts val="1800"/>
              <a:buFont typeface="Arial"/>
              <a:buAutoNum type="arabicPeriod"/>
            </a:pPr>
            <a:r>
              <a:rPr lang="en-US" sz="1600" u="none" strike="noStrike">
                <a:solidFill>
                  <a:srgbClr val="868E93"/>
                </a:solidFill>
                <a:latin typeface="Open Sans Light"/>
                <a:ea typeface="Open Sans Light"/>
                <a:cs typeface="Open Sans Light"/>
                <a:sym typeface="Open Sans Light"/>
              </a:rPr>
              <a:t>É muito difícil para os adultos mais velhos aprenderem coisas novas</a:t>
            </a:r>
            <a:endParaRPr/>
          </a:p>
          <a:p>
            <a:pPr marL="571500" lvl="0" indent="-342900" algn="just" rtl="0">
              <a:lnSpc>
                <a:spcPct val="150000"/>
              </a:lnSpc>
              <a:spcBef>
                <a:spcPts val="0"/>
              </a:spcBef>
              <a:spcAft>
                <a:spcPts val="0"/>
              </a:spcAft>
              <a:buSzPts val="1800"/>
              <a:buFont typeface="Arial"/>
              <a:buAutoNum type="arabicPeriod"/>
            </a:pPr>
            <a:r>
              <a:rPr lang="en-US" sz="1600" u="none" strike="noStrike">
                <a:solidFill>
                  <a:srgbClr val="868E93"/>
                </a:solidFill>
                <a:latin typeface="Open Sans Light"/>
                <a:ea typeface="Open Sans Light"/>
                <a:cs typeface="Open Sans Light"/>
                <a:sym typeface="Open Sans Light"/>
              </a:rPr>
              <a:t>A perda de memória é parte normal do envelhecimento</a:t>
            </a:r>
            <a:endParaRPr/>
          </a:p>
          <a:p>
            <a:pPr marL="571500" lvl="0" indent="-342900" algn="just" rtl="0">
              <a:lnSpc>
                <a:spcPct val="150000"/>
              </a:lnSpc>
              <a:spcBef>
                <a:spcPts val="0"/>
              </a:spcBef>
              <a:spcAft>
                <a:spcPts val="0"/>
              </a:spcAft>
              <a:buSzPts val="1800"/>
              <a:buFont typeface="Arial"/>
              <a:buAutoNum type="arabicPeriod"/>
            </a:pPr>
            <a:r>
              <a:rPr lang="en-US" sz="1600" u="none" strike="noStrike">
                <a:solidFill>
                  <a:srgbClr val="868E93"/>
                </a:solidFill>
                <a:latin typeface="Open Sans Light"/>
                <a:ea typeface="Open Sans Light"/>
                <a:cs typeface="Open Sans Light"/>
                <a:sym typeface="Open Sans Light"/>
              </a:rPr>
              <a:t>À medida que os adultos envelhecem, o tempo de reação aumenta</a:t>
            </a:r>
            <a:endParaRPr/>
          </a:p>
          <a:p>
            <a:pPr marL="571500" lvl="0" indent="-342900" algn="just" rtl="0">
              <a:lnSpc>
                <a:spcPct val="150000"/>
              </a:lnSpc>
              <a:spcBef>
                <a:spcPts val="0"/>
              </a:spcBef>
              <a:spcAft>
                <a:spcPts val="0"/>
              </a:spcAft>
              <a:buSzPts val="1800"/>
              <a:buFont typeface="Arial"/>
              <a:buAutoNum type="arabicPeriod"/>
            </a:pPr>
            <a:r>
              <a:rPr lang="en-US" sz="1600" u="none" strike="noStrike">
                <a:solidFill>
                  <a:srgbClr val="868E93"/>
                </a:solidFill>
                <a:latin typeface="Open Sans Light"/>
                <a:ea typeface="Open Sans Light"/>
                <a:cs typeface="Open Sans Light"/>
                <a:sym typeface="Open Sans Light"/>
              </a:rPr>
              <a:t>A depressão clínica ocorre mais frequentemente em pessoas mais velhas do que em jovens</a:t>
            </a:r>
            <a:endParaRPr/>
          </a:p>
          <a:p>
            <a:pPr marL="571500" lvl="0" indent="-342900" algn="just" rtl="0">
              <a:lnSpc>
                <a:spcPct val="150000"/>
              </a:lnSpc>
              <a:spcBef>
                <a:spcPts val="0"/>
              </a:spcBef>
              <a:spcAft>
                <a:spcPts val="0"/>
              </a:spcAft>
              <a:buSzPts val="1800"/>
              <a:buFont typeface="Arial"/>
              <a:buAutoNum type="arabicPeriod"/>
            </a:pPr>
            <a:r>
              <a:rPr lang="en-US" sz="1600" u="none" strike="noStrike">
                <a:solidFill>
                  <a:srgbClr val="868E93"/>
                </a:solidFill>
                <a:latin typeface="Open Sans Light"/>
                <a:ea typeface="Open Sans Light"/>
                <a:cs typeface="Open Sans Light"/>
                <a:sym typeface="Open Sans Light"/>
              </a:rPr>
              <a:t>O alcoolismo e o abuso de álcool são problemas significativamente maiores na população com idade ≥ a 65 anos</a:t>
            </a:r>
            <a:endParaRPr/>
          </a:p>
          <a:p>
            <a:pPr marL="571500" lvl="0" indent="-342900" algn="just" rtl="0">
              <a:lnSpc>
                <a:spcPct val="150000"/>
              </a:lnSpc>
              <a:spcBef>
                <a:spcPts val="0"/>
              </a:spcBef>
              <a:spcAft>
                <a:spcPts val="0"/>
              </a:spcAft>
              <a:buSzPts val="1800"/>
              <a:buFont typeface="Arial"/>
              <a:buAutoNum type="arabicPeriod"/>
            </a:pPr>
            <a:r>
              <a:rPr lang="en-US" sz="1600" u="none" strike="noStrike">
                <a:solidFill>
                  <a:srgbClr val="868E93"/>
                </a:solidFill>
                <a:latin typeface="Open Sans Light"/>
                <a:ea typeface="Open Sans Light"/>
                <a:cs typeface="Open Sans Light"/>
                <a:sym typeface="Open Sans Light"/>
              </a:rPr>
              <a:t>Os adultos mais velhos têm mais dificuldades em dormir face aos mais jovens</a:t>
            </a:r>
            <a:endParaRPr/>
          </a:p>
          <a:p>
            <a:pPr marL="571500" lvl="0" indent="-342900" algn="just" rtl="0">
              <a:lnSpc>
                <a:spcPct val="150000"/>
              </a:lnSpc>
              <a:spcBef>
                <a:spcPts val="0"/>
              </a:spcBef>
              <a:spcAft>
                <a:spcPts val="0"/>
              </a:spcAft>
              <a:buSzPts val="1800"/>
              <a:buFont typeface="Arial"/>
              <a:buAutoNum type="arabicPeriod"/>
            </a:pPr>
            <a:r>
              <a:rPr lang="en-US" sz="1600" u="none" strike="noStrike">
                <a:solidFill>
                  <a:srgbClr val="868E93"/>
                </a:solidFill>
                <a:latin typeface="Open Sans Light"/>
                <a:ea typeface="Open Sans Light"/>
                <a:cs typeface="Open Sans Light"/>
                <a:sym typeface="Open Sans Light"/>
              </a:rPr>
              <a:t>Os adultos mais velhos têm uma taxa de suicídio mais elevada do que qualquer grupo etário</a:t>
            </a:r>
            <a:endParaRPr/>
          </a:p>
          <a:p>
            <a:pPr marL="571500" lvl="0" indent="-342900" algn="just" rtl="0">
              <a:lnSpc>
                <a:spcPct val="150000"/>
              </a:lnSpc>
              <a:spcBef>
                <a:spcPts val="0"/>
              </a:spcBef>
              <a:spcAft>
                <a:spcPts val="0"/>
              </a:spcAft>
              <a:buSzPts val="1800"/>
              <a:buFont typeface="Arial"/>
              <a:buAutoNum type="arabicPeriod"/>
            </a:pPr>
            <a:r>
              <a:rPr lang="en-US" sz="1600" u="none" strike="noStrike">
                <a:solidFill>
                  <a:srgbClr val="868E93"/>
                </a:solidFill>
                <a:latin typeface="Open Sans Light"/>
                <a:ea typeface="Open Sans Light"/>
                <a:cs typeface="Open Sans Light"/>
                <a:sym typeface="Open Sans Light"/>
              </a:rPr>
              <a:t>A força física decresce na velhice</a:t>
            </a:r>
            <a:endParaRPr/>
          </a:p>
          <a:p>
            <a:pPr marL="571500" lvl="0" indent="-342900" algn="just" rtl="0">
              <a:lnSpc>
                <a:spcPct val="150000"/>
              </a:lnSpc>
              <a:spcBef>
                <a:spcPts val="0"/>
              </a:spcBef>
              <a:spcAft>
                <a:spcPts val="0"/>
              </a:spcAft>
              <a:buSzPts val="1800"/>
              <a:buFont typeface="Arial"/>
              <a:buAutoNum type="arabicPeriod"/>
            </a:pPr>
            <a:r>
              <a:rPr lang="en-US" sz="1600" u="none" strike="noStrike">
                <a:solidFill>
                  <a:srgbClr val="868E93"/>
                </a:solidFill>
                <a:latin typeface="Open Sans Light"/>
                <a:ea typeface="Open Sans Light"/>
                <a:cs typeface="Open Sans Light"/>
                <a:sym typeface="Open Sans Light"/>
              </a:rPr>
              <a:t>A maioria dos idosos perde o interesse e a capacidade para manter relações sexuais</a:t>
            </a:r>
            <a:endParaRPr/>
          </a:p>
          <a:p>
            <a:pPr marL="571500" lvl="0" indent="-342900" algn="just" rtl="0">
              <a:lnSpc>
                <a:spcPct val="150000"/>
              </a:lnSpc>
              <a:spcBef>
                <a:spcPts val="0"/>
              </a:spcBef>
              <a:spcAft>
                <a:spcPts val="0"/>
              </a:spcAft>
              <a:buSzPts val="1800"/>
              <a:buFont typeface="Arial"/>
              <a:buAutoNum type="arabicPeriod"/>
            </a:pPr>
            <a:r>
              <a:rPr lang="en-US" sz="1600" u="none" strike="noStrike">
                <a:solidFill>
                  <a:srgbClr val="868E93"/>
                </a:solidFill>
                <a:latin typeface="Open Sans Light"/>
                <a:ea typeface="Open Sans Light"/>
                <a:cs typeface="Open Sans Light"/>
                <a:sym typeface="Open Sans Light"/>
              </a:rPr>
              <a:t>Todos os cinco sentidos tendem a piorar com a idade</a:t>
            </a:r>
            <a:endParaRPr/>
          </a:p>
          <a:p>
            <a:pPr marL="571500" lvl="0" indent="-342900" algn="just" rtl="0">
              <a:lnSpc>
                <a:spcPct val="150000"/>
              </a:lnSpc>
              <a:spcBef>
                <a:spcPts val="0"/>
              </a:spcBef>
              <a:spcAft>
                <a:spcPts val="0"/>
              </a:spcAft>
              <a:buSzPts val="1800"/>
              <a:buFont typeface="Arial"/>
              <a:buAutoNum type="arabicPeriod"/>
            </a:pPr>
            <a:r>
              <a:rPr lang="en-US" sz="1600" u="none" strike="noStrike">
                <a:solidFill>
                  <a:srgbClr val="868E93"/>
                </a:solidFill>
                <a:latin typeface="Open Sans Light"/>
                <a:ea typeface="Open Sans Light"/>
                <a:cs typeface="Open Sans Light"/>
                <a:sym typeface="Open Sans Light"/>
              </a:rPr>
              <a:t>A maioria dos condutores mais velhos são competentes para operar um veículo motorizado em segurança</a:t>
            </a:r>
            <a:endParaRPr/>
          </a:p>
          <a:p>
            <a:pPr marL="571500" lvl="0" indent="-342900" algn="just" rtl="0">
              <a:lnSpc>
                <a:spcPct val="150000"/>
              </a:lnSpc>
              <a:spcBef>
                <a:spcPts val="0"/>
              </a:spcBef>
              <a:spcAft>
                <a:spcPts val="0"/>
              </a:spcAft>
              <a:buSzPts val="1800"/>
              <a:buFont typeface="Arial"/>
              <a:buAutoNum type="arabicPeriod"/>
            </a:pPr>
            <a:r>
              <a:rPr lang="en-US" sz="1600" u="none" strike="noStrike">
                <a:solidFill>
                  <a:srgbClr val="868E93"/>
                </a:solidFill>
                <a:latin typeface="Open Sans Light"/>
                <a:ea typeface="Open Sans Light"/>
                <a:cs typeface="Open Sans Light"/>
                <a:sym typeface="Open Sans Light"/>
              </a:rPr>
              <a:t>Os trabalhadores mais velhos não podem trabalhar tão eficazmente como os trabalhadores mais novos</a:t>
            </a:r>
            <a:endParaRPr/>
          </a:p>
          <a:p>
            <a:pPr marL="571500" lvl="0" indent="-342900" algn="just" rtl="0">
              <a:lnSpc>
                <a:spcPct val="150000"/>
              </a:lnSpc>
              <a:spcBef>
                <a:spcPts val="0"/>
              </a:spcBef>
              <a:spcAft>
                <a:spcPts val="0"/>
              </a:spcAft>
              <a:buSzPts val="1800"/>
              <a:buFont typeface="Arial"/>
              <a:buAutoNum type="arabicPeriod"/>
            </a:pPr>
            <a:r>
              <a:rPr lang="en-US" sz="1600" u="none" strike="noStrike">
                <a:solidFill>
                  <a:srgbClr val="868E93"/>
                </a:solidFill>
                <a:latin typeface="Open Sans Light"/>
                <a:ea typeface="Open Sans Light"/>
                <a:cs typeface="Open Sans Light"/>
                <a:sym typeface="Open Sans Light"/>
              </a:rPr>
              <a:t>A maioria das pessoas idosas têm hábitos e rotinas fixas e são incapazes de os altera</a:t>
            </a:r>
            <a:endParaRPr/>
          </a:p>
          <a:p>
            <a:pPr marL="571500" lvl="0" indent="-342900" algn="just" rtl="0">
              <a:lnSpc>
                <a:spcPct val="150000"/>
              </a:lnSpc>
              <a:spcBef>
                <a:spcPts val="0"/>
              </a:spcBef>
              <a:spcAft>
                <a:spcPts val="0"/>
              </a:spcAft>
              <a:buSzPts val="1800"/>
              <a:buFont typeface="Arial"/>
              <a:buAutoNum type="arabicPeriod"/>
            </a:pPr>
            <a:r>
              <a:rPr lang="en-US" sz="1600">
                <a:solidFill>
                  <a:srgbClr val="868E93"/>
                </a:solidFill>
                <a:latin typeface="Open Sans Light"/>
                <a:ea typeface="Open Sans Light"/>
                <a:cs typeface="Open Sans Light"/>
                <a:sym typeface="Open Sans Light"/>
              </a:rPr>
              <a:t>As pessoas idosas demoram mais tempo a recuperar do </a:t>
            </a:r>
            <a:r>
              <a:rPr lang="en-US" sz="1600" i="1">
                <a:solidFill>
                  <a:srgbClr val="868E93"/>
                </a:solidFill>
                <a:latin typeface="Open Sans Light"/>
                <a:ea typeface="Open Sans Light"/>
                <a:cs typeface="Open Sans Light"/>
                <a:sym typeface="Open Sans Light"/>
              </a:rPr>
              <a:t>stress </a:t>
            </a:r>
            <a:r>
              <a:rPr lang="en-US" sz="1600">
                <a:solidFill>
                  <a:srgbClr val="868E93"/>
                </a:solidFill>
                <a:latin typeface="Open Sans Light"/>
                <a:ea typeface="Open Sans Light"/>
                <a:cs typeface="Open Sans Light"/>
                <a:sym typeface="Open Sans Light"/>
              </a:rPr>
              <a:t>físico e psicológico</a:t>
            </a:r>
            <a:endParaRPr sz="1600"/>
          </a:p>
        </p:txBody>
      </p:sp>
      <p:sp>
        <p:nvSpPr>
          <p:cNvPr id="98" name="Google Shape;98;p38"/>
          <p:cNvSpPr/>
          <p:nvPr/>
        </p:nvSpPr>
        <p:spPr>
          <a:xfrm>
            <a:off x="-9526" y="1289"/>
            <a:ext cx="12192000" cy="71587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9" name="Google Shape;99;p38"/>
          <p:cNvSpPr txBox="1"/>
          <p:nvPr/>
        </p:nvSpPr>
        <p:spPr>
          <a:xfrm>
            <a:off x="6530" y="8490"/>
            <a:ext cx="12192000" cy="715879"/>
          </a:xfrm>
          <a:prstGeom prst="rect">
            <a:avLst/>
          </a:prstGeom>
          <a:noFill/>
          <a:ln>
            <a:noFill/>
          </a:ln>
        </p:spPr>
        <p:txBody>
          <a:bodyPr spcFirstLastPara="1" wrap="square" lIns="91425" tIns="54000" rIns="54000" bIns="54000" anchor="ctr" anchorCtr="0">
            <a:noAutofit/>
          </a:bodyPr>
          <a:lstStyle/>
          <a:p>
            <a:pPr marL="0" marR="0" lvl="0" indent="0" algn="l" rtl="0">
              <a:lnSpc>
                <a:spcPct val="90000"/>
              </a:lnSpc>
              <a:spcBef>
                <a:spcPts val="0"/>
              </a:spcBef>
              <a:spcAft>
                <a:spcPts val="0"/>
              </a:spcAft>
              <a:buClr>
                <a:schemeClr val="dk1"/>
              </a:buClr>
              <a:buSzPts val="3800"/>
              <a:buFont typeface="Open Sans"/>
              <a:buNone/>
            </a:pPr>
            <a:r>
              <a:rPr lang="en-US" sz="2800" b="0" i="0" u="none" strike="noStrike" cap="none">
                <a:solidFill>
                  <a:schemeClr val="dk1"/>
                </a:solidFill>
                <a:latin typeface="Open Sans"/>
                <a:ea typeface="Open Sans"/>
                <a:cs typeface="Open Sans"/>
                <a:sym typeface="Open Sans"/>
              </a:rPr>
              <a:t>Passo 2. Factos sobre o envelhecimento: verdades e mitos </a:t>
            </a:r>
            <a:endParaRPr/>
          </a:p>
        </p:txBody>
      </p:sp>
      <p:sp>
        <p:nvSpPr>
          <p:cNvPr id="100" name="Google Shape;100;p38"/>
          <p:cNvSpPr/>
          <p:nvPr/>
        </p:nvSpPr>
        <p:spPr>
          <a:xfrm>
            <a:off x="9891225" y="97674"/>
            <a:ext cx="2151096" cy="515100"/>
          </a:xfrm>
          <a:prstGeom prst="flowChartAlternateProcess">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Open Sans"/>
                <a:ea typeface="Open Sans"/>
                <a:cs typeface="Open Sans"/>
                <a:sym typeface="Open Sans"/>
              </a:rPr>
              <a:t>Atividade</a:t>
            </a:r>
            <a:endParaRPr sz="22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9"/>
          <p:cNvSpPr txBox="1">
            <a:spLocks noGrp="1"/>
          </p:cNvSpPr>
          <p:nvPr>
            <p:ph type="body" idx="1"/>
          </p:nvPr>
        </p:nvSpPr>
        <p:spPr>
          <a:xfrm>
            <a:off x="97971" y="551543"/>
            <a:ext cx="11944350" cy="5870121"/>
          </a:xfrm>
          <a:prstGeom prst="rect">
            <a:avLst/>
          </a:prstGeom>
          <a:noFill/>
          <a:ln>
            <a:noFill/>
          </a:ln>
        </p:spPr>
        <p:txBody>
          <a:bodyPr spcFirstLastPara="1" wrap="square" lIns="91425" tIns="45700" rIns="91425" bIns="45700" anchor="t" anchorCtr="0">
            <a:noAutofit/>
          </a:bodyPr>
          <a:lstStyle/>
          <a:p>
            <a:pPr marL="228600" lvl="0" indent="0" algn="just" rtl="0">
              <a:lnSpc>
                <a:spcPct val="150000"/>
              </a:lnSpc>
              <a:spcBef>
                <a:spcPts val="1000"/>
              </a:spcBef>
              <a:spcAft>
                <a:spcPts val="0"/>
              </a:spcAft>
              <a:buSzPts val="1800"/>
              <a:buNone/>
            </a:pPr>
            <a:r>
              <a:rPr lang="en-US" sz="2400"/>
              <a:t>Dos “</a:t>
            </a:r>
            <a:r>
              <a:rPr lang="en-US" sz="2400" i="1"/>
              <a:t>Facts on Aging</a:t>
            </a:r>
            <a:r>
              <a:rPr lang="en-US" sz="2400"/>
              <a:t>” de Erdman Palmore, identifique as afirmações verdadeiras? </a:t>
            </a:r>
            <a:endParaRPr/>
          </a:p>
          <a:p>
            <a:pPr marL="571500" lvl="0" indent="-342900" algn="just" rtl="0">
              <a:lnSpc>
                <a:spcPct val="150000"/>
              </a:lnSpc>
              <a:spcBef>
                <a:spcPts val="0"/>
              </a:spcBef>
              <a:spcAft>
                <a:spcPts val="0"/>
              </a:spcAft>
              <a:buSzPts val="1800"/>
              <a:buFont typeface="Arial"/>
              <a:buAutoNum type="arabicPeriod"/>
            </a:pPr>
            <a:r>
              <a:rPr lang="en-US" sz="1600" u="none" strike="noStrike">
                <a:solidFill>
                  <a:srgbClr val="D3370D"/>
                </a:solidFill>
                <a:latin typeface="Open Sans Light"/>
                <a:ea typeface="Open Sans Light"/>
                <a:cs typeface="Open Sans Light"/>
                <a:sym typeface="Open Sans Light"/>
              </a:rPr>
              <a:t>À medida que as pessoas envelhecem, a sua inteligência diminui significativamente</a:t>
            </a:r>
            <a:endParaRPr/>
          </a:p>
          <a:p>
            <a:pPr marL="571500" lvl="0" indent="-342900" algn="just" rtl="0">
              <a:lnSpc>
                <a:spcPct val="150000"/>
              </a:lnSpc>
              <a:spcBef>
                <a:spcPts val="0"/>
              </a:spcBef>
              <a:spcAft>
                <a:spcPts val="0"/>
              </a:spcAft>
              <a:buSzPts val="1800"/>
              <a:buFont typeface="Arial"/>
              <a:buAutoNum type="arabicPeriod"/>
            </a:pPr>
            <a:r>
              <a:rPr lang="en-US" sz="1600" u="none" strike="noStrike">
                <a:solidFill>
                  <a:srgbClr val="D3370D"/>
                </a:solidFill>
                <a:latin typeface="Open Sans Light"/>
                <a:ea typeface="Open Sans Light"/>
                <a:cs typeface="Open Sans Light"/>
                <a:sym typeface="Open Sans Light"/>
              </a:rPr>
              <a:t>É muito difícil para os adultos mais velhos aprenderem coisas novas</a:t>
            </a:r>
            <a:endParaRPr/>
          </a:p>
          <a:p>
            <a:pPr marL="571500" lvl="0" indent="-342900" algn="just" rtl="0">
              <a:lnSpc>
                <a:spcPct val="150000"/>
              </a:lnSpc>
              <a:spcBef>
                <a:spcPts val="0"/>
              </a:spcBef>
              <a:spcAft>
                <a:spcPts val="0"/>
              </a:spcAft>
              <a:buSzPts val="1800"/>
              <a:buFont typeface="Arial"/>
              <a:buAutoNum type="arabicPeriod"/>
            </a:pPr>
            <a:r>
              <a:rPr lang="en-US" sz="1600" u="none" strike="noStrike">
                <a:solidFill>
                  <a:srgbClr val="868E93"/>
                </a:solidFill>
                <a:latin typeface="Open Sans Light"/>
                <a:ea typeface="Open Sans Light"/>
                <a:cs typeface="Open Sans Light"/>
                <a:sym typeface="Open Sans Light"/>
              </a:rPr>
              <a:t>A perda de memória é parte normal do envelhecimento</a:t>
            </a:r>
            <a:endParaRPr/>
          </a:p>
          <a:p>
            <a:pPr marL="571500" lvl="0" indent="-342900" algn="just" rtl="0">
              <a:lnSpc>
                <a:spcPct val="150000"/>
              </a:lnSpc>
              <a:spcBef>
                <a:spcPts val="0"/>
              </a:spcBef>
              <a:spcAft>
                <a:spcPts val="0"/>
              </a:spcAft>
              <a:buSzPts val="1800"/>
              <a:buFont typeface="Arial"/>
              <a:buAutoNum type="arabicPeriod"/>
            </a:pPr>
            <a:r>
              <a:rPr lang="en-US" sz="1600" u="none" strike="noStrike">
                <a:solidFill>
                  <a:srgbClr val="868E93"/>
                </a:solidFill>
                <a:latin typeface="Open Sans Light"/>
                <a:ea typeface="Open Sans Light"/>
                <a:cs typeface="Open Sans Light"/>
                <a:sym typeface="Open Sans Light"/>
              </a:rPr>
              <a:t>À medida que os adultos envelhecem, o tempo de reação aumenta</a:t>
            </a:r>
            <a:endParaRPr/>
          </a:p>
          <a:p>
            <a:pPr marL="571500" lvl="0" indent="-342900" algn="just" rtl="0">
              <a:lnSpc>
                <a:spcPct val="150000"/>
              </a:lnSpc>
              <a:spcBef>
                <a:spcPts val="0"/>
              </a:spcBef>
              <a:spcAft>
                <a:spcPts val="0"/>
              </a:spcAft>
              <a:buSzPts val="1800"/>
              <a:buFont typeface="Arial"/>
              <a:buAutoNum type="arabicPeriod"/>
            </a:pPr>
            <a:r>
              <a:rPr lang="en-US" sz="1600" u="none" strike="noStrike">
                <a:solidFill>
                  <a:srgbClr val="D3370D"/>
                </a:solidFill>
                <a:latin typeface="Open Sans Light"/>
                <a:ea typeface="Open Sans Light"/>
                <a:cs typeface="Open Sans Light"/>
                <a:sym typeface="Open Sans Light"/>
              </a:rPr>
              <a:t>A depressão clínica ocorre mais frequentemente em pessoas mais velhas do que em jovens</a:t>
            </a:r>
            <a:endParaRPr/>
          </a:p>
          <a:p>
            <a:pPr marL="571500" lvl="0" indent="-342900" algn="just" rtl="0">
              <a:lnSpc>
                <a:spcPct val="150000"/>
              </a:lnSpc>
              <a:spcBef>
                <a:spcPts val="0"/>
              </a:spcBef>
              <a:spcAft>
                <a:spcPts val="0"/>
              </a:spcAft>
              <a:buSzPts val="1800"/>
              <a:buFont typeface="Arial"/>
              <a:buAutoNum type="arabicPeriod"/>
            </a:pPr>
            <a:r>
              <a:rPr lang="en-US" sz="1600" u="none" strike="noStrike">
                <a:solidFill>
                  <a:srgbClr val="D3370D"/>
                </a:solidFill>
                <a:latin typeface="Open Sans Light"/>
                <a:ea typeface="Open Sans Light"/>
                <a:cs typeface="Open Sans Light"/>
                <a:sym typeface="Open Sans Light"/>
              </a:rPr>
              <a:t>O alcoolismo e o abuso de álcool são problemas significativamente maiores na população com idade ≥ a 65 anos</a:t>
            </a:r>
            <a:endParaRPr/>
          </a:p>
          <a:p>
            <a:pPr marL="571500" lvl="0" indent="-342900" algn="just" rtl="0">
              <a:lnSpc>
                <a:spcPct val="150000"/>
              </a:lnSpc>
              <a:spcBef>
                <a:spcPts val="0"/>
              </a:spcBef>
              <a:spcAft>
                <a:spcPts val="0"/>
              </a:spcAft>
              <a:buSzPts val="1800"/>
              <a:buFont typeface="Arial"/>
              <a:buAutoNum type="arabicPeriod"/>
            </a:pPr>
            <a:r>
              <a:rPr lang="en-US" sz="1600" u="none" strike="noStrike">
                <a:solidFill>
                  <a:srgbClr val="868E93"/>
                </a:solidFill>
                <a:latin typeface="Open Sans Light"/>
                <a:ea typeface="Open Sans Light"/>
                <a:cs typeface="Open Sans Light"/>
                <a:sym typeface="Open Sans Light"/>
              </a:rPr>
              <a:t>Os adultos mais velhos têm mais dificuldades em dormir face aos mais jovens</a:t>
            </a:r>
            <a:endParaRPr/>
          </a:p>
          <a:p>
            <a:pPr marL="571500" lvl="0" indent="-342900" algn="just" rtl="0">
              <a:lnSpc>
                <a:spcPct val="150000"/>
              </a:lnSpc>
              <a:spcBef>
                <a:spcPts val="0"/>
              </a:spcBef>
              <a:spcAft>
                <a:spcPts val="0"/>
              </a:spcAft>
              <a:buSzPts val="1800"/>
              <a:buFont typeface="Arial"/>
              <a:buAutoNum type="arabicPeriod"/>
            </a:pPr>
            <a:r>
              <a:rPr lang="en-US" sz="1600" u="none" strike="noStrike">
                <a:solidFill>
                  <a:srgbClr val="D3370D"/>
                </a:solidFill>
                <a:latin typeface="Open Sans Light"/>
                <a:ea typeface="Open Sans Light"/>
                <a:cs typeface="Open Sans Light"/>
                <a:sym typeface="Open Sans Light"/>
              </a:rPr>
              <a:t>Os adultos mais velhos têm uma taxa de suicídio mais elevada do que qualquer grupo etário</a:t>
            </a:r>
            <a:endParaRPr/>
          </a:p>
          <a:p>
            <a:pPr marL="571500" lvl="0" indent="-342900" algn="just" rtl="0">
              <a:lnSpc>
                <a:spcPct val="150000"/>
              </a:lnSpc>
              <a:spcBef>
                <a:spcPts val="0"/>
              </a:spcBef>
              <a:spcAft>
                <a:spcPts val="0"/>
              </a:spcAft>
              <a:buSzPts val="1800"/>
              <a:buFont typeface="Arial"/>
              <a:buAutoNum type="arabicPeriod"/>
            </a:pPr>
            <a:r>
              <a:rPr lang="en-US" sz="1600" u="none" strike="noStrike">
                <a:solidFill>
                  <a:srgbClr val="868E93"/>
                </a:solidFill>
                <a:latin typeface="Open Sans Light"/>
                <a:ea typeface="Open Sans Light"/>
                <a:cs typeface="Open Sans Light"/>
                <a:sym typeface="Open Sans Light"/>
              </a:rPr>
              <a:t>A força física decresce na velhice</a:t>
            </a:r>
            <a:endParaRPr/>
          </a:p>
          <a:p>
            <a:pPr marL="571500" lvl="0" indent="-342900" algn="just" rtl="0">
              <a:lnSpc>
                <a:spcPct val="150000"/>
              </a:lnSpc>
              <a:spcBef>
                <a:spcPts val="0"/>
              </a:spcBef>
              <a:spcAft>
                <a:spcPts val="0"/>
              </a:spcAft>
              <a:buSzPts val="1800"/>
              <a:buFont typeface="Arial"/>
              <a:buAutoNum type="arabicPeriod"/>
            </a:pPr>
            <a:r>
              <a:rPr lang="en-US" sz="1600" u="none" strike="noStrike">
                <a:solidFill>
                  <a:srgbClr val="D3370D"/>
                </a:solidFill>
                <a:latin typeface="Open Sans Light"/>
                <a:ea typeface="Open Sans Light"/>
                <a:cs typeface="Open Sans Light"/>
                <a:sym typeface="Open Sans Light"/>
              </a:rPr>
              <a:t>A maioria dos idosos perde o interesse e a capacidade para manter relações sexuais</a:t>
            </a:r>
            <a:endParaRPr/>
          </a:p>
          <a:p>
            <a:pPr marL="571500" lvl="0" indent="-342900" algn="just" rtl="0">
              <a:lnSpc>
                <a:spcPct val="150000"/>
              </a:lnSpc>
              <a:spcBef>
                <a:spcPts val="0"/>
              </a:spcBef>
              <a:spcAft>
                <a:spcPts val="0"/>
              </a:spcAft>
              <a:buSzPts val="1800"/>
              <a:buFont typeface="Arial"/>
              <a:buAutoNum type="arabicPeriod"/>
            </a:pPr>
            <a:r>
              <a:rPr lang="en-US" sz="1600" u="none" strike="noStrike">
                <a:solidFill>
                  <a:srgbClr val="868E93"/>
                </a:solidFill>
                <a:latin typeface="Open Sans Light"/>
                <a:ea typeface="Open Sans Light"/>
                <a:cs typeface="Open Sans Light"/>
                <a:sym typeface="Open Sans Light"/>
              </a:rPr>
              <a:t>Todos os cinco sentidos tendem a piorar com a idade</a:t>
            </a:r>
            <a:endParaRPr/>
          </a:p>
          <a:p>
            <a:pPr marL="571500" lvl="0" indent="-342900" algn="just" rtl="0">
              <a:lnSpc>
                <a:spcPct val="150000"/>
              </a:lnSpc>
              <a:spcBef>
                <a:spcPts val="0"/>
              </a:spcBef>
              <a:spcAft>
                <a:spcPts val="0"/>
              </a:spcAft>
              <a:buSzPts val="1800"/>
              <a:buFont typeface="Arial"/>
              <a:buAutoNum type="arabicPeriod"/>
            </a:pPr>
            <a:r>
              <a:rPr lang="en-US" sz="1600" u="none" strike="noStrike">
                <a:solidFill>
                  <a:srgbClr val="868E93"/>
                </a:solidFill>
                <a:latin typeface="Open Sans Light"/>
                <a:ea typeface="Open Sans Light"/>
                <a:cs typeface="Open Sans Light"/>
                <a:sym typeface="Open Sans Light"/>
              </a:rPr>
              <a:t>A maioria dos condutores mais velhos são competentes para operar um veículo motorizado em segurança</a:t>
            </a:r>
            <a:endParaRPr/>
          </a:p>
          <a:p>
            <a:pPr marL="571500" lvl="0" indent="-342900" algn="just" rtl="0">
              <a:lnSpc>
                <a:spcPct val="150000"/>
              </a:lnSpc>
              <a:spcBef>
                <a:spcPts val="0"/>
              </a:spcBef>
              <a:spcAft>
                <a:spcPts val="0"/>
              </a:spcAft>
              <a:buSzPts val="1800"/>
              <a:buFont typeface="Arial"/>
              <a:buAutoNum type="arabicPeriod"/>
            </a:pPr>
            <a:r>
              <a:rPr lang="en-US" sz="1600" u="none" strike="noStrike">
                <a:solidFill>
                  <a:srgbClr val="D3370D"/>
                </a:solidFill>
                <a:latin typeface="Open Sans Light"/>
                <a:ea typeface="Open Sans Light"/>
                <a:cs typeface="Open Sans Light"/>
                <a:sym typeface="Open Sans Light"/>
              </a:rPr>
              <a:t>Os trabalhadores mais velhos não podem trabalhar tão eficazmente como os trabalhadores mais novos</a:t>
            </a:r>
            <a:endParaRPr/>
          </a:p>
          <a:p>
            <a:pPr marL="571500" lvl="0" indent="-342900" algn="just" rtl="0">
              <a:lnSpc>
                <a:spcPct val="150000"/>
              </a:lnSpc>
              <a:spcBef>
                <a:spcPts val="0"/>
              </a:spcBef>
              <a:spcAft>
                <a:spcPts val="0"/>
              </a:spcAft>
              <a:buSzPts val="1800"/>
              <a:buFont typeface="Arial"/>
              <a:buAutoNum type="arabicPeriod"/>
            </a:pPr>
            <a:r>
              <a:rPr lang="en-US" sz="1600" u="none" strike="noStrike">
                <a:solidFill>
                  <a:srgbClr val="D3370D"/>
                </a:solidFill>
                <a:latin typeface="Open Sans Light"/>
                <a:ea typeface="Open Sans Light"/>
                <a:cs typeface="Open Sans Light"/>
                <a:sym typeface="Open Sans Light"/>
              </a:rPr>
              <a:t>A maioria das pessoas idosas têm hábitos e rotinas fixas e são incapazes de os altera</a:t>
            </a:r>
            <a:endParaRPr/>
          </a:p>
          <a:p>
            <a:pPr marL="571500" lvl="0" indent="-342900" algn="just" rtl="0">
              <a:lnSpc>
                <a:spcPct val="150000"/>
              </a:lnSpc>
              <a:spcBef>
                <a:spcPts val="0"/>
              </a:spcBef>
              <a:spcAft>
                <a:spcPts val="0"/>
              </a:spcAft>
              <a:buSzPts val="1800"/>
              <a:buFont typeface="Arial"/>
              <a:buAutoNum type="arabicPeriod"/>
            </a:pPr>
            <a:r>
              <a:rPr lang="en-US" sz="1600">
                <a:solidFill>
                  <a:srgbClr val="868E93"/>
                </a:solidFill>
                <a:latin typeface="Open Sans Light"/>
                <a:ea typeface="Open Sans Light"/>
                <a:cs typeface="Open Sans Light"/>
                <a:sym typeface="Open Sans Light"/>
              </a:rPr>
              <a:t>As pessoas idosas demoram mais tempo a recuperar do </a:t>
            </a:r>
            <a:r>
              <a:rPr lang="en-US" sz="1600" i="1">
                <a:solidFill>
                  <a:srgbClr val="868E93"/>
                </a:solidFill>
                <a:latin typeface="Open Sans Light"/>
                <a:ea typeface="Open Sans Light"/>
                <a:cs typeface="Open Sans Light"/>
                <a:sym typeface="Open Sans Light"/>
              </a:rPr>
              <a:t>stress </a:t>
            </a:r>
            <a:r>
              <a:rPr lang="en-US" sz="1600">
                <a:solidFill>
                  <a:srgbClr val="868E93"/>
                </a:solidFill>
                <a:latin typeface="Open Sans Light"/>
                <a:ea typeface="Open Sans Light"/>
                <a:cs typeface="Open Sans Light"/>
                <a:sym typeface="Open Sans Light"/>
              </a:rPr>
              <a:t>físico e psicológico</a:t>
            </a:r>
            <a:endParaRPr sz="1600"/>
          </a:p>
        </p:txBody>
      </p:sp>
      <p:sp>
        <p:nvSpPr>
          <p:cNvPr id="106" name="Google Shape;106;p39"/>
          <p:cNvSpPr/>
          <p:nvPr/>
        </p:nvSpPr>
        <p:spPr>
          <a:xfrm>
            <a:off x="-9526" y="1289"/>
            <a:ext cx="12192000" cy="71587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7" name="Google Shape;107;p39"/>
          <p:cNvSpPr txBox="1"/>
          <p:nvPr/>
        </p:nvSpPr>
        <p:spPr>
          <a:xfrm>
            <a:off x="6530" y="8490"/>
            <a:ext cx="12192000" cy="715879"/>
          </a:xfrm>
          <a:prstGeom prst="rect">
            <a:avLst/>
          </a:prstGeom>
          <a:noFill/>
          <a:ln>
            <a:noFill/>
          </a:ln>
        </p:spPr>
        <p:txBody>
          <a:bodyPr spcFirstLastPara="1" wrap="square" lIns="91425" tIns="54000" rIns="54000" bIns="54000" anchor="ctr" anchorCtr="0">
            <a:noAutofit/>
          </a:bodyPr>
          <a:lstStyle/>
          <a:p>
            <a:pPr marL="0" marR="0" lvl="0" indent="0" algn="l" rtl="0">
              <a:lnSpc>
                <a:spcPct val="90000"/>
              </a:lnSpc>
              <a:spcBef>
                <a:spcPts val="0"/>
              </a:spcBef>
              <a:spcAft>
                <a:spcPts val="0"/>
              </a:spcAft>
              <a:buClr>
                <a:schemeClr val="dk1"/>
              </a:buClr>
              <a:buSzPts val="3800"/>
              <a:buFont typeface="Open Sans"/>
              <a:buNone/>
            </a:pPr>
            <a:r>
              <a:rPr lang="en-US" sz="2800" b="0" i="0" u="none" strike="noStrike" cap="none">
                <a:solidFill>
                  <a:schemeClr val="dk1"/>
                </a:solidFill>
                <a:latin typeface="Open Sans"/>
                <a:ea typeface="Open Sans"/>
                <a:cs typeface="Open Sans"/>
                <a:sym typeface="Open Sans"/>
              </a:rPr>
              <a:t>Passo 2. Factos sobre o Envelhecimento: Verdades e Mitos </a:t>
            </a:r>
            <a:endParaRPr/>
          </a:p>
        </p:txBody>
      </p:sp>
      <p:sp>
        <p:nvSpPr>
          <p:cNvPr id="108" name="Google Shape;108;p39"/>
          <p:cNvSpPr txBox="1"/>
          <p:nvPr/>
        </p:nvSpPr>
        <p:spPr>
          <a:xfrm>
            <a:off x="10277085" y="6129276"/>
            <a:ext cx="1816944" cy="584775"/>
          </a:xfrm>
          <a:prstGeom prst="rect">
            <a:avLst/>
          </a:prstGeom>
          <a:noFill/>
          <a:ln w="2857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2"/>
                </a:solidFill>
                <a:latin typeface="Open Sans Light"/>
                <a:ea typeface="Open Sans Light"/>
                <a:cs typeface="Open Sans Light"/>
                <a:sym typeface="Open Sans Light"/>
              </a:rPr>
              <a:t>VERDADEIRO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accent6"/>
                </a:solidFill>
                <a:latin typeface="Open Sans Light"/>
                <a:ea typeface="Open Sans Light"/>
                <a:cs typeface="Open Sans Light"/>
                <a:sym typeface="Open Sans Light"/>
              </a:rPr>
              <a:t>FALSO</a:t>
            </a:r>
            <a:endParaRPr sz="1600" b="0" i="0" u="none" strike="noStrike" cap="none">
              <a:solidFill>
                <a:schemeClr val="accent6"/>
              </a:solidFill>
              <a:latin typeface="Open Sans Light"/>
              <a:ea typeface="Open Sans Light"/>
              <a:cs typeface="Open Sans Light"/>
              <a:sym typeface="Open Sans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0"/>
          <p:cNvSpPr txBox="1">
            <a:spLocks noGrp="1"/>
          </p:cNvSpPr>
          <p:nvPr>
            <p:ph type="body" idx="1"/>
          </p:nvPr>
        </p:nvSpPr>
        <p:spPr>
          <a:xfrm>
            <a:off x="97971" y="873580"/>
            <a:ext cx="5910944" cy="5902778"/>
          </a:xfrm>
          <a:prstGeom prst="rect">
            <a:avLst/>
          </a:prstGeom>
          <a:noFill/>
          <a:ln>
            <a:noFill/>
          </a:ln>
        </p:spPr>
        <p:txBody>
          <a:bodyPr spcFirstLastPara="1" wrap="square" lIns="91425" tIns="45700" rIns="91425" bIns="45700" anchor="t" anchorCtr="0">
            <a:noAutofit/>
          </a:bodyPr>
          <a:lstStyle/>
          <a:p>
            <a:pPr marL="228600" lvl="0" indent="0" algn="just" rtl="0">
              <a:lnSpc>
                <a:spcPct val="100000"/>
              </a:lnSpc>
              <a:spcBef>
                <a:spcPts val="0"/>
              </a:spcBef>
              <a:spcAft>
                <a:spcPts val="0"/>
              </a:spcAft>
              <a:buClr>
                <a:schemeClr val="lt2"/>
              </a:buClr>
              <a:buSzPts val="1800"/>
              <a:buNone/>
            </a:pPr>
            <a:endParaRPr sz="1800" b="1"/>
          </a:p>
          <a:p>
            <a:pPr marL="228600" lvl="0" indent="0" algn="just" rtl="0">
              <a:lnSpc>
                <a:spcPct val="100000"/>
              </a:lnSpc>
              <a:spcBef>
                <a:spcPts val="1000"/>
              </a:spcBef>
              <a:spcAft>
                <a:spcPts val="0"/>
              </a:spcAft>
              <a:buClr>
                <a:schemeClr val="accent1"/>
              </a:buClr>
              <a:buSzPts val="1800"/>
              <a:buNone/>
            </a:pPr>
            <a:r>
              <a:rPr lang="en-US" sz="1800" b="1">
                <a:solidFill>
                  <a:schemeClr val="accent1"/>
                </a:solidFill>
              </a:rPr>
              <a:t>Estereótipos etários: </a:t>
            </a:r>
            <a:r>
              <a:rPr lang="en-US" sz="1800"/>
              <a:t>expetativas e crenças demasiado generalizadas sobre as caraterísticas e traços dos indivíduos com base na idade. No local de trabalho, assumem frequentemente a forma de perceções negativas, distorcidas e inexatas das caraterísticas dos trabalhadores </a:t>
            </a:r>
            <a:endParaRPr/>
          </a:p>
          <a:p>
            <a:pPr marL="228600" lvl="0" indent="0" algn="just" rtl="0">
              <a:lnSpc>
                <a:spcPct val="100000"/>
              </a:lnSpc>
              <a:spcBef>
                <a:spcPts val="1000"/>
              </a:spcBef>
              <a:spcAft>
                <a:spcPts val="0"/>
              </a:spcAft>
              <a:buClr>
                <a:schemeClr val="accent1"/>
              </a:buClr>
              <a:buSzPts val="1800"/>
              <a:buNone/>
            </a:pPr>
            <a:r>
              <a:rPr lang="en-US" sz="1800" b="1">
                <a:solidFill>
                  <a:schemeClr val="accent1"/>
                </a:solidFill>
              </a:rPr>
              <a:t>Estereótipos descritivos: </a:t>
            </a:r>
            <a:r>
              <a:rPr lang="en-US" sz="1800"/>
              <a:t>Descrever o que os indivíduos </a:t>
            </a:r>
            <a:r>
              <a:rPr lang="en-US" sz="1800" b="1"/>
              <a:t>podem fazer </a:t>
            </a:r>
            <a:r>
              <a:rPr lang="en-US" sz="1800"/>
              <a:t>com base na sua faixa etária </a:t>
            </a:r>
            <a:endParaRPr/>
          </a:p>
          <a:p>
            <a:pPr marL="228600" lvl="0" indent="0" algn="just" rtl="0">
              <a:lnSpc>
                <a:spcPct val="100000"/>
              </a:lnSpc>
              <a:spcBef>
                <a:spcPts val="1000"/>
              </a:spcBef>
              <a:spcAft>
                <a:spcPts val="0"/>
              </a:spcAft>
              <a:buClr>
                <a:schemeClr val="accent1"/>
              </a:buClr>
              <a:buSzPts val="1800"/>
              <a:buNone/>
            </a:pPr>
            <a:r>
              <a:rPr lang="en-US" sz="1800" b="1">
                <a:solidFill>
                  <a:schemeClr val="accent1"/>
                </a:solidFill>
              </a:rPr>
              <a:t>Estereótipos prescritivos: </a:t>
            </a:r>
            <a:r>
              <a:rPr lang="en-US" sz="1800"/>
              <a:t>Descrever o que os indivíduos de uma certa idade </a:t>
            </a:r>
            <a:r>
              <a:rPr lang="en-US" sz="1800" b="1"/>
              <a:t>devem fazer </a:t>
            </a:r>
            <a:endParaRPr/>
          </a:p>
          <a:p>
            <a:pPr marL="228600" lvl="0" indent="0" algn="just" rtl="0">
              <a:lnSpc>
                <a:spcPct val="100000"/>
              </a:lnSpc>
              <a:spcBef>
                <a:spcPts val="1000"/>
              </a:spcBef>
              <a:spcAft>
                <a:spcPts val="0"/>
              </a:spcAft>
              <a:buClr>
                <a:schemeClr val="lt2"/>
              </a:buClr>
              <a:buSzPts val="1800"/>
              <a:buNone/>
            </a:pPr>
            <a:endParaRPr b="1"/>
          </a:p>
          <a:p>
            <a:pPr marL="228600" lvl="0" indent="0" algn="just" rtl="0">
              <a:lnSpc>
                <a:spcPct val="100000"/>
              </a:lnSpc>
              <a:spcBef>
                <a:spcPts val="1000"/>
              </a:spcBef>
              <a:spcAft>
                <a:spcPts val="0"/>
              </a:spcAft>
              <a:buClr>
                <a:schemeClr val="lt2"/>
              </a:buClr>
              <a:buSzPts val="1800"/>
              <a:buNone/>
            </a:pPr>
            <a:endParaRPr/>
          </a:p>
          <a:p>
            <a:pPr marL="0" lvl="0" indent="0" algn="just" rtl="0">
              <a:lnSpc>
                <a:spcPct val="90000"/>
              </a:lnSpc>
              <a:spcBef>
                <a:spcPts val="1000"/>
              </a:spcBef>
              <a:spcAft>
                <a:spcPts val="0"/>
              </a:spcAft>
              <a:buClr>
                <a:schemeClr val="lt2"/>
              </a:buClr>
              <a:buSzPts val="1800"/>
              <a:buNone/>
            </a:pPr>
            <a:r>
              <a:rPr lang="en-US" b="1" i="1"/>
              <a:t>* Ege Stereotypes in the Workplace (Toomey &amp; Rudolph, 2017) </a:t>
            </a:r>
            <a:endParaRPr sz="2000" b="1" i="1"/>
          </a:p>
          <a:p>
            <a:pPr marL="0" lvl="0" indent="0" algn="just" rtl="0">
              <a:lnSpc>
                <a:spcPct val="90000"/>
              </a:lnSpc>
              <a:spcBef>
                <a:spcPts val="1000"/>
              </a:spcBef>
              <a:spcAft>
                <a:spcPts val="0"/>
              </a:spcAft>
              <a:buClr>
                <a:schemeClr val="lt2"/>
              </a:buClr>
              <a:buSzPts val="1800"/>
              <a:buNone/>
            </a:pPr>
            <a:endParaRPr/>
          </a:p>
        </p:txBody>
      </p:sp>
      <p:pic>
        <p:nvPicPr>
          <p:cNvPr id="115" name="Google Shape;115;p10" descr="Empresária a olhar pela janela"/>
          <p:cNvPicPr preferRelativeResize="0">
            <a:picLocks noGrp="1"/>
          </p:cNvPicPr>
          <p:nvPr>
            <p:ph type="body" idx="2"/>
          </p:nvPr>
        </p:nvPicPr>
        <p:blipFill rotWithShape="1">
          <a:blip r:embed="rId3">
            <a:alphaModFix/>
          </a:blip>
          <a:srcRect/>
          <a:stretch/>
        </p:blipFill>
        <p:spPr>
          <a:xfrm>
            <a:off x="6130471" y="1321117"/>
            <a:ext cx="5911850" cy="3946044"/>
          </a:xfrm>
          <a:prstGeom prst="rect">
            <a:avLst/>
          </a:prstGeom>
          <a:noFill/>
          <a:ln>
            <a:noFill/>
          </a:ln>
        </p:spPr>
      </p:pic>
      <p:sp>
        <p:nvSpPr>
          <p:cNvPr id="116" name="Google Shape;116;p10"/>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2300"/>
              <a:buFont typeface="Open Sans"/>
              <a:buNone/>
            </a:pPr>
            <a:r>
              <a:rPr lang="en-US" sz="2300"/>
              <a:t>Passo 3. Envelhecimento no trabalho e perspetivas sobre estereótipos* </a:t>
            </a:r>
            <a:endParaRPr sz="2300"/>
          </a:p>
        </p:txBody>
      </p:sp>
      <p:sp>
        <p:nvSpPr>
          <p:cNvPr id="117" name="Google Shape;117;p10"/>
          <p:cNvSpPr/>
          <p:nvPr/>
        </p:nvSpPr>
        <p:spPr>
          <a:xfrm>
            <a:off x="10141527" y="206476"/>
            <a:ext cx="1900943" cy="378201"/>
          </a:xfrm>
          <a:prstGeom prst="flowChartAlternateProcess">
            <a:avLst/>
          </a:prstGeom>
          <a:solidFill>
            <a:srgbClr val="F47F5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200"/>
              <a:buFont typeface="Arial"/>
              <a:buNone/>
            </a:pPr>
            <a:r>
              <a:rPr lang="en-US" sz="2200" b="0" i="0" u="none" strike="noStrike" cap="none">
                <a:solidFill>
                  <a:srgbClr val="FFFFFF"/>
                </a:solidFill>
                <a:latin typeface="Open Sans"/>
                <a:ea typeface="Open Sans"/>
                <a:cs typeface="Open Sans"/>
                <a:sym typeface="Open Sans"/>
              </a:rPr>
              <a:t>Informação</a:t>
            </a:r>
            <a:endParaRPr sz="2200" b="0" i="0" u="none" strike="noStrike" cap="none">
              <a:solidFill>
                <a:srgbClr val="FFFFFF"/>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0"/>
          <p:cNvSpPr txBox="1">
            <a:spLocks noGrp="1"/>
          </p:cNvSpPr>
          <p:nvPr>
            <p:ph type="body" idx="1"/>
          </p:nvPr>
        </p:nvSpPr>
        <p:spPr>
          <a:xfrm>
            <a:off x="97971" y="873580"/>
            <a:ext cx="5910944" cy="5902778"/>
          </a:xfrm>
          <a:prstGeom prst="rect">
            <a:avLst/>
          </a:prstGeom>
          <a:noFill/>
          <a:ln>
            <a:noFill/>
          </a:ln>
        </p:spPr>
        <p:txBody>
          <a:bodyPr spcFirstLastPara="1" wrap="square" lIns="91425" tIns="45700" rIns="91425" bIns="45700" anchor="t" anchorCtr="0">
            <a:noAutofit/>
          </a:bodyPr>
          <a:lstStyle/>
          <a:p>
            <a:pPr marL="228600" lvl="0" indent="0" algn="just" rtl="0">
              <a:lnSpc>
                <a:spcPct val="100000"/>
              </a:lnSpc>
              <a:spcBef>
                <a:spcPts val="0"/>
              </a:spcBef>
              <a:spcAft>
                <a:spcPts val="0"/>
              </a:spcAft>
              <a:buClr>
                <a:schemeClr val="lt2"/>
              </a:buClr>
              <a:buSzPts val="1800"/>
              <a:buNone/>
            </a:pPr>
            <a:endParaRPr sz="1800" b="1"/>
          </a:p>
          <a:p>
            <a:pPr marL="228600" lvl="0" indent="0" algn="just" rtl="0">
              <a:lnSpc>
                <a:spcPct val="100000"/>
              </a:lnSpc>
              <a:spcBef>
                <a:spcPts val="1000"/>
              </a:spcBef>
              <a:spcAft>
                <a:spcPts val="0"/>
              </a:spcAft>
              <a:buClr>
                <a:schemeClr val="accent1"/>
              </a:buClr>
              <a:buSzPts val="1800"/>
              <a:buNone/>
            </a:pPr>
            <a:r>
              <a:rPr lang="en-US" sz="1800" b="1">
                <a:solidFill>
                  <a:schemeClr val="accent1"/>
                </a:solidFill>
              </a:rPr>
              <a:t>Estereótipos comuns relacionados com a idade no local de trabalho: </a:t>
            </a:r>
            <a:endParaRPr/>
          </a:p>
          <a:p>
            <a:pPr marL="228600" lvl="0" indent="0" algn="just" rtl="0">
              <a:lnSpc>
                <a:spcPct val="100000"/>
              </a:lnSpc>
              <a:spcBef>
                <a:spcPts val="1000"/>
              </a:spcBef>
              <a:spcAft>
                <a:spcPts val="0"/>
              </a:spcAft>
              <a:buClr>
                <a:schemeClr val="lt2"/>
              </a:buClr>
              <a:buSzPts val="1800"/>
              <a:buNone/>
            </a:pPr>
            <a:r>
              <a:rPr lang="en-US" sz="1700"/>
              <a:t>Os trabalhadores mais velhos têm uma performance reduzida, são menos capacitados, menos produtivos, motivados e competentes face aos mais jovens </a:t>
            </a:r>
            <a:endParaRPr/>
          </a:p>
          <a:p>
            <a:pPr marL="228600" lvl="0" indent="0" algn="just" rtl="0">
              <a:lnSpc>
                <a:spcPct val="100000"/>
              </a:lnSpc>
              <a:spcBef>
                <a:spcPts val="1000"/>
              </a:spcBef>
              <a:spcAft>
                <a:spcPts val="0"/>
              </a:spcAft>
              <a:buClr>
                <a:schemeClr val="lt2"/>
              </a:buClr>
              <a:buSzPts val="1800"/>
              <a:buNone/>
            </a:pPr>
            <a:r>
              <a:rPr lang="en-US" sz="1700"/>
              <a:t>Os trabalhadores mais velhos são resistentes à mudança, menos flexíveis, e mais difíceis de formar </a:t>
            </a:r>
            <a:endParaRPr/>
          </a:p>
          <a:p>
            <a:pPr marL="228600" lvl="0" indent="0" algn="just" rtl="0">
              <a:lnSpc>
                <a:spcPct val="100000"/>
              </a:lnSpc>
              <a:spcBef>
                <a:spcPts val="1000"/>
              </a:spcBef>
              <a:spcAft>
                <a:spcPts val="0"/>
              </a:spcAft>
              <a:buClr>
                <a:schemeClr val="lt2"/>
              </a:buClr>
              <a:buSzPts val="1800"/>
              <a:buNone/>
            </a:pPr>
            <a:r>
              <a:rPr lang="en-US" sz="1700"/>
              <a:t>Os trabalhadores mais velhos são menos capacitados para aprender, desenvolver-se e dominar novas competências </a:t>
            </a:r>
            <a:endParaRPr/>
          </a:p>
          <a:p>
            <a:pPr marL="228600" lvl="0" indent="0" algn="just" rtl="0">
              <a:lnSpc>
                <a:spcPct val="100000"/>
              </a:lnSpc>
              <a:spcBef>
                <a:spcPts val="1000"/>
              </a:spcBef>
              <a:spcAft>
                <a:spcPts val="0"/>
              </a:spcAft>
              <a:buClr>
                <a:schemeClr val="lt2"/>
              </a:buClr>
              <a:buSzPts val="1800"/>
              <a:buNone/>
            </a:pPr>
            <a:r>
              <a:rPr lang="en-US" sz="1700"/>
              <a:t>Os trabalhadores mais jovens são egoístas e egocêntricos </a:t>
            </a:r>
            <a:endParaRPr/>
          </a:p>
          <a:p>
            <a:pPr marL="228600" lvl="0" indent="0" algn="just" rtl="0">
              <a:lnSpc>
                <a:spcPct val="100000"/>
              </a:lnSpc>
              <a:spcBef>
                <a:spcPts val="1000"/>
              </a:spcBef>
              <a:spcAft>
                <a:spcPts val="0"/>
              </a:spcAft>
              <a:buClr>
                <a:schemeClr val="lt2"/>
              </a:buClr>
              <a:buSzPts val="1800"/>
              <a:buNone/>
            </a:pPr>
            <a:r>
              <a:rPr lang="en-US" sz="1700"/>
              <a:t>Os trabalhadores mais jovens não têm ética e lealdade no trabalho </a:t>
            </a:r>
            <a:endParaRPr/>
          </a:p>
          <a:p>
            <a:pPr marL="228600" lvl="0" indent="0" algn="just" rtl="0">
              <a:lnSpc>
                <a:spcPct val="100000"/>
              </a:lnSpc>
              <a:spcBef>
                <a:spcPts val="1000"/>
              </a:spcBef>
              <a:spcAft>
                <a:spcPts val="0"/>
              </a:spcAft>
              <a:buClr>
                <a:schemeClr val="lt2"/>
              </a:buClr>
              <a:buSzPts val="1800"/>
              <a:buNone/>
            </a:pPr>
            <a:r>
              <a:rPr lang="en-US" sz="1700"/>
              <a:t>Os trabalhadores mais jovens não têm experiência e não são fiáveis </a:t>
            </a:r>
            <a:endParaRPr/>
          </a:p>
          <a:p>
            <a:pPr marL="0" lvl="0" indent="0" algn="just" rtl="0">
              <a:lnSpc>
                <a:spcPct val="90000"/>
              </a:lnSpc>
              <a:spcBef>
                <a:spcPts val="1000"/>
              </a:spcBef>
              <a:spcAft>
                <a:spcPts val="0"/>
              </a:spcAft>
              <a:buClr>
                <a:schemeClr val="lt2"/>
              </a:buClr>
              <a:buSzPts val="1400"/>
              <a:buNone/>
            </a:pPr>
            <a:r>
              <a:rPr lang="en-US" sz="1400" b="1" i="1"/>
              <a:t>* Ege Stereotypes in the Workplace (Toomey &amp; Rudolph, 2017) </a:t>
            </a:r>
            <a:endParaRPr/>
          </a:p>
          <a:p>
            <a:pPr marL="0" lvl="0" indent="0" algn="just" rtl="0">
              <a:lnSpc>
                <a:spcPct val="90000"/>
              </a:lnSpc>
              <a:spcBef>
                <a:spcPts val="1000"/>
              </a:spcBef>
              <a:spcAft>
                <a:spcPts val="0"/>
              </a:spcAft>
              <a:buClr>
                <a:schemeClr val="lt2"/>
              </a:buClr>
              <a:buSzPts val="1800"/>
              <a:buNone/>
            </a:pPr>
            <a:endParaRPr/>
          </a:p>
        </p:txBody>
      </p:sp>
      <p:pic>
        <p:nvPicPr>
          <p:cNvPr id="123" name="Google Shape;123;p40" descr="Empresária a olhar pela janela"/>
          <p:cNvPicPr preferRelativeResize="0">
            <a:picLocks noGrp="1"/>
          </p:cNvPicPr>
          <p:nvPr>
            <p:ph type="body" idx="2"/>
          </p:nvPr>
        </p:nvPicPr>
        <p:blipFill rotWithShape="1">
          <a:blip r:embed="rId3">
            <a:alphaModFix/>
          </a:blip>
          <a:srcRect/>
          <a:stretch/>
        </p:blipFill>
        <p:spPr>
          <a:xfrm>
            <a:off x="6130471" y="1321117"/>
            <a:ext cx="5911850" cy="3946044"/>
          </a:xfrm>
          <a:prstGeom prst="rect">
            <a:avLst/>
          </a:prstGeom>
          <a:noFill/>
          <a:ln>
            <a:noFill/>
          </a:ln>
        </p:spPr>
      </p:pic>
      <p:sp>
        <p:nvSpPr>
          <p:cNvPr id="124" name="Google Shape;124;p40"/>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2300"/>
              <a:buFont typeface="Open Sans"/>
              <a:buNone/>
            </a:pPr>
            <a:r>
              <a:rPr lang="en-US" sz="2300"/>
              <a:t>Passo 3. Envelhecimento no trabalho e perspetivas sobre estereótipos* </a:t>
            </a:r>
            <a:endParaRPr sz="2300"/>
          </a:p>
        </p:txBody>
      </p:sp>
      <p:sp>
        <p:nvSpPr>
          <p:cNvPr id="125" name="Google Shape;125;p40"/>
          <p:cNvSpPr/>
          <p:nvPr/>
        </p:nvSpPr>
        <p:spPr>
          <a:xfrm>
            <a:off x="10141527" y="206476"/>
            <a:ext cx="1900943" cy="378201"/>
          </a:xfrm>
          <a:prstGeom prst="flowChartAlternateProcess">
            <a:avLst/>
          </a:prstGeom>
          <a:solidFill>
            <a:srgbClr val="F47F5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200"/>
              <a:buFont typeface="Arial"/>
              <a:buNone/>
            </a:pPr>
            <a:r>
              <a:rPr lang="en-US" sz="2200" b="0" i="0" u="none" strike="noStrike" cap="none">
                <a:solidFill>
                  <a:srgbClr val="FFFFFF"/>
                </a:solidFill>
                <a:latin typeface="Open Sans"/>
                <a:ea typeface="Open Sans"/>
                <a:cs typeface="Open Sans"/>
                <a:sym typeface="Open Sans"/>
              </a:rPr>
              <a:t>Informação</a:t>
            </a:r>
            <a:endParaRPr sz="2200" b="0" i="0" u="none" strike="noStrike" cap="none">
              <a:solidFill>
                <a:srgbClr val="FFFFFF"/>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CARDET Course template - Cover pag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2341</Words>
  <Application>Microsoft Office PowerPoint</Application>
  <PresentationFormat>Widescreen</PresentationFormat>
  <Paragraphs>202</Paragraphs>
  <Slides>21</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Open Sans</vt:lpstr>
      <vt:lpstr>Arial</vt:lpstr>
      <vt:lpstr>Calibri</vt:lpstr>
      <vt:lpstr>Open Sans Light</vt:lpstr>
      <vt:lpstr>CARDET Course template - Cover page</vt:lpstr>
      <vt:lpstr>CARDET Course template</vt:lpstr>
      <vt:lpstr>Formação LearnGen: Desafios intergeracionais no trabalho </vt:lpstr>
      <vt:lpstr>PowerPoint Presentation</vt:lpstr>
      <vt:lpstr>Unidade 1   Implementação de estratégias para combater a discriminação etária e a exclusão social no local de trabalho </vt:lpstr>
      <vt:lpstr>PowerPoint Presentation</vt:lpstr>
      <vt:lpstr>PowerPoint Presentation</vt:lpstr>
      <vt:lpstr>PowerPoint Presentation</vt:lpstr>
      <vt:lpstr>PowerPoint Presentation</vt:lpstr>
      <vt:lpstr>Passo 3. Envelhecimento no trabalho e perspetivas sobre estereótipos* </vt:lpstr>
      <vt:lpstr>Passo 3. Envelhecimento no trabalho e perspetivas sobre estereótipos* </vt:lpstr>
      <vt:lpstr>Envelhecimento no trabalho e perspetivas sobre estereótipos </vt:lpstr>
      <vt:lpstr>Unidade 2  Acompanhamento e avaliação do impacto das estratégias de combate à discriminação etária e à exclusão social na organização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Conteúdos desenvolvidos por  Motion Digital, República Checa www.motion-digital.eu  info@motiondigital.eu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Formação LearnGen: Desafios intergeracionais no trabalho </dc:title>
  <dc:creator>2Fast4u</dc:creator>
  <cp:lastModifiedBy>Eleni Nicolaou</cp:lastModifiedBy>
  <cp:revision>1</cp:revision>
  <dcterms:created xsi:type="dcterms:W3CDTF">2014-07-11T09:12:14Z</dcterms:created>
  <dcterms:modified xsi:type="dcterms:W3CDTF">2021-08-17T09:53:32Z</dcterms:modified>
</cp:coreProperties>
</file>