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y="6858000" cx="12192000"/>
  <p:notesSz cx="6858000" cy="9144000"/>
  <p:embeddedFontLst>
    <p:embeddedFont>
      <p:font typeface="Quattrocento Sans"/>
      <p:regular r:id="rId41"/>
      <p:bold r:id="rId42"/>
      <p:italic r:id="rId43"/>
      <p:boldItalic r:id="rId44"/>
    </p:embeddedFont>
    <p:embeddedFont>
      <p:font typeface="Open Sans Light"/>
      <p:regular r:id="rId45"/>
      <p:bold r:id="rId46"/>
      <p:italic r:id="rId47"/>
      <p:boldItalic r:id="rId48"/>
    </p:embeddedFont>
    <p:embeddedFont>
      <p:font typeface="Open Sans"/>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3" roundtripDataSignature="AMtx7mhW6dI3VT8i80mRLwHCZGCpUSs8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850F315-FCD0-4348-8E39-625F7DE68C05}">
  <a:tblStyle styleId="{B850F315-FCD0-4348-8E39-625F7DE68C05}"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DECE9"/>
          </a:solidFill>
        </a:fill>
      </a:tcStyle>
    </a:wholeTbl>
    <a:band1H>
      <a:tcTxStyle b="off" i="off"/>
      <a:tcStyle>
        <a:fill>
          <a:solidFill>
            <a:srgbClr val="FBD7D1"/>
          </a:solidFill>
        </a:fill>
      </a:tcStyle>
    </a:band1H>
    <a:band2H>
      <a:tcTxStyle b="off" i="off"/>
    </a:band2H>
    <a:band1V>
      <a:tcTxStyle b="off" i="off"/>
      <a:tcStyle>
        <a:fill>
          <a:solidFill>
            <a:srgbClr val="FBD7D1"/>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font" Target="fonts/QuattrocentoSans-bold.fntdata"/><Relationship Id="rId41" Type="http://schemas.openxmlformats.org/officeDocument/2006/relationships/font" Target="fonts/QuattrocentoSans-regular.fntdata"/><Relationship Id="rId44" Type="http://schemas.openxmlformats.org/officeDocument/2006/relationships/font" Target="fonts/QuattrocentoSans-boldItalic.fntdata"/><Relationship Id="rId43" Type="http://schemas.openxmlformats.org/officeDocument/2006/relationships/font" Target="fonts/QuattrocentoSans-italic.fntdata"/><Relationship Id="rId46" Type="http://schemas.openxmlformats.org/officeDocument/2006/relationships/font" Target="fonts/OpenSansLight-bold.fntdata"/><Relationship Id="rId45" Type="http://schemas.openxmlformats.org/officeDocument/2006/relationships/font" Target="fonts/OpenSansLight-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OpenSansLight-boldItalic.fntdata"/><Relationship Id="rId47" Type="http://schemas.openxmlformats.org/officeDocument/2006/relationships/font" Target="fonts/OpenSansLight-italic.fntdata"/><Relationship Id="rId49" Type="http://schemas.openxmlformats.org/officeDocument/2006/relationships/font" Target="fonts/OpenSans-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OpenSans-italic.fntdata"/><Relationship Id="rId50" Type="http://schemas.openxmlformats.org/officeDocument/2006/relationships/font" Target="fonts/OpenSans-bold.fntdata"/><Relationship Id="rId53" Type="http://customschemas.google.com/relationships/presentationmetadata" Target="metadata"/><Relationship Id="rId52" Type="http://schemas.openxmlformats.org/officeDocument/2006/relationships/font" Target="fonts/OpenSans-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 name="Google Shape;75;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 name="Google Shape;153;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 name="Google Shape;173;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 name="Google Shape;194;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5" name="Google Shape;215;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 name="Google Shape;235;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2" name="Google Shape;242;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4" name="Google Shape;254;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9" name="Google Shape;269;p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 name="Google Shape;83;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4" name="Google Shape;284;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5" name="Google Shape;295;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4" name="Google Shape;304;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2" name="Google Shape;312;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9" name="Google Shape;319;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8" name="Google Shape;328;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7" name="Google Shape;337;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 name="Google Shape;93;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1" name="Google Shape;391;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0" name="Google Shape;400;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9" name="Google Shape;409;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8" name="Google Shape;418;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 name="Google Shape;103;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 name="Google Shape;113;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 name="Google Shape;123;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 name="Google Shape;141;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 name="Google Shape;146;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5" name="Shape 15"/>
        <p:cNvGrpSpPr/>
        <p:nvPr/>
      </p:nvGrpSpPr>
      <p:grpSpPr>
        <a:xfrm>
          <a:off x="0" y="0"/>
          <a:ext cx="0" cy="0"/>
          <a:chOff x="0" y="0"/>
          <a:chExt cx="0" cy="0"/>
        </a:xfrm>
      </p:grpSpPr>
      <p:sp>
        <p:nvSpPr>
          <p:cNvPr id="16" name="Google Shape;16;p25"/>
          <p:cNvSpPr/>
          <p:nvPr/>
        </p:nvSpPr>
        <p:spPr>
          <a:xfrm>
            <a:off x="0" y="4530723"/>
            <a:ext cx="5910895" cy="1331189"/>
          </a:xfrm>
          <a:prstGeom prst="rect">
            <a:avLst/>
          </a:prstGeom>
          <a:solidFill>
            <a:srgbClr val="E8F6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pic>
        <p:nvPicPr>
          <p:cNvPr id="17" name="Google Shape;17;p25"/>
          <p:cNvPicPr preferRelativeResize="0"/>
          <p:nvPr/>
        </p:nvPicPr>
        <p:blipFill rotWithShape="1">
          <a:blip r:embed="rId2">
            <a:alphaModFix/>
          </a:blip>
          <a:srcRect b="0" l="0" r="0" t="0"/>
          <a:stretch/>
        </p:blipFill>
        <p:spPr>
          <a:xfrm>
            <a:off x="1455263" y="309483"/>
            <a:ext cx="8911263" cy="4116594"/>
          </a:xfrm>
          <a:prstGeom prst="rect">
            <a:avLst/>
          </a:prstGeom>
          <a:noFill/>
          <a:ln>
            <a:noFill/>
          </a:ln>
        </p:spPr>
      </p:pic>
      <p:pic>
        <p:nvPicPr>
          <p:cNvPr id="18" name="Google Shape;18;p25"/>
          <p:cNvPicPr preferRelativeResize="0"/>
          <p:nvPr/>
        </p:nvPicPr>
        <p:blipFill rotWithShape="1">
          <a:blip r:embed="rId3">
            <a:alphaModFix/>
          </a:blip>
          <a:srcRect b="0" l="0" r="0" t="0"/>
          <a:stretch/>
        </p:blipFill>
        <p:spPr>
          <a:xfrm>
            <a:off x="395265" y="306605"/>
            <a:ext cx="1712791" cy="1064995"/>
          </a:xfrm>
          <a:prstGeom prst="rect">
            <a:avLst/>
          </a:prstGeom>
          <a:noFill/>
          <a:ln>
            <a:noFill/>
          </a:ln>
        </p:spPr>
      </p:pic>
      <p:pic>
        <p:nvPicPr>
          <p:cNvPr id="19" name="Google Shape;19;p25"/>
          <p:cNvPicPr preferRelativeResize="0"/>
          <p:nvPr/>
        </p:nvPicPr>
        <p:blipFill rotWithShape="1">
          <a:blip r:embed="rId4">
            <a:alphaModFix/>
          </a:blip>
          <a:srcRect b="0" l="0" r="0" t="0"/>
          <a:stretch/>
        </p:blipFill>
        <p:spPr>
          <a:xfrm>
            <a:off x="1032127" y="6188473"/>
            <a:ext cx="2281165" cy="469502"/>
          </a:xfrm>
          <a:prstGeom prst="rect">
            <a:avLst/>
          </a:prstGeom>
          <a:noFill/>
          <a:ln>
            <a:noFill/>
          </a:ln>
        </p:spPr>
      </p:pic>
      <p:sp>
        <p:nvSpPr>
          <p:cNvPr id="20" name="Google Shape;20;p25"/>
          <p:cNvSpPr txBox="1"/>
          <p:nvPr/>
        </p:nvSpPr>
        <p:spPr>
          <a:xfrm>
            <a:off x="3313292" y="6150114"/>
            <a:ext cx="7753350"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Open Sans"/>
                <a:ea typeface="Open Sans"/>
                <a:cs typeface="Open Sans"/>
                <a:sym typeface="Open Sans"/>
              </a:rPr>
              <a:t>This project has been funded with support from the European Commission. This publication reflects the views only of the author, and the Commission cannot be held responsible for any use which may be made of the information contained therein. Project Number: 2020-1-UK01-KA204-079165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Open Sans"/>
              <a:ea typeface="Open Sans"/>
              <a:cs typeface="Open Sans"/>
              <a:sym typeface="Open Sans"/>
            </a:endParaRPr>
          </a:p>
        </p:txBody>
      </p:sp>
      <p:sp>
        <p:nvSpPr>
          <p:cNvPr id="21" name="Google Shape;21;p25"/>
          <p:cNvSpPr txBox="1"/>
          <p:nvPr>
            <p:ph type="ctrTitle"/>
          </p:nvPr>
        </p:nvSpPr>
        <p:spPr>
          <a:xfrm>
            <a:off x="715688" y="4530725"/>
            <a:ext cx="5195207"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2BAAD"/>
              </a:buClr>
              <a:buSzPts val="3200"/>
              <a:buFont typeface="Open Sans"/>
              <a:buNone/>
              <a:defRPr b="1" sz="3200">
                <a:solidFill>
                  <a:srgbClr val="52BAAD"/>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5"/>
          <p:cNvSpPr txBox="1"/>
          <p:nvPr>
            <p:ph idx="1" type="subTitle"/>
          </p:nvPr>
        </p:nvSpPr>
        <p:spPr>
          <a:xfrm>
            <a:off x="6086475" y="4549902"/>
            <a:ext cx="5178855"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2400"/>
              <a:buNone/>
              <a:defRPr b="0" i="1" sz="2400">
                <a:solidFill>
                  <a:schemeClr val="accent1"/>
                </a:solidFill>
                <a:latin typeface="Open Sans"/>
                <a:ea typeface="Open Sans"/>
                <a:cs typeface="Open Sans"/>
                <a:sym typeface="Open Sans"/>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23" name="Google Shape;23;p25"/>
          <p:cNvSpPr/>
          <p:nvPr/>
        </p:nvSpPr>
        <p:spPr>
          <a:xfrm flipH="1" rot="-5400000">
            <a:off x="5396988" y="5172425"/>
            <a:ext cx="1331189" cy="4778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62" name="Shape 62"/>
        <p:cNvGrpSpPr/>
        <p:nvPr/>
      </p:nvGrpSpPr>
      <p:grpSpPr>
        <a:xfrm>
          <a:off x="0" y="0"/>
          <a:ext cx="0" cy="0"/>
          <a:chOff x="0" y="0"/>
          <a:chExt cx="0" cy="0"/>
        </a:xfrm>
      </p:grpSpPr>
      <p:sp>
        <p:nvSpPr>
          <p:cNvPr id="63" name="Google Shape;63;p72"/>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chemeClr val="dk1"/>
              </a:buClr>
              <a:buSzPts val="38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72"/>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90000"/>
              </a:lnSpc>
              <a:spcBef>
                <a:spcPts val="1000"/>
              </a:spcBef>
              <a:spcAft>
                <a:spcPts val="0"/>
              </a:spcAft>
              <a:buClr>
                <a:schemeClr val="lt2"/>
              </a:buClr>
              <a:buSzPts val="1800"/>
              <a:buFont typeface="Arial"/>
              <a:buNone/>
              <a:defRPr b="0" i="0" sz="1800" u="none" cap="none" strike="noStrike">
                <a:solidFill>
                  <a:schemeClr val="lt2"/>
                </a:solidFill>
                <a:latin typeface="Open Sans Light"/>
                <a:ea typeface="Open Sans Light"/>
                <a:cs typeface="Open Sans Light"/>
                <a:sym typeface="Open Sans Light"/>
              </a:defRPr>
            </a:lvl1pPr>
            <a:lvl2pPr indent="-368300" lvl="1" marL="9144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 2col">
  <p:cSld name="Title Subtitle Content - 2col">
    <p:spTree>
      <p:nvGrpSpPr>
        <p:cNvPr id="65" name="Shape 65"/>
        <p:cNvGrpSpPr/>
        <p:nvPr/>
      </p:nvGrpSpPr>
      <p:grpSpPr>
        <a:xfrm>
          <a:off x="0" y="0"/>
          <a:ext cx="0" cy="0"/>
          <a:chOff x="0" y="0"/>
          <a:chExt cx="0" cy="0"/>
        </a:xfrm>
      </p:grpSpPr>
      <p:sp>
        <p:nvSpPr>
          <p:cNvPr id="66" name="Google Shape;66;p73"/>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chemeClr val="dk1"/>
              </a:buClr>
              <a:buSzPts val="38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73"/>
          <p:cNvSpPr txBox="1"/>
          <p:nvPr>
            <p:ph idx="1"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6"/>
              </a:buClr>
              <a:buSzPts val="2400"/>
              <a:buFont typeface="Arial"/>
              <a:buNone/>
              <a:defRPr b="1" i="0" sz="2400" u="none" cap="none" strike="noStrike">
                <a:solidFill>
                  <a:schemeClr val="accent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68" name="Google Shape;68;p73"/>
          <p:cNvSpPr txBox="1"/>
          <p:nvPr>
            <p:ph idx="2" type="body"/>
          </p:nvPr>
        </p:nvSpPr>
        <p:spPr>
          <a:xfrm>
            <a:off x="97971" y="1462685"/>
            <a:ext cx="11944350" cy="528917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90000"/>
              </a:lnSpc>
              <a:spcBef>
                <a:spcPts val="1000"/>
              </a:spcBef>
              <a:spcAft>
                <a:spcPts val="0"/>
              </a:spcAft>
              <a:buClr>
                <a:schemeClr val="lt2"/>
              </a:buClr>
              <a:buSzPts val="1800"/>
              <a:buFont typeface="Arial"/>
              <a:buNone/>
              <a:defRPr b="0" i="0" sz="1800" u="none" cap="none" strike="noStrike">
                <a:solidFill>
                  <a:schemeClr val="lt2"/>
                </a:solidFill>
                <a:latin typeface="Open Sans Light"/>
                <a:ea typeface="Open Sans Light"/>
                <a:cs typeface="Open Sans Light"/>
                <a:sym typeface="Open Sans Light"/>
              </a:defRPr>
            </a:lvl1pPr>
            <a:lvl2pPr indent="-368300" lvl="1" marL="9144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 2col">
  <p:cSld name="Title Content - 2col">
    <p:spTree>
      <p:nvGrpSpPr>
        <p:cNvPr id="69" name="Shape 69"/>
        <p:cNvGrpSpPr/>
        <p:nvPr/>
      </p:nvGrpSpPr>
      <p:grpSpPr>
        <a:xfrm>
          <a:off x="0" y="0"/>
          <a:ext cx="0" cy="0"/>
          <a:chOff x="0" y="0"/>
          <a:chExt cx="0" cy="0"/>
        </a:xfrm>
      </p:grpSpPr>
      <p:sp>
        <p:nvSpPr>
          <p:cNvPr id="70" name="Google Shape;70;p74"/>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chemeClr val="dk1"/>
              </a:buClr>
              <a:buSzPts val="38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74"/>
          <p:cNvSpPr txBox="1"/>
          <p:nvPr>
            <p:ph idx="1" type="body"/>
          </p:nvPr>
        </p:nvSpPr>
        <p:spPr>
          <a:xfrm>
            <a:off x="97971" y="873580"/>
            <a:ext cx="5910944" cy="590277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90000"/>
              </a:lnSpc>
              <a:spcBef>
                <a:spcPts val="1000"/>
              </a:spcBef>
              <a:spcAft>
                <a:spcPts val="0"/>
              </a:spcAft>
              <a:buClr>
                <a:schemeClr val="lt2"/>
              </a:buClr>
              <a:buSzPts val="1800"/>
              <a:buFont typeface="Arial"/>
              <a:buNone/>
              <a:defRPr b="0" i="0" sz="1800" u="none" cap="none" strike="noStrike">
                <a:solidFill>
                  <a:schemeClr val="lt2"/>
                </a:solidFill>
                <a:latin typeface="Open Sans Light"/>
                <a:ea typeface="Open Sans Light"/>
                <a:cs typeface="Open Sans Light"/>
                <a:sym typeface="Open Sans Light"/>
              </a:defRPr>
            </a:lvl1pPr>
            <a:lvl2pPr indent="-368300" lvl="1" marL="9144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72" name="Google Shape;72;p74"/>
          <p:cNvSpPr txBox="1"/>
          <p:nvPr>
            <p:ph idx="2" type="body"/>
          </p:nvPr>
        </p:nvSpPr>
        <p:spPr>
          <a:xfrm>
            <a:off x="6131377" y="873580"/>
            <a:ext cx="5910944" cy="590277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90000"/>
              </a:lnSpc>
              <a:spcBef>
                <a:spcPts val="1000"/>
              </a:spcBef>
              <a:spcAft>
                <a:spcPts val="0"/>
              </a:spcAft>
              <a:buClr>
                <a:schemeClr val="lt2"/>
              </a:buClr>
              <a:buSzPts val="1800"/>
              <a:buFont typeface="Arial"/>
              <a:buNone/>
              <a:defRPr b="0" i="0" sz="1800" u="none" cap="none" strike="noStrike">
                <a:solidFill>
                  <a:schemeClr val="lt2"/>
                </a:solidFill>
                <a:latin typeface="Open Sans Light"/>
                <a:ea typeface="Open Sans Light"/>
                <a:cs typeface="Open Sans Light"/>
                <a:sym typeface="Open Sans Light"/>
              </a:defRPr>
            </a:lvl1pPr>
            <a:lvl2pPr indent="-368300" lvl="1" marL="9144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24" name="Shape 24"/>
        <p:cNvGrpSpPr/>
        <p:nvPr/>
      </p:nvGrpSpPr>
      <p:grpSpPr>
        <a:xfrm>
          <a:off x="0" y="0"/>
          <a:ext cx="0" cy="0"/>
          <a:chOff x="0" y="0"/>
          <a:chExt cx="0" cy="0"/>
        </a:xfrm>
      </p:grpSpPr>
      <p:sp>
        <p:nvSpPr>
          <p:cNvPr id="25" name="Google Shape;25;p65"/>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chemeClr val="dk1"/>
              </a:buClr>
              <a:buSzPts val="3800"/>
              <a:buFont typeface="Open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65"/>
          <p:cNvSpPr txBox="1"/>
          <p:nvPr>
            <p:ph idx="1" type="body"/>
          </p:nvPr>
        </p:nvSpPr>
        <p:spPr>
          <a:xfrm>
            <a:off x="97971" y="1462684"/>
            <a:ext cx="5910944" cy="5313673"/>
          </a:xfrm>
          <a:prstGeom prst="rect">
            <a:avLst/>
          </a:prstGeom>
          <a:noFill/>
          <a:ln>
            <a:noFill/>
          </a:ln>
        </p:spPr>
        <p:txBody>
          <a:bodyPr anchorCtr="0" anchor="t" bIns="45700" lIns="91425" spcFirstLastPara="1" rIns="91425" wrap="square" tIns="45700">
            <a:noAutofit/>
          </a:bodyPr>
          <a:lstStyle>
            <a:lvl1pPr indent="-228600" lvl="0" marL="457200" marR="0" algn="just">
              <a:lnSpc>
                <a:spcPct val="90000"/>
              </a:lnSpc>
              <a:spcBef>
                <a:spcPts val="1000"/>
              </a:spcBef>
              <a:spcAft>
                <a:spcPts val="0"/>
              </a:spcAft>
              <a:buClr>
                <a:schemeClr val="lt2"/>
              </a:buClr>
              <a:buSzPts val="1800"/>
              <a:buFont typeface="Arial"/>
              <a:buNone/>
              <a:defRPr b="0" i="0" sz="1800" u="none" cap="none" strike="noStrike">
                <a:solidFill>
                  <a:schemeClr val="lt2"/>
                </a:solidFill>
                <a:latin typeface="Open Sans Light"/>
                <a:ea typeface="Open Sans Light"/>
                <a:cs typeface="Open Sans Light"/>
                <a:sym typeface="Open Sans Light"/>
              </a:defRPr>
            </a:lvl1pPr>
            <a:lvl2pPr indent="-368300" lvl="1" marL="914400" marR="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2pPr>
            <a:lvl3pPr indent="-368300" lvl="2" marL="1371600" marR="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3pPr>
            <a:lvl4pPr indent="-368300" lvl="3" marL="1828800" marR="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4pPr>
            <a:lvl5pPr indent="-368300" lvl="4" marL="2286000" marR="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5pPr>
            <a:lvl6pPr indent="-342900" lvl="5" marL="27432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27" name="Google Shape;27;p65"/>
          <p:cNvSpPr txBox="1"/>
          <p:nvPr>
            <p:ph idx="2" type="body"/>
          </p:nvPr>
        </p:nvSpPr>
        <p:spPr>
          <a:xfrm>
            <a:off x="6131377" y="1462684"/>
            <a:ext cx="5910944" cy="5313673"/>
          </a:xfrm>
          <a:prstGeom prst="rect">
            <a:avLst/>
          </a:prstGeom>
          <a:noFill/>
          <a:ln>
            <a:noFill/>
          </a:ln>
        </p:spPr>
        <p:txBody>
          <a:bodyPr anchorCtr="0" anchor="t" bIns="45700" lIns="91425" spcFirstLastPara="1" rIns="91425" wrap="square" tIns="45700">
            <a:noAutofit/>
          </a:bodyPr>
          <a:lstStyle>
            <a:lvl1pPr indent="-228600" lvl="0" marL="457200" marR="0" algn="just">
              <a:lnSpc>
                <a:spcPct val="90000"/>
              </a:lnSpc>
              <a:spcBef>
                <a:spcPts val="1000"/>
              </a:spcBef>
              <a:spcAft>
                <a:spcPts val="0"/>
              </a:spcAft>
              <a:buClr>
                <a:schemeClr val="lt2"/>
              </a:buClr>
              <a:buSzPts val="1800"/>
              <a:buFont typeface="Arial"/>
              <a:buNone/>
              <a:defRPr b="0" i="0" sz="1800" u="none" cap="none" strike="noStrike">
                <a:solidFill>
                  <a:schemeClr val="lt2"/>
                </a:solidFill>
                <a:latin typeface="Open Sans Light"/>
                <a:ea typeface="Open Sans Light"/>
                <a:cs typeface="Open Sans Light"/>
                <a:sym typeface="Open Sans Light"/>
              </a:defRPr>
            </a:lvl1pPr>
            <a:lvl2pPr indent="-368300" lvl="1" marL="914400" marR="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2pPr>
            <a:lvl3pPr indent="-368300" lvl="2" marL="1371600" marR="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3pPr>
            <a:lvl4pPr indent="-368300" lvl="3" marL="1828800" marR="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4pPr>
            <a:lvl5pPr indent="-368300" lvl="4" marL="2286000" marR="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5pPr>
            <a:lvl6pPr indent="-342900" lvl="5" marL="27432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28" name="Google Shape;28;p65"/>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lvl1pPr indent="-228600" lvl="0" marL="457200" marR="0" algn="just">
              <a:lnSpc>
                <a:spcPct val="90000"/>
              </a:lnSpc>
              <a:spcBef>
                <a:spcPts val="1000"/>
              </a:spcBef>
              <a:spcAft>
                <a:spcPts val="0"/>
              </a:spcAft>
              <a:buClr>
                <a:schemeClr val="accent6"/>
              </a:buClr>
              <a:buSzPts val="2400"/>
              <a:buFont typeface="Arial"/>
              <a:buNone/>
              <a:defRPr b="1" i="0" sz="2400" u="none" cap="none" strike="noStrike">
                <a:solidFill>
                  <a:schemeClr val="accent6"/>
                </a:solidFill>
                <a:latin typeface="Calibri"/>
                <a:ea typeface="Calibri"/>
                <a:cs typeface="Calibri"/>
                <a:sym typeface="Calibri"/>
              </a:defRPr>
            </a:lvl1pPr>
            <a:lvl2pPr indent="-381000" lvl="1" marL="914400" marR="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 2col">
  <p:cSld name="Title Subtitle Content - 2col">
    <p:spTree>
      <p:nvGrpSpPr>
        <p:cNvPr id="29" name="Shape 29"/>
        <p:cNvGrpSpPr/>
        <p:nvPr/>
      </p:nvGrpSpPr>
      <p:grpSpPr>
        <a:xfrm>
          <a:off x="0" y="0"/>
          <a:ext cx="0" cy="0"/>
          <a:chOff x="0" y="0"/>
          <a:chExt cx="0" cy="0"/>
        </a:xfrm>
      </p:grpSpPr>
      <p:sp>
        <p:nvSpPr>
          <p:cNvPr id="30" name="Google Shape;30;p66"/>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chemeClr val="dk1"/>
              </a:buClr>
              <a:buSzPts val="3800"/>
              <a:buFont typeface="Open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66"/>
          <p:cNvSpPr txBox="1"/>
          <p:nvPr>
            <p:ph idx="1"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lvl1pPr indent="-228600" lvl="0" marL="457200" marR="0" algn="just">
              <a:lnSpc>
                <a:spcPct val="90000"/>
              </a:lnSpc>
              <a:spcBef>
                <a:spcPts val="1000"/>
              </a:spcBef>
              <a:spcAft>
                <a:spcPts val="0"/>
              </a:spcAft>
              <a:buClr>
                <a:schemeClr val="accent6"/>
              </a:buClr>
              <a:buSzPts val="2400"/>
              <a:buFont typeface="Arial"/>
              <a:buNone/>
              <a:defRPr b="1" i="0" sz="2400" u="none" cap="none" strike="noStrike">
                <a:solidFill>
                  <a:schemeClr val="accent6"/>
                </a:solidFill>
                <a:latin typeface="Calibri"/>
                <a:ea typeface="Calibri"/>
                <a:cs typeface="Calibri"/>
                <a:sym typeface="Calibri"/>
              </a:defRPr>
            </a:lvl1pPr>
            <a:lvl2pPr indent="-381000" lvl="1" marL="914400" marR="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32" name="Google Shape;32;p66"/>
          <p:cNvSpPr txBox="1"/>
          <p:nvPr>
            <p:ph idx="2" type="body"/>
          </p:nvPr>
        </p:nvSpPr>
        <p:spPr>
          <a:xfrm>
            <a:off x="97971" y="1462685"/>
            <a:ext cx="11944350" cy="5289179"/>
          </a:xfrm>
          <a:prstGeom prst="rect">
            <a:avLst/>
          </a:prstGeom>
          <a:noFill/>
          <a:ln>
            <a:noFill/>
          </a:ln>
        </p:spPr>
        <p:txBody>
          <a:bodyPr anchorCtr="0" anchor="t" bIns="45700" lIns="91425" spcFirstLastPara="1" rIns="91425" wrap="square" tIns="45700">
            <a:noAutofit/>
          </a:bodyPr>
          <a:lstStyle>
            <a:lvl1pPr indent="-228600" lvl="0" marL="457200" marR="0" algn="just">
              <a:lnSpc>
                <a:spcPct val="90000"/>
              </a:lnSpc>
              <a:spcBef>
                <a:spcPts val="1000"/>
              </a:spcBef>
              <a:spcAft>
                <a:spcPts val="0"/>
              </a:spcAft>
              <a:buClr>
                <a:schemeClr val="lt2"/>
              </a:buClr>
              <a:buSzPts val="1800"/>
              <a:buFont typeface="Arial"/>
              <a:buNone/>
              <a:defRPr b="0" i="0" sz="1800" u="none" cap="none" strike="noStrike">
                <a:solidFill>
                  <a:schemeClr val="lt2"/>
                </a:solidFill>
                <a:latin typeface="Open Sans Light"/>
                <a:ea typeface="Open Sans Light"/>
                <a:cs typeface="Open Sans Light"/>
                <a:sym typeface="Open Sans Light"/>
              </a:defRPr>
            </a:lvl1pPr>
            <a:lvl2pPr indent="-368300" lvl="1" marL="914400" marR="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2pPr>
            <a:lvl3pPr indent="-368300" lvl="2" marL="1371600" marR="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3pPr>
            <a:lvl4pPr indent="-368300" lvl="3" marL="1828800" marR="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4pPr>
            <a:lvl5pPr indent="-368300" lvl="4" marL="2286000" marR="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5pPr>
            <a:lvl6pPr indent="-342900" lvl="5" marL="27432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 2col">
  <p:cSld name="Title Content - 2col">
    <p:spTree>
      <p:nvGrpSpPr>
        <p:cNvPr id="33" name="Shape 33"/>
        <p:cNvGrpSpPr/>
        <p:nvPr/>
      </p:nvGrpSpPr>
      <p:grpSpPr>
        <a:xfrm>
          <a:off x="0" y="0"/>
          <a:ext cx="0" cy="0"/>
          <a:chOff x="0" y="0"/>
          <a:chExt cx="0" cy="0"/>
        </a:xfrm>
      </p:grpSpPr>
      <p:sp>
        <p:nvSpPr>
          <p:cNvPr id="34" name="Google Shape;34;p67"/>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chemeClr val="dk1"/>
              </a:buClr>
              <a:buSzPts val="3800"/>
              <a:buFont typeface="Open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7"/>
          <p:cNvSpPr txBox="1"/>
          <p:nvPr>
            <p:ph idx="1" type="body"/>
          </p:nvPr>
        </p:nvSpPr>
        <p:spPr>
          <a:xfrm>
            <a:off x="97971" y="873580"/>
            <a:ext cx="5910944" cy="5902778"/>
          </a:xfrm>
          <a:prstGeom prst="rect">
            <a:avLst/>
          </a:prstGeom>
          <a:noFill/>
          <a:ln>
            <a:noFill/>
          </a:ln>
        </p:spPr>
        <p:txBody>
          <a:bodyPr anchorCtr="0" anchor="t" bIns="45700" lIns="91425" spcFirstLastPara="1" rIns="91425" wrap="square" tIns="45700">
            <a:noAutofit/>
          </a:bodyPr>
          <a:lstStyle>
            <a:lvl1pPr indent="-228600" lvl="0" marL="457200" marR="0" algn="just">
              <a:lnSpc>
                <a:spcPct val="90000"/>
              </a:lnSpc>
              <a:spcBef>
                <a:spcPts val="1000"/>
              </a:spcBef>
              <a:spcAft>
                <a:spcPts val="0"/>
              </a:spcAft>
              <a:buClr>
                <a:schemeClr val="lt2"/>
              </a:buClr>
              <a:buSzPts val="1800"/>
              <a:buFont typeface="Arial"/>
              <a:buNone/>
              <a:defRPr b="0" i="0" sz="1800" u="none" cap="none" strike="noStrike">
                <a:solidFill>
                  <a:schemeClr val="lt2"/>
                </a:solidFill>
                <a:latin typeface="Open Sans Light"/>
                <a:ea typeface="Open Sans Light"/>
                <a:cs typeface="Open Sans Light"/>
                <a:sym typeface="Open Sans Light"/>
              </a:defRPr>
            </a:lvl1pPr>
            <a:lvl2pPr indent="-368300" lvl="1" marL="914400" marR="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2pPr>
            <a:lvl3pPr indent="-368300" lvl="2" marL="1371600" marR="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3pPr>
            <a:lvl4pPr indent="-368300" lvl="3" marL="1828800" marR="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4pPr>
            <a:lvl5pPr indent="-368300" lvl="4" marL="2286000" marR="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5pPr>
            <a:lvl6pPr indent="-342900" lvl="5" marL="27432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36" name="Google Shape;36;p67"/>
          <p:cNvSpPr txBox="1"/>
          <p:nvPr>
            <p:ph idx="2" type="body"/>
          </p:nvPr>
        </p:nvSpPr>
        <p:spPr>
          <a:xfrm>
            <a:off x="6131377" y="873580"/>
            <a:ext cx="5910944" cy="5902778"/>
          </a:xfrm>
          <a:prstGeom prst="rect">
            <a:avLst/>
          </a:prstGeom>
          <a:noFill/>
          <a:ln>
            <a:noFill/>
          </a:ln>
        </p:spPr>
        <p:txBody>
          <a:bodyPr anchorCtr="0" anchor="t" bIns="45700" lIns="91425" spcFirstLastPara="1" rIns="91425" wrap="square" tIns="45700">
            <a:noAutofit/>
          </a:bodyPr>
          <a:lstStyle>
            <a:lvl1pPr indent="-228600" lvl="0" marL="457200" marR="0" algn="just">
              <a:lnSpc>
                <a:spcPct val="90000"/>
              </a:lnSpc>
              <a:spcBef>
                <a:spcPts val="1000"/>
              </a:spcBef>
              <a:spcAft>
                <a:spcPts val="0"/>
              </a:spcAft>
              <a:buClr>
                <a:schemeClr val="lt2"/>
              </a:buClr>
              <a:buSzPts val="1800"/>
              <a:buFont typeface="Arial"/>
              <a:buNone/>
              <a:defRPr b="0" i="0" sz="1800" u="none" cap="none" strike="noStrike">
                <a:solidFill>
                  <a:schemeClr val="lt2"/>
                </a:solidFill>
                <a:latin typeface="Open Sans Light"/>
                <a:ea typeface="Open Sans Light"/>
                <a:cs typeface="Open Sans Light"/>
                <a:sym typeface="Open Sans Light"/>
              </a:defRPr>
            </a:lvl1pPr>
            <a:lvl2pPr indent="-368300" lvl="1" marL="914400" marR="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2pPr>
            <a:lvl3pPr indent="-368300" lvl="2" marL="1371600" marR="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3pPr>
            <a:lvl4pPr indent="-368300" lvl="3" marL="1828800" marR="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4pPr>
            <a:lvl5pPr indent="-368300" lvl="4" marL="2286000" marR="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5pPr>
            <a:lvl6pPr indent="-342900" lvl="5" marL="27432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37" name="Shape 37"/>
        <p:cNvGrpSpPr/>
        <p:nvPr/>
      </p:nvGrpSpPr>
      <p:grpSpPr>
        <a:xfrm>
          <a:off x="0" y="0"/>
          <a:ext cx="0" cy="0"/>
          <a:chOff x="0" y="0"/>
          <a:chExt cx="0" cy="0"/>
        </a:xfrm>
      </p:grpSpPr>
      <p:sp>
        <p:nvSpPr>
          <p:cNvPr id="38" name="Google Shape;38;p30"/>
          <p:cNvSpPr/>
          <p:nvPr/>
        </p:nvSpPr>
        <p:spPr>
          <a:xfrm>
            <a:off x="0" y="0"/>
            <a:ext cx="12192000" cy="6858000"/>
          </a:xfrm>
          <a:prstGeom prst="rect">
            <a:avLst/>
          </a:prstGeom>
          <a:solidFill>
            <a:srgbClr val="E8F6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39" name="Google Shape;39;p30"/>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52BAAD"/>
              </a:buClr>
              <a:buSzPts val="2000"/>
              <a:buFont typeface="Open Sans"/>
              <a:buNone/>
              <a:defRPr b="1" sz="2000">
                <a:solidFill>
                  <a:srgbClr val="52BAAD"/>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0"/>
          <p:cNvSpPr/>
          <p:nvPr/>
        </p:nvSpPr>
        <p:spPr>
          <a:xfrm flipH="1">
            <a:off x="2172708" y="2774849"/>
            <a:ext cx="7839428" cy="45719"/>
          </a:xfrm>
          <a:prstGeom prst="rect">
            <a:avLst/>
          </a:prstGeom>
          <a:solidFill>
            <a:srgbClr val="52BA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41" name="Shape 41"/>
        <p:cNvGrpSpPr/>
        <p:nvPr/>
      </p:nvGrpSpPr>
      <p:grpSpPr>
        <a:xfrm>
          <a:off x="0" y="0"/>
          <a:ext cx="0" cy="0"/>
          <a:chOff x="0" y="0"/>
          <a:chExt cx="0" cy="0"/>
        </a:xfrm>
      </p:grpSpPr>
      <p:sp>
        <p:nvSpPr>
          <p:cNvPr id="42" name="Google Shape;42;p31"/>
          <p:cNvSpPr/>
          <p:nvPr/>
        </p:nvSpPr>
        <p:spPr>
          <a:xfrm>
            <a:off x="0" y="0"/>
            <a:ext cx="12192000" cy="685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43" name="Google Shape;43;p31"/>
          <p:cNvSpPr txBox="1"/>
          <p:nvPr>
            <p:ph type="ctrTitle"/>
          </p:nvPr>
        </p:nvSpPr>
        <p:spPr>
          <a:xfrm>
            <a:off x="2179865" y="2937536"/>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1"/>
              </a:buClr>
              <a:buSzPts val="2000"/>
              <a:buFont typeface="Open Sans"/>
              <a:buNone/>
              <a:defRPr b="1" sz="2000">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44" name="Google Shape;44;p31"/>
          <p:cNvPicPr preferRelativeResize="0"/>
          <p:nvPr/>
        </p:nvPicPr>
        <p:blipFill rotWithShape="1">
          <a:blip r:embed="rId2">
            <a:alphaModFix/>
          </a:blip>
          <a:srcRect b="0" l="0" r="0" t="0"/>
          <a:stretch/>
        </p:blipFill>
        <p:spPr>
          <a:xfrm>
            <a:off x="5239605" y="1688651"/>
            <a:ext cx="1712791" cy="1064995"/>
          </a:xfrm>
          <a:prstGeom prst="rect">
            <a:avLst/>
          </a:prstGeom>
          <a:noFill/>
          <a:ln>
            <a:noFill/>
          </a:ln>
        </p:spPr>
      </p:pic>
      <p:pic>
        <p:nvPicPr>
          <p:cNvPr id="45" name="Google Shape;45;p31"/>
          <p:cNvPicPr preferRelativeResize="0"/>
          <p:nvPr/>
        </p:nvPicPr>
        <p:blipFill rotWithShape="1">
          <a:blip r:embed="rId3">
            <a:alphaModFix/>
          </a:blip>
          <a:srcRect b="0" l="0" r="0" t="0"/>
          <a:stretch/>
        </p:blipFill>
        <p:spPr>
          <a:xfrm>
            <a:off x="1032127" y="6188473"/>
            <a:ext cx="2281165" cy="469502"/>
          </a:xfrm>
          <a:prstGeom prst="rect">
            <a:avLst/>
          </a:prstGeom>
          <a:noFill/>
          <a:ln>
            <a:noFill/>
          </a:ln>
        </p:spPr>
      </p:pic>
      <p:sp>
        <p:nvSpPr>
          <p:cNvPr id="46" name="Google Shape;46;p31"/>
          <p:cNvSpPr txBox="1"/>
          <p:nvPr/>
        </p:nvSpPr>
        <p:spPr>
          <a:xfrm>
            <a:off x="3313292" y="6150114"/>
            <a:ext cx="7753350"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Open Sans"/>
                <a:ea typeface="Open Sans"/>
                <a:cs typeface="Open Sans"/>
                <a:sym typeface="Open Sans"/>
              </a:rPr>
              <a:t>This project has been funded with support from the European Commission. This publication reflects the views only of the author, and the Commission cannot be held responsible for any use which may be made of the information contained therein. Project Number: 2020-1-UK01-KA204-079165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Open Sans"/>
              <a:ea typeface="Open Sans"/>
              <a:cs typeface="Open Sans"/>
              <a:sym typeface="Open Sans"/>
            </a:endParaRPr>
          </a:p>
        </p:txBody>
      </p:sp>
      <p:sp>
        <p:nvSpPr>
          <p:cNvPr id="47" name="Google Shape;47;p31"/>
          <p:cNvSpPr/>
          <p:nvPr/>
        </p:nvSpPr>
        <p:spPr>
          <a:xfrm flipH="1">
            <a:off x="2172707" y="2913643"/>
            <a:ext cx="7839428" cy="4571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lide">
  <p:cSld name="Default Slide">
    <p:spTree>
      <p:nvGrpSpPr>
        <p:cNvPr id="48" name="Shape 4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52" name="Shape 52"/>
        <p:cNvGrpSpPr/>
        <p:nvPr/>
      </p:nvGrpSpPr>
      <p:grpSpPr>
        <a:xfrm>
          <a:off x="0" y="0"/>
          <a:ext cx="0" cy="0"/>
          <a:chOff x="0" y="0"/>
          <a:chExt cx="0" cy="0"/>
        </a:xfrm>
      </p:grpSpPr>
      <p:sp>
        <p:nvSpPr>
          <p:cNvPr id="53" name="Google Shape;53;p69"/>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chemeClr val="dk1"/>
              </a:buClr>
              <a:buSzPts val="38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69"/>
          <p:cNvSpPr txBox="1"/>
          <p:nvPr>
            <p:ph idx="1" type="body"/>
          </p:nvPr>
        </p:nvSpPr>
        <p:spPr>
          <a:xfrm>
            <a:off x="97971" y="1462684"/>
            <a:ext cx="5910944" cy="531367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90000"/>
              </a:lnSpc>
              <a:spcBef>
                <a:spcPts val="1000"/>
              </a:spcBef>
              <a:spcAft>
                <a:spcPts val="0"/>
              </a:spcAft>
              <a:buClr>
                <a:schemeClr val="lt2"/>
              </a:buClr>
              <a:buSzPts val="1800"/>
              <a:buFont typeface="Arial"/>
              <a:buNone/>
              <a:defRPr b="0" i="0" sz="1800" u="none" cap="none" strike="noStrike">
                <a:solidFill>
                  <a:schemeClr val="lt2"/>
                </a:solidFill>
                <a:latin typeface="Open Sans Light"/>
                <a:ea typeface="Open Sans Light"/>
                <a:cs typeface="Open Sans Light"/>
                <a:sym typeface="Open Sans Light"/>
              </a:defRPr>
            </a:lvl1pPr>
            <a:lvl2pPr indent="-368300" lvl="1" marL="9144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55" name="Google Shape;55;p69"/>
          <p:cNvSpPr txBox="1"/>
          <p:nvPr>
            <p:ph idx="2" type="body"/>
          </p:nvPr>
        </p:nvSpPr>
        <p:spPr>
          <a:xfrm>
            <a:off x="6131377" y="1462684"/>
            <a:ext cx="5910944" cy="531367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90000"/>
              </a:lnSpc>
              <a:spcBef>
                <a:spcPts val="1000"/>
              </a:spcBef>
              <a:spcAft>
                <a:spcPts val="0"/>
              </a:spcAft>
              <a:buClr>
                <a:schemeClr val="lt2"/>
              </a:buClr>
              <a:buSzPts val="1800"/>
              <a:buFont typeface="Arial"/>
              <a:buNone/>
              <a:defRPr b="0" i="0" sz="1800" u="none" cap="none" strike="noStrike">
                <a:solidFill>
                  <a:schemeClr val="lt2"/>
                </a:solidFill>
                <a:latin typeface="Open Sans Light"/>
                <a:ea typeface="Open Sans Light"/>
                <a:cs typeface="Open Sans Light"/>
                <a:sym typeface="Open Sans Light"/>
              </a:defRPr>
            </a:lvl1pPr>
            <a:lvl2pPr indent="-368300" lvl="1" marL="9144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56" name="Google Shape;56;p69"/>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6"/>
              </a:buClr>
              <a:buSzPts val="2400"/>
              <a:buFont typeface="Arial"/>
              <a:buNone/>
              <a:defRPr b="1" i="0" sz="2400" u="none" cap="none" strike="noStrike">
                <a:solidFill>
                  <a:schemeClr val="accent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1_Title Subtitle Text - 1col">
    <p:spTree>
      <p:nvGrpSpPr>
        <p:cNvPr id="57" name="Shape 57"/>
        <p:cNvGrpSpPr/>
        <p:nvPr/>
      </p:nvGrpSpPr>
      <p:grpSpPr>
        <a:xfrm>
          <a:off x="0" y="0"/>
          <a:ext cx="0" cy="0"/>
          <a:chOff x="0" y="0"/>
          <a:chExt cx="0" cy="0"/>
        </a:xfrm>
      </p:grpSpPr>
      <p:sp>
        <p:nvSpPr>
          <p:cNvPr id="58" name="Google Shape;58;p70"/>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chemeClr val="dk1"/>
              </a:buClr>
              <a:buSzPts val="38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70"/>
          <p:cNvSpPr txBox="1"/>
          <p:nvPr>
            <p:ph idx="1" type="body"/>
          </p:nvPr>
        </p:nvSpPr>
        <p:spPr>
          <a:xfrm>
            <a:off x="97971" y="1462684"/>
            <a:ext cx="5910944" cy="531367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90000"/>
              </a:lnSpc>
              <a:spcBef>
                <a:spcPts val="1000"/>
              </a:spcBef>
              <a:spcAft>
                <a:spcPts val="0"/>
              </a:spcAft>
              <a:buClr>
                <a:schemeClr val="lt2"/>
              </a:buClr>
              <a:buSzPts val="1800"/>
              <a:buFont typeface="Arial"/>
              <a:buNone/>
              <a:defRPr b="0" i="0" sz="1800" u="none" cap="none" strike="noStrike">
                <a:solidFill>
                  <a:schemeClr val="lt2"/>
                </a:solidFill>
                <a:latin typeface="Open Sans Light"/>
                <a:ea typeface="Open Sans Light"/>
                <a:cs typeface="Open Sans Light"/>
                <a:sym typeface="Open Sans Light"/>
              </a:defRPr>
            </a:lvl1pPr>
            <a:lvl2pPr indent="-368300" lvl="1" marL="9144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60" name="Google Shape;60;p70"/>
          <p:cNvSpPr txBox="1"/>
          <p:nvPr>
            <p:ph idx="2" type="body"/>
          </p:nvPr>
        </p:nvSpPr>
        <p:spPr>
          <a:xfrm>
            <a:off x="6131377" y="1462684"/>
            <a:ext cx="5910944" cy="531367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90000"/>
              </a:lnSpc>
              <a:spcBef>
                <a:spcPts val="1000"/>
              </a:spcBef>
              <a:spcAft>
                <a:spcPts val="0"/>
              </a:spcAft>
              <a:buClr>
                <a:schemeClr val="lt2"/>
              </a:buClr>
              <a:buSzPts val="1800"/>
              <a:buFont typeface="Arial"/>
              <a:buNone/>
              <a:defRPr b="0" i="0" sz="1800" u="none" cap="none" strike="noStrike">
                <a:solidFill>
                  <a:schemeClr val="lt2"/>
                </a:solidFill>
                <a:latin typeface="Open Sans Light"/>
                <a:ea typeface="Open Sans Light"/>
                <a:cs typeface="Open Sans Light"/>
                <a:sym typeface="Open Sans Light"/>
              </a:defRPr>
            </a:lvl1pPr>
            <a:lvl2pPr indent="-368300" lvl="1" marL="9144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61" name="Google Shape;61;p70"/>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6"/>
              </a:buClr>
              <a:buSzPts val="2400"/>
              <a:buFont typeface="Arial"/>
              <a:buNone/>
              <a:defRPr b="1" i="0" sz="2400" u="none" cap="none" strike="noStrike">
                <a:solidFill>
                  <a:schemeClr val="accent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24"/>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Open Sans"/>
              <a:buNone/>
              <a:defRPr b="0" i="0" sz="4400" u="none" cap="none" strike="noStrike">
                <a:solidFill>
                  <a:schemeClr val="lt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Open Sans"/>
                <a:ea typeface="Open Sans"/>
                <a:cs typeface="Open Sans"/>
                <a:sym typeface="Open Sans"/>
              </a:defRPr>
            </a:lvl9pPr>
          </a:lstStyle>
          <a:p/>
        </p:txBody>
      </p:sp>
      <p:sp>
        <p:nvSpPr>
          <p:cNvPr id="12" name="Google Shape;12;p24"/>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AEB3B5"/>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Open Sans"/>
                <a:ea typeface="Open Sans"/>
                <a:cs typeface="Open Sans"/>
                <a:sym typeface="Open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Open Sans"/>
                <a:ea typeface="Open Sans"/>
                <a:cs typeface="Open Sans"/>
                <a:sym typeface="Open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Open Sans"/>
                <a:ea typeface="Open Sans"/>
                <a:cs typeface="Open Sans"/>
                <a:sym typeface="Open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Open Sans"/>
                <a:ea typeface="Open Sans"/>
                <a:cs typeface="Open Sans"/>
                <a:sym typeface="Open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Open Sans"/>
                <a:ea typeface="Open Sans"/>
                <a:cs typeface="Open Sans"/>
                <a:sym typeface="Open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Open Sans"/>
                <a:ea typeface="Open Sans"/>
                <a:cs typeface="Open Sans"/>
                <a:sym typeface="Open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Open Sans"/>
                <a:ea typeface="Open Sans"/>
                <a:cs typeface="Open Sans"/>
                <a:sym typeface="Open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Open Sans"/>
                <a:ea typeface="Open Sans"/>
                <a:cs typeface="Open Sans"/>
                <a:sym typeface="Open Sans"/>
              </a:defRPr>
            </a:lvl9pPr>
          </a:lstStyle>
          <a:p/>
        </p:txBody>
      </p:sp>
      <p:sp>
        <p:nvSpPr>
          <p:cNvPr id="13" name="Google Shape;13;p24"/>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AEB3B5"/>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Open Sans"/>
                <a:ea typeface="Open Sans"/>
                <a:cs typeface="Open Sans"/>
                <a:sym typeface="Open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Open Sans"/>
                <a:ea typeface="Open Sans"/>
                <a:cs typeface="Open Sans"/>
                <a:sym typeface="Open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Open Sans"/>
                <a:ea typeface="Open Sans"/>
                <a:cs typeface="Open Sans"/>
                <a:sym typeface="Open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Open Sans"/>
                <a:ea typeface="Open Sans"/>
                <a:cs typeface="Open Sans"/>
                <a:sym typeface="Open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Open Sans"/>
                <a:ea typeface="Open Sans"/>
                <a:cs typeface="Open Sans"/>
                <a:sym typeface="Open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Open Sans"/>
                <a:ea typeface="Open Sans"/>
                <a:cs typeface="Open Sans"/>
                <a:sym typeface="Open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Open Sans"/>
                <a:ea typeface="Open Sans"/>
                <a:cs typeface="Open Sans"/>
                <a:sym typeface="Open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Open Sans"/>
                <a:ea typeface="Open Sans"/>
                <a:cs typeface="Open Sans"/>
                <a:sym typeface="Open Sans"/>
              </a:defRPr>
            </a:lvl9pPr>
          </a:lstStyle>
          <a:p/>
        </p:txBody>
      </p:sp>
      <p:sp>
        <p:nvSpPr>
          <p:cNvPr id="14" name="Google Shape;14;p24"/>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AEB3B5"/>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AEB3B5"/>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AEB3B5"/>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AEB3B5"/>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AEB3B5"/>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AEB3B5"/>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AEB3B5"/>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AEB3B5"/>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AEB3B5"/>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9" name="Shape 49"/>
        <p:cNvGrpSpPr/>
        <p:nvPr/>
      </p:nvGrpSpPr>
      <p:grpSpPr>
        <a:xfrm>
          <a:off x="0" y="0"/>
          <a:ext cx="0" cy="0"/>
          <a:chOff x="0" y="0"/>
          <a:chExt cx="0" cy="0"/>
        </a:xfrm>
      </p:grpSpPr>
      <p:sp>
        <p:nvSpPr>
          <p:cNvPr id="50" name="Google Shape;50;p68"/>
          <p:cNvSpPr/>
          <p:nvPr/>
        </p:nvSpPr>
        <p:spPr>
          <a:xfrm>
            <a:off x="0" y="0"/>
            <a:ext cx="12192000" cy="797521"/>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51" name="Google Shape;51;p68"/>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marR="0" rtl="0" algn="l">
              <a:lnSpc>
                <a:spcPct val="90000"/>
              </a:lnSpc>
              <a:spcBef>
                <a:spcPts val="0"/>
              </a:spcBef>
              <a:spcAft>
                <a:spcPts val="0"/>
              </a:spcAft>
              <a:buClr>
                <a:schemeClr val="dk1"/>
              </a:buClr>
              <a:buSzPts val="3800"/>
              <a:buFont typeface="Open Sans"/>
              <a:buNone/>
              <a:defRPr b="0" i="0" sz="3800" u="none" cap="none" strike="noStrik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 accent1="accent1" accent2="accent2" accent3="accent3" accent4="accent4" accent5="accent5" accent6="accent6" bg1="lt1" bg2="dk2" tx1="dk1" tx2="lt2" folHlink="folHlink" hlink="hlink"/>
  <p:sldLayoutIdLst>
    <p:sldLayoutId id="2147483657" r:id="rId1"/>
    <p:sldLayoutId id="2147483658" r:id="rId2"/>
    <p:sldLayoutId id="2147483659" r:id="rId3"/>
    <p:sldLayoutId id="2147483660" r:id="rId4"/>
    <p:sldLayoutId id="2147483661"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google.com/url?sa=i&amp;url=http%3A%2F%2Fwww.a-spin.pt%2F%3Fp%3D5130&amp;psig=AOvVaw3I-doW7LJTywQGvoxqJpUm&amp;ust=1582022396185000&amp;source=images&amp;cd=vfe&amp;ved=0CAIQjRxqFwoTCIj1_uqy2OcCFQAAAAAdAAAAABAI"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 Id="rId3"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 Id="rId3"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 Id="rId3"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hyperlink" Target="https://www.google.com/url?sa=i&amp;url=http%3A%2F%2Fwww.a-spin.pt%2F%3Fp%3D5130&amp;psig=AOvVaw3I-doW7LJTywQGvoxqJpUm&amp;ust=1582022396185000&amp;source=images&amp;cd=vfe&amp;ved=0CAIQjRxqFwoTCIj1_uqy2OcCFQAAAAAdAAAAABAI" TargetMode="External"/><Relationship Id="rId4" Type="http://schemas.openxmlformats.org/officeDocument/2006/relationships/image" Target="../media/image4.png"/><Relationship Id="rId5" Type="http://schemas.openxmlformats.org/officeDocument/2006/relationships/hyperlink" Target="http://www.eurotraining.g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33"/>
          <p:cNvSpPr txBox="1"/>
          <p:nvPr>
            <p:ph idx="1" type="subTitle"/>
          </p:nvPr>
        </p:nvSpPr>
        <p:spPr>
          <a:xfrm>
            <a:off x="6086475" y="4549902"/>
            <a:ext cx="5178855" cy="129283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1600"/>
              <a:buNone/>
            </a:pPr>
            <a:r>
              <a:rPr lang="en-US" sz="1600"/>
              <a:t>Módulo 2 - Análise de necessidades de formação em educação intergeracional nas organizações</a:t>
            </a:r>
            <a:endParaRPr sz="1600"/>
          </a:p>
        </p:txBody>
      </p:sp>
      <p:pic>
        <p:nvPicPr>
          <p:cNvPr descr="Resultado de imagem para financiado erasmus +" id="78" name="Google Shape;78;p33">
            <a:hlinkClick r:id="rId3"/>
          </p:cNvPr>
          <p:cNvPicPr preferRelativeResize="0"/>
          <p:nvPr/>
        </p:nvPicPr>
        <p:blipFill rotWithShape="1">
          <a:blip r:embed="rId4">
            <a:alphaModFix/>
          </a:blip>
          <a:srcRect b="0" l="0" r="0" t="0"/>
          <a:stretch/>
        </p:blipFill>
        <p:spPr>
          <a:xfrm>
            <a:off x="1017396" y="6124448"/>
            <a:ext cx="2301875" cy="532384"/>
          </a:xfrm>
          <a:prstGeom prst="rect">
            <a:avLst/>
          </a:prstGeom>
          <a:noFill/>
          <a:ln>
            <a:noFill/>
          </a:ln>
        </p:spPr>
      </p:pic>
      <p:sp>
        <p:nvSpPr>
          <p:cNvPr id="79" name="Google Shape;79;p33"/>
          <p:cNvSpPr/>
          <p:nvPr/>
        </p:nvSpPr>
        <p:spPr>
          <a:xfrm>
            <a:off x="3313291" y="6149086"/>
            <a:ext cx="8260871" cy="590042"/>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800"/>
              </a:spcAft>
              <a:buNone/>
            </a:pPr>
            <a:r>
              <a:rPr b="0" i="0" lang="en-US" sz="1050" u="none" cap="none" strike="noStrike">
                <a:solidFill>
                  <a:srgbClr val="636A6F"/>
                </a:solidFill>
                <a:latin typeface="Open Sans"/>
                <a:ea typeface="Open Sans"/>
                <a:cs typeface="Open Sans"/>
                <a:sym typeface="Open Sans"/>
              </a:rPr>
              <a:t>Projeto financiado com o apoio da Comissão Europeia. A informação contida nesta publicação vincula exclusivamente o autor, não sendo a Comissão responsável pela utilização que dela possa ser feita. Projeto número: </a:t>
            </a:r>
            <a:r>
              <a:rPr lang="en-US" sz="1050">
                <a:solidFill>
                  <a:srgbClr val="636A6F"/>
                </a:solidFill>
                <a:latin typeface="Open Sans"/>
                <a:ea typeface="Open Sans"/>
                <a:cs typeface="Open Sans"/>
                <a:sym typeface="Open Sans"/>
              </a:rPr>
              <a:t>2020-1-BG01-KA202-079064</a:t>
            </a:r>
            <a:endParaRPr b="0" i="0" sz="1600" u="none" cap="none" strike="noStrike">
              <a:solidFill>
                <a:srgbClr val="636A6F"/>
              </a:solidFill>
              <a:latin typeface="Open Sans Light"/>
              <a:ea typeface="Open Sans Light"/>
              <a:cs typeface="Open Sans Light"/>
              <a:sym typeface="Open Sans Light"/>
            </a:endParaRPr>
          </a:p>
        </p:txBody>
      </p:sp>
      <p:sp>
        <p:nvSpPr>
          <p:cNvPr id="80" name="Google Shape;80;p33"/>
          <p:cNvSpPr txBox="1"/>
          <p:nvPr>
            <p:ph type="ctrTitle"/>
          </p:nvPr>
        </p:nvSpPr>
        <p:spPr>
          <a:xfrm>
            <a:off x="715688" y="4530725"/>
            <a:ext cx="5195207" cy="13340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52BAAD"/>
              </a:buClr>
              <a:buSzPts val="2000"/>
              <a:buFont typeface="Open Sans"/>
              <a:buNone/>
            </a:pPr>
            <a:r>
              <a:rPr lang="en-US" sz="2000"/>
              <a:t>Formação LearnGen:</a:t>
            </a:r>
            <a:br>
              <a:rPr lang="en-US" sz="2000"/>
            </a:br>
            <a:r>
              <a:rPr lang="en-US" sz="2000"/>
              <a:t>Desafios intergeracionais no trabalho </a:t>
            </a:r>
            <a:endParaRPr sz="2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grpSp>
        <p:nvGrpSpPr>
          <p:cNvPr id="155" name="Google Shape;155;p42"/>
          <p:cNvGrpSpPr/>
          <p:nvPr/>
        </p:nvGrpSpPr>
        <p:grpSpPr>
          <a:xfrm>
            <a:off x="97971" y="1681354"/>
            <a:ext cx="6778239" cy="4055049"/>
            <a:chOff x="0" y="218670"/>
            <a:chExt cx="6778239" cy="4055049"/>
          </a:xfrm>
        </p:grpSpPr>
        <p:sp>
          <p:nvSpPr>
            <p:cNvPr id="156" name="Google Shape;156;p42"/>
            <p:cNvSpPr/>
            <p:nvPr/>
          </p:nvSpPr>
          <p:spPr>
            <a:xfrm>
              <a:off x="3072667" y="3144943"/>
              <a:ext cx="613873" cy="659913"/>
            </a:xfrm>
            <a:custGeom>
              <a:rect b="b" l="l" r="r" t="t"/>
              <a:pathLst>
                <a:path extrusionOk="0" h="120000" w="120000">
                  <a:moveTo>
                    <a:pt x="0" y="0"/>
                  </a:moveTo>
                  <a:lnTo>
                    <a:pt x="60000" y="0"/>
                  </a:lnTo>
                  <a:lnTo>
                    <a:pt x="60000" y="120000"/>
                  </a:lnTo>
                  <a:lnTo>
                    <a:pt x="120000" y="120000"/>
                  </a:lnTo>
                </a:path>
              </a:pathLst>
            </a:custGeom>
            <a:noFill/>
            <a:ln cap="flat" cmpd="sng" w="12700">
              <a:solidFill>
                <a:srgbClr val="C16449"/>
              </a:solidFill>
              <a:prstDash val="solid"/>
              <a:miter lim="800000"/>
              <a:headEnd len="sm" w="sm" type="none"/>
              <a:tailEnd len="sm" w="sm" type="none"/>
            </a:ln>
          </p:spPr>
        </p:sp>
        <p:sp>
          <p:nvSpPr>
            <p:cNvPr id="157" name="Google Shape;157;p42"/>
            <p:cNvSpPr/>
            <p:nvPr/>
          </p:nvSpPr>
          <p:spPr>
            <a:xfrm>
              <a:off x="3072667" y="2485030"/>
              <a:ext cx="613873" cy="659913"/>
            </a:xfrm>
            <a:custGeom>
              <a:rect b="b" l="l" r="r" t="t"/>
              <a:pathLst>
                <a:path extrusionOk="0" h="120000" w="120000">
                  <a:moveTo>
                    <a:pt x="0" y="120000"/>
                  </a:moveTo>
                  <a:lnTo>
                    <a:pt x="60000" y="120000"/>
                  </a:lnTo>
                  <a:lnTo>
                    <a:pt x="60000" y="0"/>
                  </a:lnTo>
                  <a:lnTo>
                    <a:pt x="120000" y="0"/>
                  </a:lnTo>
                </a:path>
              </a:pathLst>
            </a:custGeom>
            <a:noFill/>
            <a:ln cap="flat" cmpd="sng" w="12700">
              <a:solidFill>
                <a:srgbClr val="C16449"/>
              </a:solidFill>
              <a:prstDash val="solid"/>
              <a:miter lim="800000"/>
              <a:headEnd len="sm" w="sm" type="none"/>
              <a:tailEnd len="sm" w="sm" type="none"/>
            </a:ln>
          </p:spPr>
        </p:sp>
        <p:sp>
          <p:nvSpPr>
            <p:cNvPr id="158" name="Google Shape;158;p42"/>
            <p:cNvSpPr/>
            <p:nvPr/>
          </p:nvSpPr>
          <p:spPr>
            <a:xfrm>
              <a:off x="0" y="218670"/>
              <a:ext cx="3069366" cy="936156"/>
            </a:xfrm>
            <a:prstGeom prst="rect">
              <a:avLst/>
            </a:prstGeom>
            <a:solidFill>
              <a:srgbClr val="F27E5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42"/>
            <p:cNvSpPr txBox="1"/>
            <p:nvPr/>
          </p:nvSpPr>
          <p:spPr>
            <a:xfrm>
              <a:off x="0" y="218670"/>
              <a:ext cx="3069366" cy="936156"/>
            </a:xfrm>
            <a:prstGeom prst="rect">
              <a:avLst/>
            </a:prstGeom>
            <a:noFill/>
            <a:ln cap="flat" cmpd="sng" w="9525">
              <a:solidFill>
                <a:schemeClr val="dk1"/>
              </a:solidFill>
              <a:prstDash val="solid"/>
              <a:round/>
              <a:headEnd len="sm" w="sm" type="none"/>
              <a:tailEnd len="sm" w="sm" type="none"/>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151617"/>
                </a:buClr>
                <a:buSzPts val="1400"/>
                <a:buFont typeface="Open Sans"/>
                <a:buNone/>
              </a:pPr>
              <a:r>
                <a:rPr b="0" i="0" lang="en-US" sz="1400" u="none" cap="none" strike="noStrike">
                  <a:solidFill>
                    <a:schemeClr val="dk1"/>
                  </a:solidFill>
                  <a:latin typeface="Open Sans"/>
                  <a:ea typeface="Open Sans"/>
                  <a:cs typeface="Open Sans"/>
                  <a:sym typeface="Open Sans"/>
                </a:rPr>
                <a:t>Esta atividade pode ser implementada da seguinte forma (Heathfield, 2020): </a:t>
              </a:r>
              <a:endParaRPr b="0" i="0" sz="1400" u="none" cap="none" strike="noStrike">
                <a:solidFill>
                  <a:schemeClr val="dk1"/>
                </a:solidFill>
                <a:latin typeface="Arial"/>
                <a:ea typeface="Arial"/>
                <a:cs typeface="Arial"/>
                <a:sym typeface="Arial"/>
              </a:endParaRPr>
            </a:p>
          </p:txBody>
        </p:sp>
        <p:sp>
          <p:nvSpPr>
            <p:cNvPr id="160" name="Google Shape;160;p42"/>
            <p:cNvSpPr/>
            <p:nvPr/>
          </p:nvSpPr>
          <p:spPr>
            <a:xfrm>
              <a:off x="3300" y="2676865"/>
              <a:ext cx="3069366" cy="936156"/>
            </a:xfrm>
            <a:prstGeom prst="rect">
              <a:avLst/>
            </a:prstGeom>
            <a:solidFill>
              <a:srgbClr val="F27E5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42"/>
            <p:cNvSpPr txBox="1"/>
            <p:nvPr/>
          </p:nvSpPr>
          <p:spPr>
            <a:xfrm>
              <a:off x="3300" y="2676865"/>
              <a:ext cx="3069366" cy="936156"/>
            </a:xfrm>
            <a:prstGeom prst="rect">
              <a:avLst/>
            </a:prstGeom>
            <a:noFill/>
            <a:ln cap="flat" cmpd="sng" w="9525">
              <a:solidFill>
                <a:schemeClr val="dk1"/>
              </a:solidFill>
              <a:prstDash val="solid"/>
              <a:round/>
              <a:headEnd len="sm" w="sm" type="none"/>
              <a:tailEnd len="sm" w="sm" type="none"/>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338076"/>
                </a:buClr>
                <a:buSzPts val="1400"/>
                <a:buFont typeface="Open Sans"/>
                <a:buNone/>
              </a:pPr>
              <a:r>
                <a:rPr b="1" i="0" lang="en-US" sz="2800" u="none" cap="none" strike="noStrike">
                  <a:solidFill>
                    <a:schemeClr val="dk1"/>
                  </a:solidFill>
                  <a:latin typeface="Open Sans"/>
                  <a:ea typeface="Open Sans"/>
                  <a:cs typeface="Open Sans"/>
                  <a:sym typeface="Open Sans"/>
                </a:rPr>
                <a:t>Passo 1 </a:t>
              </a:r>
              <a:endParaRPr b="0" i="0" sz="2800" u="none" cap="none" strike="noStrike">
                <a:solidFill>
                  <a:schemeClr val="dk1"/>
                </a:solidFill>
                <a:latin typeface="Open Sans"/>
                <a:ea typeface="Open Sans"/>
                <a:cs typeface="Open Sans"/>
                <a:sym typeface="Open Sans"/>
              </a:endParaRPr>
            </a:p>
          </p:txBody>
        </p:sp>
        <p:sp>
          <p:nvSpPr>
            <p:cNvPr id="162" name="Google Shape;162;p42"/>
            <p:cNvSpPr/>
            <p:nvPr/>
          </p:nvSpPr>
          <p:spPr>
            <a:xfrm>
              <a:off x="3686540" y="1825117"/>
              <a:ext cx="3069366" cy="1127990"/>
            </a:xfrm>
            <a:prstGeom prst="rect">
              <a:avLst/>
            </a:prstGeom>
            <a:solidFill>
              <a:srgbClr val="F27E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42"/>
            <p:cNvSpPr txBox="1"/>
            <p:nvPr/>
          </p:nvSpPr>
          <p:spPr>
            <a:xfrm>
              <a:off x="3759692" y="1983322"/>
              <a:ext cx="2967728" cy="936156"/>
            </a:xfrm>
            <a:prstGeom prst="rect">
              <a:avLst/>
            </a:prstGeom>
            <a:noFill/>
            <a:ln>
              <a:noFill/>
            </a:ln>
          </p:spPr>
          <p:txBody>
            <a:bodyPr anchorCtr="0" anchor="ctr" bIns="8875" lIns="8875" spcFirstLastPara="1" rIns="8875" wrap="square" tIns="8875">
              <a:noAutofit/>
            </a:bodyPr>
            <a:lstStyle/>
            <a:p>
              <a:pPr indent="0" lvl="0" marL="0" marR="0" rtl="0" algn="l">
                <a:lnSpc>
                  <a:spcPct val="107000"/>
                </a:lnSpc>
                <a:spcBef>
                  <a:spcPts val="0"/>
                </a:spcBef>
                <a:spcAft>
                  <a:spcPts val="800"/>
                </a:spcAft>
                <a:buNone/>
              </a:pPr>
              <a:r>
                <a:rPr b="0" i="0" lang="en-US" sz="1400" u="none" cap="none" strike="noStrike">
                  <a:solidFill>
                    <a:schemeClr val="dk1"/>
                  </a:solidFill>
                  <a:latin typeface="Open Sans"/>
                  <a:ea typeface="Open Sans"/>
                  <a:cs typeface="Open Sans"/>
                  <a:sym typeface="Open Sans"/>
                </a:rPr>
                <a:t>O facilitador reúne todos os colaboradores que desempenham a mesma função numa sala, que disponha de um quadro branco e marcadores. </a:t>
              </a:r>
              <a:endParaRPr/>
            </a:p>
          </p:txBody>
        </p:sp>
        <p:sp>
          <p:nvSpPr>
            <p:cNvPr id="164" name="Google Shape;164;p42"/>
            <p:cNvSpPr/>
            <p:nvPr/>
          </p:nvSpPr>
          <p:spPr>
            <a:xfrm>
              <a:off x="3686540" y="3209900"/>
              <a:ext cx="3069366" cy="1063035"/>
            </a:xfrm>
            <a:prstGeom prst="rect">
              <a:avLst/>
            </a:prstGeom>
            <a:solidFill>
              <a:srgbClr val="F27E5C"/>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42"/>
            <p:cNvSpPr txBox="1"/>
            <p:nvPr/>
          </p:nvSpPr>
          <p:spPr>
            <a:xfrm>
              <a:off x="3708873" y="3337563"/>
              <a:ext cx="3069366" cy="936156"/>
            </a:xfrm>
            <a:prstGeom prst="rect">
              <a:avLst/>
            </a:prstGeom>
            <a:noFill/>
            <a:ln>
              <a:noFill/>
            </a:ln>
          </p:spPr>
          <p:txBody>
            <a:bodyPr anchorCtr="0" anchor="ctr" bIns="8875" lIns="8875" spcFirstLastPara="1" rIns="8875" wrap="square" tIns="8875">
              <a:noAutofit/>
            </a:bodyPr>
            <a:lstStyle/>
            <a:p>
              <a:pPr indent="0" lvl="0" marL="0" marR="0" rtl="0" algn="l">
                <a:lnSpc>
                  <a:spcPct val="107000"/>
                </a:lnSpc>
                <a:spcBef>
                  <a:spcPts val="0"/>
                </a:spcBef>
                <a:spcAft>
                  <a:spcPts val="800"/>
                </a:spcAft>
                <a:buNone/>
              </a:pPr>
              <a:r>
                <a:rPr b="0" i="0" lang="en-US" sz="1400" u="none" cap="none" strike="noStrike">
                  <a:solidFill>
                    <a:schemeClr val="dk1"/>
                  </a:solidFill>
                  <a:latin typeface="Open Sans"/>
                  <a:ea typeface="Open Sans"/>
                  <a:cs typeface="Open Sans"/>
                  <a:sym typeface="Open Sans"/>
                </a:rPr>
                <a:t>Dicas para a implementação </a:t>
              </a:r>
              <a:r>
                <a:rPr b="0" i="1" lang="en-US" sz="1400" u="none" cap="none" strike="noStrike">
                  <a:solidFill>
                    <a:schemeClr val="dk1"/>
                  </a:solidFill>
                  <a:latin typeface="Open Sans"/>
                  <a:ea typeface="Open Sans"/>
                  <a:cs typeface="Open Sans"/>
                  <a:sym typeface="Open Sans"/>
                </a:rPr>
                <a:t>online</a:t>
              </a:r>
              <a:r>
                <a:rPr b="0" i="0" lang="en-US" sz="1400" u="none" cap="none" strike="noStrike">
                  <a:solidFill>
                    <a:schemeClr val="dk1"/>
                  </a:solidFill>
                  <a:latin typeface="Open Sans"/>
                  <a:ea typeface="Open Sans"/>
                  <a:cs typeface="Open Sans"/>
                  <a:sym typeface="Open Sans"/>
                </a:rPr>
                <a:t>: poderá utilizar um programa como o Google Docs, Miro ou outro serviço de acesso partilhado </a:t>
              </a:r>
              <a:r>
                <a:rPr b="0" i="1" lang="en-US" sz="1400" u="none" cap="none" strike="noStrike">
                  <a:solidFill>
                    <a:schemeClr val="dk1"/>
                  </a:solidFill>
                  <a:latin typeface="Open Sans"/>
                  <a:ea typeface="Open Sans"/>
                  <a:cs typeface="Open Sans"/>
                  <a:sym typeface="Open Sans"/>
                </a:rPr>
                <a:t>online</a:t>
              </a:r>
              <a:r>
                <a:rPr b="0" i="0" lang="en-US" sz="1400" u="none" cap="none" strike="noStrike">
                  <a:solidFill>
                    <a:schemeClr val="dk1"/>
                  </a:solidFill>
                  <a:latin typeface="Open Sans"/>
                  <a:ea typeface="Open Sans"/>
                  <a:cs typeface="Open Sans"/>
                  <a:sym typeface="Open Sans"/>
                </a:rPr>
                <a:t>.</a:t>
              </a:r>
              <a:endParaRPr/>
            </a:p>
          </p:txBody>
        </p:sp>
      </p:grpSp>
      <p:sp>
        <p:nvSpPr>
          <p:cNvPr id="166" name="Google Shape;166;p42"/>
          <p:cNvSpPr txBox="1"/>
          <p:nvPr>
            <p:ph idx="3" type="body"/>
          </p:nvPr>
        </p:nvSpPr>
        <p:spPr>
          <a:xfrm>
            <a:off x="123824" y="846166"/>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rPr lang="en-US"/>
              <a:t>Atividade 1.1 Compreender as necessidades de formação dos indivíduos </a:t>
            </a:r>
            <a:endParaRPr/>
          </a:p>
        </p:txBody>
      </p:sp>
      <p:sp>
        <p:nvSpPr>
          <p:cNvPr id="167" name="Google Shape;167;p42"/>
          <p:cNvSpPr txBox="1"/>
          <p:nvPr/>
        </p:nvSpPr>
        <p:spPr>
          <a:xfrm>
            <a:off x="6285795" y="1462684"/>
            <a:ext cx="496402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pic>
        <p:nvPicPr>
          <p:cNvPr descr="People in an office" id="168" name="Google Shape;168;p42"/>
          <p:cNvPicPr preferRelativeResize="0"/>
          <p:nvPr>
            <p:ph idx="2" type="body"/>
          </p:nvPr>
        </p:nvPicPr>
        <p:blipFill rotWithShape="1">
          <a:blip r:embed="rId3">
            <a:alphaModFix/>
          </a:blip>
          <a:srcRect b="0" l="0" r="0" t="0"/>
          <a:stretch/>
        </p:blipFill>
        <p:spPr>
          <a:xfrm>
            <a:off x="7467750" y="2752437"/>
            <a:ext cx="4327086" cy="3022438"/>
          </a:xfrm>
          <a:prstGeom prst="rect">
            <a:avLst/>
          </a:prstGeom>
          <a:noFill/>
          <a:ln>
            <a:noFill/>
          </a:ln>
        </p:spPr>
      </p:pic>
      <p:sp>
        <p:nvSpPr>
          <p:cNvPr id="169" name="Google Shape;169;p42"/>
          <p:cNvSpPr/>
          <p:nvPr/>
        </p:nvSpPr>
        <p:spPr>
          <a:xfrm>
            <a:off x="9524" y="1289"/>
            <a:ext cx="12192000" cy="71587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0" name="Google Shape;170;p42"/>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chemeClr val="dk1"/>
              </a:buClr>
              <a:buSzPts val="3800"/>
              <a:buFont typeface="Open Sans"/>
              <a:buNone/>
            </a:pPr>
            <a:r>
              <a:rPr lang="en-US" sz="3200">
                <a:solidFill>
                  <a:schemeClr val="dk1"/>
                </a:solidFill>
              </a:rPr>
              <a:t>Atividades</a:t>
            </a:r>
            <a:endParaRPr sz="32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43"/>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rPr lang="en-US"/>
              <a:t>Atividade 1.1 Compreender as necessidades de formação dos indivíduos </a:t>
            </a:r>
            <a:endParaRPr/>
          </a:p>
        </p:txBody>
      </p:sp>
      <p:sp>
        <p:nvSpPr>
          <p:cNvPr id="176" name="Google Shape;176;p43"/>
          <p:cNvSpPr/>
          <p:nvPr/>
        </p:nvSpPr>
        <p:spPr>
          <a:xfrm>
            <a:off x="9524" y="1289"/>
            <a:ext cx="12192000" cy="71587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7" name="Google Shape;177;p43"/>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chemeClr val="dk1"/>
              </a:buClr>
              <a:buSzPts val="3800"/>
              <a:buFont typeface="Open Sans"/>
              <a:buNone/>
            </a:pPr>
            <a:r>
              <a:rPr lang="en-US" sz="3200">
                <a:solidFill>
                  <a:schemeClr val="dk1"/>
                </a:solidFill>
              </a:rPr>
              <a:t>Atividades</a:t>
            </a:r>
            <a:endParaRPr sz="3200">
              <a:solidFill>
                <a:schemeClr val="dk1"/>
              </a:solidFill>
            </a:endParaRPr>
          </a:p>
        </p:txBody>
      </p:sp>
      <p:grpSp>
        <p:nvGrpSpPr>
          <p:cNvPr id="178" name="Google Shape;178;p43"/>
          <p:cNvGrpSpPr/>
          <p:nvPr/>
        </p:nvGrpSpPr>
        <p:grpSpPr>
          <a:xfrm>
            <a:off x="3916555" y="1462685"/>
            <a:ext cx="3210470" cy="5220160"/>
            <a:chOff x="2016975" y="0"/>
            <a:chExt cx="3210470" cy="5220160"/>
          </a:xfrm>
        </p:grpSpPr>
        <p:sp>
          <p:nvSpPr>
            <p:cNvPr id="179" name="Google Shape;179;p43"/>
            <p:cNvSpPr/>
            <p:nvPr/>
          </p:nvSpPr>
          <p:spPr>
            <a:xfrm>
              <a:off x="2714842" y="0"/>
              <a:ext cx="2512603" cy="2512985"/>
            </a:xfrm>
            <a:custGeom>
              <a:rect b="b" l="l" r="r" t="t"/>
              <a:pathLst>
                <a:path extrusionOk="0" h="120000" w="120000">
                  <a:moveTo>
                    <a:pt x="8412" y="60000"/>
                  </a:moveTo>
                  <a:lnTo>
                    <a:pt x="8412" y="60000"/>
                  </a:lnTo>
                  <a:cubicBezTo>
                    <a:pt x="8412" y="32962"/>
                    <a:pt x="29287" y="10511"/>
                    <a:pt x="56253" y="8547"/>
                  </a:cubicBezTo>
                  <a:cubicBezTo>
                    <a:pt x="83219" y="6583"/>
                    <a:pt x="107126" y="25773"/>
                    <a:pt x="111044" y="52526"/>
                  </a:cubicBezTo>
                  <a:cubicBezTo>
                    <a:pt x="114961" y="79279"/>
                    <a:pt x="97559" y="104517"/>
                    <a:pt x="71162" y="110367"/>
                  </a:cubicBezTo>
                  <a:lnTo>
                    <a:pt x="70593" y="118429"/>
                  </a:lnTo>
                  <a:lnTo>
                    <a:pt x="56830" y="104890"/>
                  </a:lnTo>
                  <a:lnTo>
                    <a:pt x="72706" y="88508"/>
                  </a:lnTo>
                  <a:lnTo>
                    <a:pt x="72145" y="96445"/>
                  </a:lnTo>
                  <a:lnTo>
                    <a:pt x="72145" y="96445"/>
                  </a:lnTo>
                  <a:cubicBezTo>
                    <a:pt x="90761" y="90240"/>
                    <a:pt x="101708" y="70999"/>
                    <a:pt x="97532" y="51824"/>
                  </a:cubicBezTo>
                  <a:cubicBezTo>
                    <a:pt x="93356" y="32649"/>
                    <a:pt x="75399" y="19705"/>
                    <a:pt x="55889" y="21805"/>
                  </a:cubicBezTo>
                  <a:cubicBezTo>
                    <a:pt x="36379" y="23906"/>
                    <a:pt x="21588" y="40375"/>
                    <a:pt x="21588" y="60000"/>
                  </a:cubicBezTo>
                  <a:close/>
                </a:path>
              </a:pathLst>
            </a:custGeom>
            <a:solidFill>
              <a:srgbClr val="F27E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43"/>
            <p:cNvSpPr/>
            <p:nvPr/>
          </p:nvSpPr>
          <p:spPr>
            <a:xfrm>
              <a:off x="3270210" y="907263"/>
              <a:ext cx="1396205" cy="69793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43"/>
            <p:cNvSpPr txBox="1"/>
            <p:nvPr/>
          </p:nvSpPr>
          <p:spPr>
            <a:xfrm>
              <a:off x="3270210" y="907263"/>
              <a:ext cx="1396205" cy="697935"/>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4800"/>
                <a:buFont typeface="Arial"/>
                <a:buNone/>
              </a:pPr>
              <a:r>
                <a:rPr b="0" i="0" lang="en-US" sz="4800" u="none" cap="none" strike="noStrike">
                  <a:solidFill>
                    <a:srgbClr val="52BAAD"/>
                  </a:solidFill>
                  <a:latin typeface="Arial"/>
                  <a:ea typeface="Arial"/>
                  <a:cs typeface="Arial"/>
                  <a:sym typeface="Arial"/>
                </a:rPr>
                <a:t>1º</a:t>
              </a:r>
              <a:endParaRPr/>
            </a:p>
          </p:txBody>
        </p:sp>
        <p:sp>
          <p:nvSpPr>
            <p:cNvPr id="182" name="Google Shape;182;p43"/>
            <p:cNvSpPr/>
            <p:nvPr/>
          </p:nvSpPr>
          <p:spPr>
            <a:xfrm>
              <a:off x="2016975" y="1443896"/>
              <a:ext cx="2512603" cy="2512985"/>
            </a:xfrm>
            <a:custGeom>
              <a:rect b="b" l="l" r="r" t="t"/>
              <a:pathLst>
                <a:path extrusionOk="0" h="120000" w="120000">
                  <a:moveTo>
                    <a:pt x="96481" y="23524"/>
                  </a:moveTo>
                  <a:lnTo>
                    <a:pt x="87165" y="32840"/>
                  </a:lnTo>
                  <a:lnTo>
                    <a:pt x="87165" y="32840"/>
                  </a:lnTo>
                  <a:cubicBezTo>
                    <a:pt x="75945" y="21617"/>
                    <a:pt x="58981" y="18448"/>
                    <a:pt x="44467" y="24866"/>
                  </a:cubicBezTo>
                  <a:cubicBezTo>
                    <a:pt x="29954" y="31283"/>
                    <a:pt x="20881" y="45964"/>
                    <a:pt x="21631" y="61816"/>
                  </a:cubicBezTo>
                  <a:cubicBezTo>
                    <a:pt x="22381" y="77668"/>
                    <a:pt x="32801" y="91427"/>
                    <a:pt x="47855" y="96445"/>
                  </a:cubicBezTo>
                  <a:lnTo>
                    <a:pt x="47294" y="88508"/>
                  </a:lnTo>
                  <a:lnTo>
                    <a:pt x="63170" y="104890"/>
                  </a:lnTo>
                  <a:lnTo>
                    <a:pt x="49407" y="118429"/>
                  </a:lnTo>
                  <a:lnTo>
                    <a:pt x="48838" y="110367"/>
                  </a:lnTo>
                  <a:cubicBezTo>
                    <a:pt x="27395" y="105615"/>
                    <a:pt x="11311" y="87806"/>
                    <a:pt x="8761" y="65990"/>
                  </a:cubicBezTo>
                  <a:cubicBezTo>
                    <a:pt x="6211" y="44174"/>
                    <a:pt x="17753" y="23136"/>
                    <a:pt x="37522" y="13566"/>
                  </a:cubicBezTo>
                  <a:cubicBezTo>
                    <a:pt x="57291" y="3995"/>
                    <a:pt x="80952" y="7992"/>
                    <a:pt x="96481" y="23524"/>
                  </a:cubicBezTo>
                  <a:close/>
                </a:path>
              </a:pathLst>
            </a:custGeom>
            <a:solidFill>
              <a:srgbClr val="F27E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43"/>
            <p:cNvSpPr/>
            <p:nvPr/>
          </p:nvSpPr>
          <p:spPr>
            <a:xfrm>
              <a:off x="2575174" y="2359512"/>
              <a:ext cx="1396205" cy="69793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43"/>
            <p:cNvSpPr txBox="1"/>
            <p:nvPr/>
          </p:nvSpPr>
          <p:spPr>
            <a:xfrm>
              <a:off x="2575174" y="2359512"/>
              <a:ext cx="1396205" cy="697935"/>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4800"/>
                <a:buFont typeface="Arial"/>
                <a:buNone/>
              </a:pPr>
              <a:r>
                <a:rPr b="0" i="0" lang="en-US" sz="4800" u="none" cap="none" strike="noStrike">
                  <a:solidFill>
                    <a:srgbClr val="52BAAD"/>
                  </a:solidFill>
                  <a:latin typeface="Arial"/>
                  <a:ea typeface="Arial"/>
                  <a:cs typeface="Arial"/>
                  <a:sym typeface="Arial"/>
                </a:rPr>
                <a:t>2º</a:t>
              </a:r>
              <a:endParaRPr/>
            </a:p>
          </p:txBody>
        </p:sp>
        <p:sp>
          <p:nvSpPr>
            <p:cNvPr id="185" name="Google Shape;185;p43"/>
            <p:cNvSpPr/>
            <p:nvPr/>
          </p:nvSpPr>
          <p:spPr>
            <a:xfrm>
              <a:off x="2893673" y="3060580"/>
              <a:ext cx="2158715" cy="2159580"/>
            </a:xfrm>
            <a:prstGeom prst="blockArc">
              <a:avLst>
                <a:gd fmla="val 13500000" name="adj1"/>
                <a:gd fmla="val 10800000" name="adj2"/>
                <a:gd fmla="val 12740" name="adj3"/>
              </a:avLst>
            </a:prstGeom>
            <a:solidFill>
              <a:srgbClr val="F27E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43"/>
            <p:cNvSpPr/>
            <p:nvPr/>
          </p:nvSpPr>
          <p:spPr>
            <a:xfrm>
              <a:off x="3273513" y="3813849"/>
              <a:ext cx="1396205" cy="69793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43"/>
            <p:cNvSpPr txBox="1"/>
            <p:nvPr/>
          </p:nvSpPr>
          <p:spPr>
            <a:xfrm>
              <a:off x="3273513" y="3813849"/>
              <a:ext cx="1396205" cy="697935"/>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4800"/>
                <a:buFont typeface="Arial"/>
                <a:buNone/>
              </a:pPr>
              <a:r>
                <a:rPr b="0" i="0" lang="en-US" sz="4800" u="none" cap="none" strike="noStrike">
                  <a:solidFill>
                    <a:srgbClr val="52BAAD"/>
                  </a:solidFill>
                  <a:latin typeface="Arial"/>
                  <a:ea typeface="Arial"/>
                  <a:cs typeface="Arial"/>
                  <a:sym typeface="Arial"/>
                </a:rPr>
                <a:t>3º</a:t>
              </a:r>
              <a:endParaRPr/>
            </a:p>
          </p:txBody>
        </p:sp>
      </p:grpSp>
      <p:sp>
        <p:nvSpPr>
          <p:cNvPr id="188" name="Google Shape;188;p43"/>
          <p:cNvSpPr txBox="1"/>
          <p:nvPr/>
        </p:nvSpPr>
        <p:spPr>
          <a:xfrm>
            <a:off x="7160723" y="2063137"/>
            <a:ext cx="4660489"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chemeClr val="lt1"/>
                </a:solidFill>
                <a:latin typeface="Open Sans Light"/>
                <a:ea typeface="Open Sans Light"/>
                <a:cs typeface="Open Sans Light"/>
                <a:sym typeface="Open Sans Light"/>
              </a:rPr>
              <a:t>Pedir a cada colaborador que identifique e escreva as suas dez necessidades de formação mais importantes </a:t>
            </a:r>
            <a:endParaRPr b="0" i="0" sz="1800" u="none" cap="none" strike="noStrike">
              <a:solidFill>
                <a:srgbClr val="000000"/>
              </a:solidFill>
              <a:latin typeface="Open Sans Light"/>
              <a:ea typeface="Open Sans Light"/>
              <a:cs typeface="Open Sans Light"/>
              <a:sym typeface="Open Sans Light"/>
            </a:endParaRPr>
          </a:p>
        </p:txBody>
      </p:sp>
      <p:sp>
        <p:nvSpPr>
          <p:cNvPr id="189" name="Google Shape;189;p43"/>
          <p:cNvSpPr txBox="1"/>
          <p:nvPr/>
        </p:nvSpPr>
        <p:spPr>
          <a:xfrm>
            <a:off x="169780" y="3629558"/>
            <a:ext cx="3940307"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chemeClr val="lt1"/>
                </a:solidFill>
                <a:latin typeface="Open Sans Light"/>
                <a:ea typeface="Open Sans Light"/>
                <a:cs typeface="Open Sans Light"/>
                <a:sym typeface="Open Sans Light"/>
              </a:rPr>
              <a:t>Enfatizar que os colaboradores devem escrever as necessidades ou problemas específicos que encontram na sua vida diária. </a:t>
            </a:r>
            <a:endParaRPr b="0" i="0" sz="1800" u="none" cap="none" strike="noStrike">
              <a:solidFill>
                <a:srgbClr val="000000"/>
              </a:solidFill>
              <a:latin typeface="Open Sans Light"/>
              <a:ea typeface="Open Sans Light"/>
              <a:cs typeface="Open Sans Light"/>
              <a:sym typeface="Open Sans Light"/>
            </a:endParaRPr>
          </a:p>
        </p:txBody>
      </p:sp>
      <p:sp>
        <p:nvSpPr>
          <p:cNvPr id="190" name="Google Shape;190;p43"/>
          <p:cNvSpPr txBox="1"/>
          <p:nvPr/>
        </p:nvSpPr>
        <p:spPr>
          <a:xfrm>
            <a:off x="7173847" y="5010395"/>
            <a:ext cx="4796480"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chemeClr val="lt1"/>
                </a:solidFill>
                <a:latin typeface="Open Sans Light"/>
                <a:ea typeface="Open Sans Light"/>
                <a:cs typeface="Open Sans Light"/>
                <a:sym typeface="Open Sans Light"/>
              </a:rPr>
              <a:t>As necessidades devem ser comparadas com os problemas que encontram durante a realização das suas tarefas. </a:t>
            </a:r>
            <a:endParaRPr/>
          </a:p>
        </p:txBody>
      </p:sp>
      <p:sp>
        <p:nvSpPr>
          <p:cNvPr id="191" name="Google Shape;191;p43"/>
          <p:cNvSpPr txBox="1"/>
          <p:nvPr/>
        </p:nvSpPr>
        <p:spPr>
          <a:xfrm>
            <a:off x="169780" y="1589114"/>
            <a:ext cx="2007921" cy="4801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lt1"/>
              </a:buClr>
              <a:buSzPts val="1600"/>
              <a:buFont typeface="Open Sans"/>
              <a:buNone/>
            </a:pPr>
            <a:r>
              <a:rPr b="1" i="0" lang="en-US" sz="2800" u="none" cap="none" strike="noStrike">
                <a:solidFill>
                  <a:srgbClr val="52BAAD"/>
                </a:solidFill>
                <a:latin typeface="Open Sans"/>
                <a:ea typeface="Open Sans"/>
                <a:cs typeface="Open Sans"/>
                <a:sym typeface="Open Sans"/>
              </a:rPr>
              <a:t>Passo 2</a:t>
            </a:r>
            <a:endParaRPr b="1" i="0" sz="2800" u="none" cap="none" strike="noStrike">
              <a:solidFill>
                <a:srgbClr val="52BAAD"/>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44"/>
          <p:cNvSpPr txBox="1"/>
          <p:nvPr>
            <p:ph idx="1" type="body"/>
          </p:nvPr>
        </p:nvSpPr>
        <p:spPr>
          <a:xfrm>
            <a:off x="97971" y="1462684"/>
            <a:ext cx="5910944" cy="5313673"/>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lt2"/>
              </a:buClr>
              <a:buSzPts val="1800"/>
              <a:buNone/>
            </a:pPr>
            <a:r>
              <a:t/>
            </a:r>
            <a:endParaRPr/>
          </a:p>
          <a:p>
            <a:pPr indent="0" lvl="0" marL="0" rtl="0" algn="l">
              <a:lnSpc>
                <a:spcPct val="90000"/>
              </a:lnSpc>
              <a:spcBef>
                <a:spcPts val="1000"/>
              </a:spcBef>
              <a:spcAft>
                <a:spcPts val="0"/>
              </a:spcAft>
              <a:buClr>
                <a:schemeClr val="lt2"/>
              </a:buClr>
              <a:buSzPts val="2000"/>
              <a:buNone/>
            </a:pPr>
            <a:r>
              <a:t/>
            </a:r>
            <a:endParaRPr b="0" i="0" sz="2000">
              <a:solidFill>
                <a:srgbClr val="93D4CC"/>
              </a:solidFill>
              <a:latin typeface="Open Sans"/>
              <a:ea typeface="Open Sans"/>
              <a:cs typeface="Open Sans"/>
              <a:sym typeface="Open Sans"/>
            </a:endParaRPr>
          </a:p>
          <a:p>
            <a:pPr indent="0" lvl="0" marL="0" rtl="0" algn="l">
              <a:lnSpc>
                <a:spcPct val="90000"/>
              </a:lnSpc>
              <a:spcBef>
                <a:spcPts val="1000"/>
              </a:spcBef>
              <a:spcAft>
                <a:spcPts val="0"/>
              </a:spcAft>
              <a:buClr>
                <a:srgbClr val="338076"/>
              </a:buClr>
              <a:buSzPts val="1600"/>
              <a:buNone/>
            </a:pPr>
            <a:r>
              <a:t/>
            </a:r>
            <a:endParaRPr/>
          </a:p>
          <a:p>
            <a:pPr indent="-285750" lvl="0" marL="285750" rtl="0" algn="l">
              <a:lnSpc>
                <a:spcPct val="90000"/>
              </a:lnSpc>
              <a:spcBef>
                <a:spcPts val="1000"/>
              </a:spcBef>
              <a:spcAft>
                <a:spcPts val="0"/>
              </a:spcAft>
              <a:buClr>
                <a:srgbClr val="BDE5E0"/>
              </a:buClr>
              <a:buSzPts val="1600"/>
              <a:buFont typeface="Arial"/>
              <a:buChar char="•"/>
            </a:pPr>
            <a:r>
              <a:rPr lang="en-US" sz="1600"/>
              <a:t>Ao listar as necessidades de formação, sistematizá-las no quadro branco.</a:t>
            </a:r>
            <a:endParaRPr/>
          </a:p>
          <a:p>
            <a:pPr indent="-285750" lvl="0" marL="285750" rtl="0" algn="l">
              <a:lnSpc>
                <a:spcPct val="90000"/>
              </a:lnSpc>
              <a:spcBef>
                <a:spcPts val="1000"/>
              </a:spcBef>
              <a:spcAft>
                <a:spcPts val="0"/>
              </a:spcAft>
              <a:buClr>
                <a:srgbClr val="BDE5E0"/>
              </a:buClr>
              <a:buSzPts val="1600"/>
              <a:buFont typeface="Arial"/>
              <a:buChar char="•"/>
            </a:pPr>
            <a:r>
              <a:rPr lang="en-US" sz="1600"/>
              <a:t>Não escreva duas vezes a mesma necessidade, assegurando que todos os pontos mencionados são considerados por todos os grupos etários.</a:t>
            </a:r>
            <a:endParaRPr/>
          </a:p>
          <a:p>
            <a:pPr indent="-285750" lvl="0" marL="285750" rtl="0" algn="l">
              <a:lnSpc>
                <a:spcPct val="90000"/>
              </a:lnSpc>
              <a:spcBef>
                <a:spcPts val="1000"/>
              </a:spcBef>
              <a:spcAft>
                <a:spcPts val="0"/>
              </a:spcAft>
              <a:buClr>
                <a:srgbClr val="BDE5E0"/>
              </a:buClr>
              <a:buSzPts val="1600"/>
              <a:buFont typeface="Arial"/>
              <a:buChar char="•"/>
            </a:pPr>
            <a:r>
              <a:rPr lang="en-US" sz="1600"/>
              <a:t>É também importante refletir sobre as formas como as necessidades de formação surgem também devido à sua idade, experiência ou competência digitais. </a:t>
            </a:r>
            <a:endParaRPr/>
          </a:p>
        </p:txBody>
      </p:sp>
      <p:sp>
        <p:nvSpPr>
          <p:cNvPr id="197" name="Google Shape;197;p44"/>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rPr lang="en-US"/>
              <a:t>Atividade 1.1 Compreender as necessidades de formação dos indivíduos </a:t>
            </a:r>
            <a:endParaRPr/>
          </a:p>
        </p:txBody>
      </p:sp>
      <p:sp>
        <p:nvSpPr>
          <p:cNvPr id="198" name="Google Shape;198;p44"/>
          <p:cNvSpPr/>
          <p:nvPr/>
        </p:nvSpPr>
        <p:spPr>
          <a:xfrm>
            <a:off x="9524" y="1289"/>
            <a:ext cx="12192000" cy="71587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9" name="Google Shape;199;p44"/>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chemeClr val="dk1"/>
              </a:buClr>
              <a:buSzPts val="3800"/>
              <a:buFont typeface="Open Sans"/>
              <a:buNone/>
            </a:pPr>
            <a:r>
              <a:rPr lang="en-US" sz="3200">
                <a:solidFill>
                  <a:schemeClr val="dk1"/>
                </a:solidFill>
              </a:rPr>
              <a:t>Atividades</a:t>
            </a:r>
            <a:endParaRPr sz="3200">
              <a:solidFill>
                <a:schemeClr val="dk1"/>
              </a:solidFill>
            </a:endParaRPr>
          </a:p>
        </p:txBody>
      </p:sp>
      <p:sp>
        <p:nvSpPr>
          <p:cNvPr id="200" name="Google Shape;200;p44"/>
          <p:cNvSpPr txBox="1"/>
          <p:nvPr/>
        </p:nvSpPr>
        <p:spPr>
          <a:xfrm>
            <a:off x="169780" y="1589114"/>
            <a:ext cx="2007921" cy="4801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lt1"/>
              </a:buClr>
              <a:buSzPts val="1600"/>
              <a:buFont typeface="Open Sans"/>
              <a:buNone/>
            </a:pPr>
            <a:r>
              <a:rPr b="1" i="0" lang="en-US" sz="2800" u="none" cap="none" strike="noStrike">
                <a:solidFill>
                  <a:srgbClr val="52BAAD"/>
                </a:solidFill>
                <a:latin typeface="Open Sans"/>
                <a:ea typeface="Open Sans"/>
                <a:cs typeface="Open Sans"/>
                <a:sym typeface="Open Sans"/>
              </a:rPr>
              <a:t>Passo 3</a:t>
            </a:r>
            <a:endParaRPr b="1" i="0" sz="2800" u="none" cap="none" strike="noStrike">
              <a:solidFill>
                <a:srgbClr val="52BAAD"/>
              </a:solidFill>
              <a:latin typeface="Open Sans"/>
              <a:ea typeface="Open Sans"/>
              <a:cs typeface="Open Sans"/>
              <a:sym typeface="Open Sans"/>
            </a:endParaRPr>
          </a:p>
        </p:txBody>
      </p:sp>
      <p:pic>
        <p:nvPicPr>
          <p:cNvPr descr="Apresentação com lista de verificação com preenchimento sólido" id="201" name="Google Shape;201;p44"/>
          <p:cNvPicPr preferRelativeResize="0"/>
          <p:nvPr/>
        </p:nvPicPr>
        <p:blipFill rotWithShape="1">
          <a:blip r:embed="rId3">
            <a:alphaModFix/>
          </a:blip>
          <a:srcRect b="0" l="0" r="0" t="0"/>
          <a:stretch/>
        </p:blipFill>
        <p:spPr>
          <a:xfrm>
            <a:off x="6839525" y="1964006"/>
            <a:ext cx="4124037" cy="412403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45"/>
          <p:cNvSpPr txBox="1"/>
          <p:nvPr>
            <p:ph idx="1" type="body"/>
          </p:nvPr>
        </p:nvSpPr>
        <p:spPr>
          <a:xfrm>
            <a:off x="97971" y="1462684"/>
            <a:ext cx="5910944" cy="531367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2"/>
              </a:buClr>
              <a:buSzPts val="1800"/>
              <a:buNone/>
            </a:pPr>
            <a:r>
              <a:t/>
            </a:r>
            <a:endParaRPr b="0" i="0">
              <a:solidFill>
                <a:srgbClr val="93D4CC"/>
              </a:solidFill>
              <a:latin typeface="Open Sans"/>
              <a:ea typeface="Open Sans"/>
              <a:cs typeface="Open Sans"/>
              <a:sym typeface="Open Sans"/>
            </a:endParaRPr>
          </a:p>
          <a:p>
            <a:pPr indent="0" lvl="0" marL="0" rtl="0" algn="just">
              <a:lnSpc>
                <a:spcPct val="90000"/>
              </a:lnSpc>
              <a:spcBef>
                <a:spcPts val="1000"/>
              </a:spcBef>
              <a:spcAft>
                <a:spcPts val="0"/>
              </a:spcAft>
              <a:buClr>
                <a:schemeClr val="lt2"/>
              </a:buClr>
              <a:buSzPts val="1800"/>
              <a:buNone/>
            </a:pPr>
            <a:r>
              <a:t/>
            </a:r>
            <a:endParaRPr/>
          </a:p>
        </p:txBody>
      </p:sp>
      <p:sp>
        <p:nvSpPr>
          <p:cNvPr id="207" name="Google Shape;207;p45"/>
          <p:cNvSpPr txBox="1"/>
          <p:nvPr>
            <p:ph idx="2" type="body"/>
          </p:nvPr>
        </p:nvSpPr>
        <p:spPr>
          <a:xfrm>
            <a:off x="682358" y="1822118"/>
            <a:ext cx="5910944" cy="5313673"/>
          </a:xfrm>
          <a:prstGeom prst="rect">
            <a:avLst/>
          </a:prstGeom>
          <a:noFill/>
          <a:ln>
            <a:noFill/>
          </a:ln>
        </p:spPr>
        <p:txBody>
          <a:bodyPr anchorCtr="0" anchor="t" bIns="45700" lIns="91425" spcFirstLastPara="1" rIns="91425" wrap="square" tIns="45700">
            <a:noAutofit/>
          </a:bodyPr>
          <a:lstStyle/>
          <a:p>
            <a:pPr indent="-171450" lvl="0" marL="285750" rtl="0" algn="l">
              <a:lnSpc>
                <a:spcPct val="90000"/>
              </a:lnSpc>
              <a:spcBef>
                <a:spcPts val="1000"/>
              </a:spcBef>
              <a:spcAft>
                <a:spcPts val="0"/>
              </a:spcAft>
              <a:buClr>
                <a:schemeClr val="lt2"/>
              </a:buClr>
              <a:buSzPts val="1800"/>
              <a:buFont typeface="Noto Sans Symbols"/>
              <a:buNone/>
            </a:pPr>
            <a:r>
              <a:t/>
            </a:r>
            <a:endParaRPr b="0" i="0" sz="1800">
              <a:latin typeface="Open Sans Light"/>
              <a:ea typeface="Open Sans Light"/>
              <a:cs typeface="Open Sans Light"/>
              <a:sym typeface="Open Sans Light"/>
            </a:endParaRPr>
          </a:p>
          <a:p>
            <a:pPr indent="-171450" lvl="0" marL="285750" rtl="0" algn="l">
              <a:lnSpc>
                <a:spcPct val="90000"/>
              </a:lnSpc>
              <a:spcBef>
                <a:spcPts val="1000"/>
              </a:spcBef>
              <a:spcAft>
                <a:spcPts val="0"/>
              </a:spcAft>
              <a:buClr>
                <a:schemeClr val="lt2"/>
              </a:buClr>
              <a:buSzPts val="1800"/>
              <a:buFont typeface="Noto Sans Symbols"/>
              <a:buNone/>
            </a:pPr>
            <a:r>
              <a:t/>
            </a:r>
            <a:endParaRPr/>
          </a:p>
          <a:p>
            <a:pPr indent="-285750" lvl="0" marL="285750" rtl="0" algn="l">
              <a:lnSpc>
                <a:spcPct val="90000"/>
              </a:lnSpc>
              <a:spcBef>
                <a:spcPts val="1000"/>
              </a:spcBef>
              <a:spcAft>
                <a:spcPts val="0"/>
              </a:spcAft>
              <a:buClr>
                <a:srgbClr val="BDE5E0"/>
              </a:buClr>
              <a:buSzPts val="1800"/>
              <a:buFont typeface="Arial"/>
              <a:buChar char="•"/>
            </a:pPr>
            <a:r>
              <a:rPr lang="en-US"/>
              <a:t>Depois de todas as necessidades de formação terem sido sinalizadas, pode proceder-se a uma votação das mesmas. Definir uma escala de pontuação de 5 pontos.</a:t>
            </a:r>
            <a:endParaRPr/>
          </a:p>
          <a:p>
            <a:pPr indent="-285750" lvl="0" marL="285750" rtl="0" algn="l">
              <a:lnSpc>
                <a:spcPct val="90000"/>
              </a:lnSpc>
              <a:spcBef>
                <a:spcPts val="1000"/>
              </a:spcBef>
              <a:spcAft>
                <a:spcPts val="0"/>
              </a:spcAft>
              <a:buClr>
                <a:srgbClr val="BDE5E0"/>
              </a:buClr>
              <a:buSzPts val="1800"/>
              <a:buFont typeface="Arial"/>
              <a:buChar char="•"/>
            </a:pPr>
            <a:r>
              <a:rPr lang="en-US"/>
              <a:t>10 a 15 minutos para responder da forma mais intuitiva possível</a:t>
            </a:r>
            <a:endParaRPr/>
          </a:p>
          <a:p>
            <a:pPr indent="0" lvl="0" marL="0" rtl="0" algn="just">
              <a:lnSpc>
                <a:spcPct val="90000"/>
              </a:lnSpc>
              <a:spcBef>
                <a:spcPts val="1000"/>
              </a:spcBef>
              <a:spcAft>
                <a:spcPts val="0"/>
              </a:spcAft>
              <a:buClr>
                <a:schemeClr val="lt2"/>
              </a:buClr>
              <a:buSzPts val="1800"/>
              <a:buNone/>
            </a:pPr>
            <a:r>
              <a:t/>
            </a:r>
            <a:endParaRPr/>
          </a:p>
        </p:txBody>
      </p:sp>
      <p:sp>
        <p:nvSpPr>
          <p:cNvPr id="208" name="Google Shape;208;p45"/>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rPr lang="en-US"/>
              <a:t>Atividade 1.1 Compreender as necessidades de formação dos indivíduos </a:t>
            </a:r>
            <a:endParaRPr/>
          </a:p>
        </p:txBody>
      </p:sp>
      <p:sp>
        <p:nvSpPr>
          <p:cNvPr id="209" name="Google Shape;209;p45"/>
          <p:cNvSpPr/>
          <p:nvPr/>
        </p:nvSpPr>
        <p:spPr>
          <a:xfrm>
            <a:off x="9524" y="1289"/>
            <a:ext cx="12192000" cy="71587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0" name="Google Shape;210;p45"/>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chemeClr val="dk1"/>
              </a:buClr>
              <a:buSzPts val="3800"/>
              <a:buFont typeface="Open Sans"/>
              <a:buNone/>
            </a:pPr>
            <a:r>
              <a:rPr lang="en-US" sz="3200">
                <a:solidFill>
                  <a:schemeClr val="dk1"/>
                </a:solidFill>
              </a:rPr>
              <a:t>Atividades</a:t>
            </a:r>
            <a:endParaRPr sz="3200">
              <a:solidFill>
                <a:schemeClr val="dk1"/>
              </a:solidFill>
            </a:endParaRPr>
          </a:p>
        </p:txBody>
      </p:sp>
      <p:sp>
        <p:nvSpPr>
          <p:cNvPr id="211" name="Google Shape;211;p45"/>
          <p:cNvSpPr txBox="1"/>
          <p:nvPr/>
        </p:nvSpPr>
        <p:spPr>
          <a:xfrm>
            <a:off x="169780" y="1589114"/>
            <a:ext cx="2007921" cy="4801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lt1"/>
              </a:buClr>
              <a:buSzPts val="1600"/>
              <a:buFont typeface="Open Sans"/>
              <a:buNone/>
            </a:pPr>
            <a:r>
              <a:rPr b="1" i="0" lang="en-US" sz="2800" u="none" cap="none" strike="noStrike">
                <a:solidFill>
                  <a:srgbClr val="52BAAD"/>
                </a:solidFill>
                <a:latin typeface="Open Sans"/>
                <a:ea typeface="Open Sans"/>
                <a:cs typeface="Open Sans"/>
                <a:sym typeface="Open Sans"/>
              </a:rPr>
              <a:t>Passo 4</a:t>
            </a:r>
            <a:endParaRPr b="1" i="0" sz="2800" u="none" cap="none" strike="noStrike">
              <a:solidFill>
                <a:srgbClr val="52BAAD"/>
              </a:solidFill>
              <a:latin typeface="Open Sans"/>
              <a:ea typeface="Open Sans"/>
              <a:cs typeface="Open Sans"/>
              <a:sym typeface="Open Sans"/>
            </a:endParaRPr>
          </a:p>
        </p:txBody>
      </p:sp>
      <p:pic>
        <p:nvPicPr>
          <p:cNvPr descr="Apresentação com lista de verificação com preenchimento sólido" id="212" name="Google Shape;212;p45"/>
          <p:cNvPicPr preferRelativeResize="0"/>
          <p:nvPr/>
        </p:nvPicPr>
        <p:blipFill rotWithShape="1">
          <a:blip r:embed="rId3">
            <a:alphaModFix/>
          </a:blip>
          <a:srcRect b="0" l="0" r="0" t="0"/>
          <a:stretch/>
        </p:blipFill>
        <p:spPr>
          <a:xfrm>
            <a:off x="6839525" y="1964006"/>
            <a:ext cx="4124037" cy="412403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46"/>
          <p:cNvSpPr txBox="1"/>
          <p:nvPr>
            <p:ph idx="1" type="body"/>
          </p:nvPr>
        </p:nvSpPr>
        <p:spPr>
          <a:xfrm>
            <a:off x="97971" y="1462684"/>
            <a:ext cx="5910944" cy="5313673"/>
          </a:xfrm>
          <a:prstGeom prst="rect">
            <a:avLst/>
          </a:prstGeom>
          <a:noFill/>
          <a:ln>
            <a:noFill/>
          </a:ln>
        </p:spPr>
        <p:txBody>
          <a:bodyPr anchorCtr="0" anchor="t" bIns="45700" lIns="91425" spcFirstLastPara="1" rIns="91425" wrap="square" tIns="45700">
            <a:noAutofit/>
          </a:bodyPr>
          <a:lstStyle/>
          <a:p>
            <a:pPr indent="-171450" lvl="0" marL="285750" rtl="0" algn="l">
              <a:lnSpc>
                <a:spcPct val="90000"/>
              </a:lnSpc>
              <a:spcBef>
                <a:spcPts val="1000"/>
              </a:spcBef>
              <a:spcAft>
                <a:spcPts val="0"/>
              </a:spcAft>
              <a:buClr>
                <a:schemeClr val="lt2"/>
              </a:buClr>
              <a:buSzPts val="1800"/>
              <a:buFont typeface="Noto Sans Symbols"/>
              <a:buNone/>
            </a:pPr>
            <a:r>
              <a:t/>
            </a:r>
            <a:endParaRPr b="0" i="0" sz="1800">
              <a:latin typeface="Open Sans Light"/>
              <a:ea typeface="Open Sans Light"/>
              <a:cs typeface="Open Sans Light"/>
              <a:sym typeface="Open Sans Light"/>
            </a:endParaRPr>
          </a:p>
          <a:p>
            <a:pPr indent="-171450" lvl="0" marL="285750" rtl="0" algn="l">
              <a:lnSpc>
                <a:spcPct val="90000"/>
              </a:lnSpc>
              <a:spcBef>
                <a:spcPts val="1000"/>
              </a:spcBef>
              <a:spcAft>
                <a:spcPts val="0"/>
              </a:spcAft>
              <a:buClr>
                <a:schemeClr val="lt2"/>
              </a:buClr>
              <a:buSzPts val="1800"/>
              <a:buFont typeface="Noto Sans Symbols"/>
              <a:buNone/>
            </a:pPr>
            <a:r>
              <a:t/>
            </a:r>
            <a:endParaRPr/>
          </a:p>
          <a:p>
            <a:pPr indent="-285750" lvl="0" marL="285750" rtl="0" algn="l">
              <a:lnSpc>
                <a:spcPct val="90000"/>
              </a:lnSpc>
              <a:spcBef>
                <a:spcPts val="1000"/>
              </a:spcBef>
              <a:spcAft>
                <a:spcPts val="0"/>
              </a:spcAft>
              <a:buClr>
                <a:srgbClr val="BDE5E0"/>
              </a:buClr>
              <a:buSzPts val="1800"/>
              <a:buFont typeface="Arial"/>
              <a:buChar char="•"/>
            </a:pPr>
            <a:r>
              <a:rPr lang="en-US"/>
              <a:t>Hierarquizar as necessidades de formação por ordem de importância, considerando o número de pontos atribuídos, conforme determinado pelo processo de votação. Certifique-se de que tomou notas (poderá solicitar a um colega essa tarefa) e registou os resultados da sessão de avaliação. Se a mesma for realizada </a:t>
            </a:r>
            <a:r>
              <a:rPr i="1" lang="en-US"/>
              <a:t>online</a:t>
            </a:r>
            <a:r>
              <a:rPr lang="en-US"/>
              <a:t>, utilize as possibilidades que o </a:t>
            </a:r>
            <a:r>
              <a:rPr i="1" lang="en-US"/>
              <a:t>software </a:t>
            </a:r>
            <a:r>
              <a:rPr lang="en-US"/>
              <a:t>possibilita. </a:t>
            </a:r>
            <a:endParaRPr/>
          </a:p>
        </p:txBody>
      </p:sp>
      <p:sp>
        <p:nvSpPr>
          <p:cNvPr id="218" name="Google Shape;218;p46"/>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rPr lang="en-US"/>
              <a:t>Atividade 1.1 Compreender as necessidades de formação dos indivíduos </a:t>
            </a:r>
            <a:endParaRPr/>
          </a:p>
        </p:txBody>
      </p:sp>
      <p:sp>
        <p:nvSpPr>
          <p:cNvPr id="219" name="Google Shape;219;p46"/>
          <p:cNvSpPr/>
          <p:nvPr/>
        </p:nvSpPr>
        <p:spPr>
          <a:xfrm>
            <a:off x="9524" y="1289"/>
            <a:ext cx="12192000" cy="71587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0" name="Google Shape;220;p46"/>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chemeClr val="dk1"/>
              </a:buClr>
              <a:buSzPts val="3800"/>
              <a:buFont typeface="Open Sans"/>
              <a:buNone/>
            </a:pPr>
            <a:r>
              <a:rPr lang="en-US" sz="3200">
                <a:solidFill>
                  <a:schemeClr val="dk1"/>
                </a:solidFill>
              </a:rPr>
              <a:t>Atividades</a:t>
            </a:r>
            <a:endParaRPr sz="3200">
              <a:solidFill>
                <a:schemeClr val="dk1"/>
              </a:solidFill>
            </a:endParaRPr>
          </a:p>
        </p:txBody>
      </p:sp>
      <p:sp>
        <p:nvSpPr>
          <p:cNvPr id="221" name="Google Shape;221;p46"/>
          <p:cNvSpPr txBox="1"/>
          <p:nvPr/>
        </p:nvSpPr>
        <p:spPr>
          <a:xfrm>
            <a:off x="169780" y="1589114"/>
            <a:ext cx="2007921" cy="4801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lt1"/>
              </a:buClr>
              <a:buSzPts val="1600"/>
              <a:buFont typeface="Open Sans"/>
              <a:buNone/>
            </a:pPr>
            <a:r>
              <a:rPr b="1" i="0" lang="en-US" sz="2800" u="none" cap="none" strike="noStrike">
                <a:solidFill>
                  <a:srgbClr val="52BAAD"/>
                </a:solidFill>
                <a:latin typeface="Open Sans"/>
                <a:ea typeface="Open Sans"/>
                <a:cs typeface="Open Sans"/>
                <a:sym typeface="Open Sans"/>
              </a:rPr>
              <a:t>Passo 5</a:t>
            </a:r>
            <a:endParaRPr b="1" i="0" sz="2800" u="none" cap="none" strike="noStrike">
              <a:solidFill>
                <a:srgbClr val="52BAAD"/>
              </a:solidFill>
              <a:latin typeface="Open Sans"/>
              <a:ea typeface="Open Sans"/>
              <a:cs typeface="Open Sans"/>
              <a:sym typeface="Open Sans"/>
            </a:endParaRPr>
          </a:p>
        </p:txBody>
      </p:sp>
      <p:pic>
        <p:nvPicPr>
          <p:cNvPr descr="Hierarquia com preenchimento sólido" id="222" name="Google Shape;222;p46"/>
          <p:cNvPicPr preferRelativeResize="0"/>
          <p:nvPr/>
        </p:nvPicPr>
        <p:blipFill rotWithShape="1">
          <a:blip r:embed="rId3">
            <a:alphaModFix/>
          </a:blip>
          <a:srcRect b="0" l="0" r="0" t="0"/>
          <a:stretch/>
        </p:blipFill>
        <p:spPr>
          <a:xfrm>
            <a:off x="7102764" y="1898072"/>
            <a:ext cx="3685309" cy="368530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47"/>
          <p:cNvSpPr txBox="1"/>
          <p:nvPr>
            <p:ph idx="1" type="body"/>
          </p:nvPr>
        </p:nvSpPr>
        <p:spPr>
          <a:xfrm>
            <a:off x="97971" y="1462684"/>
            <a:ext cx="5910944" cy="531367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lt2"/>
              </a:buClr>
              <a:buSzPts val="1800"/>
              <a:buNone/>
            </a:pPr>
            <a:r>
              <a:t/>
            </a:r>
            <a:endParaRPr b="0" i="0" sz="1800">
              <a:latin typeface="Open Sans Light"/>
              <a:ea typeface="Open Sans Light"/>
              <a:cs typeface="Open Sans Light"/>
              <a:sym typeface="Open Sans Light"/>
            </a:endParaRPr>
          </a:p>
          <a:p>
            <a:pPr indent="0" lvl="0" marL="0" rtl="0" algn="l">
              <a:lnSpc>
                <a:spcPct val="90000"/>
              </a:lnSpc>
              <a:spcBef>
                <a:spcPts val="1000"/>
              </a:spcBef>
              <a:spcAft>
                <a:spcPts val="0"/>
              </a:spcAft>
              <a:buClr>
                <a:schemeClr val="lt2"/>
              </a:buClr>
              <a:buSzPts val="1800"/>
              <a:buNone/>
            </a:pPr>
            <a:r>
              <a:t/>
            </a:r>
            <a:endParaRPr/>
          </a:p>
          <a:p>
            <a:pPr indent="0" lvl="0" marL="0" rtl="0" algn="l">
              <a:lnSpc>
                <a:spcPct val="90000"/>
              </a:lnSpc>
              <a:spcBef>
                <a:spcPts val="1000"/>
              </a:spcBef>
              <a:spcAft>
                <a:spcPts val="0"/>
              </a:spcAft>
              <a:buClr>
                <a:schemeClr val="lt2"/>
              </a:buClr>
              <a:buSzPts val="1800"/>
              <a:buNone/>
            </a:pPr>
            <a:r>
              <a:t/>
            </a:r>
            <a:endParaRPr b="0" i="0" sz="1800">
              <a:latin typeface="Open Sans Light"/>
              <a:ea typeface="Open Sans Light"/>
              <a:cs typeface="Open Sans Light"/>
              <a:sym typeface="Open Sans Light"/>
            </a:endParaRPr>
          </a:p>
          <a:p>
            <a:pPr indent="-285750" lvl="0" marL="285750" rtl="0" algn="l">
              <a:lnSpc>
                <a:spcPct val="90000"/>
              </a:lnSpc>
              <a:spcBef>
                <a:spcPts val="1000"/>
              </a:spcBef>
              <a:spcAft>
                <a:spcPts val="0"/>
              </a:spcAft>
              <a:buClr>
                <a:srgbClr val="BDE5E0"/>
              </a:buClr>
              <a:buSzPts val="1800"/>
              <a:buFont typeface="Arial"/>
              <a:buChar char="•"/>
            </a:pPr>
            <a:r>
              <a:rPr lang="en-US"/>
              <a:t>No final da sessão – ou, se necessário, agende outra sessão –, realize uma discussão </a:t>
            </a:r>
            <a:r>
              <a:rPr i="1" lang="en-US"/>
              <a:t>brainstorming</a:t>
            </a:r>
            <a:r>
              <a:rPr lang="en-US"/>
              <a:t> relativamente aos resultados das primeiras três a cinco sessões de formação identificadas no processo de avaliação das necessidades. </a:t>
            </a:r>
            <a:endParaRPr/>
          </a:p>
          <a:p>
            <a:pPr indent="-285750" lvl="0" marL="285750" rtl="0" algn="l">
              <a:lnSpc>
                <a:spcPct val="90000"/>
              </a:lnSpc>
              <a:spcBef>
                <a:spcPts val="1000"/>
              </a:spcBef>
              <a:spcAft>
                <a:spcPts val="0"/>
              </a:spcAft>
              <a:buClr>
                <a:srgbClr val="BDE5E0"/>
              </a:buClr>
              <a:buSzPts val="1800"/>
              <a:buFont typeface="Arial"/>
              <a:buChar char="•"/>
            </a:pPr>
            <a:r>
              <a:rPr lang="en-US"/>
              <a:t>Pode agendar mais sessões </a:t>
            </a:r>
            <a:r>
              <a:rPr i="1" lang="en-US"/>
              <a:t>brainstorming</a:t>
            </a:r>
            <a:r>
              <a:rPr lang="en-US"/>
              <a:t> posteriormente, incluindo entre diferentes gerações de colaboradores, visando encorajar o diálogo e o intercâmbio intergeracional no local de trabalho. Mas, de um modo geral, irá compreender que deve refazer o processo de avaliação das necessidades após as primeiras sessões de formação. </a:t>
            </a:r>
            <a:endParaRPr/>
          </a:p>
        </p:txBody>
      </p:sp>
      <p:sp>
        <p:nvSpPr>
          <p:cNvPr id="228" name="Google Shape;228;p47"/>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rPr lang="en-US"/>
              <a:t>Atividade 1.1 Compreender as necessidades de formação dos indivíduos </a:t>
            </a:r>
            <a:endParaRPr/>
          </a:p>
        </p:txBody>
      </p:sp>
      <p:sp>
        <p:nvSpPr>
          <p:cNvPr id="229" name="Google Shape;229;p47"/>
          <p:cNvSpPr/>
          <p:nvPr/>
        </p:nvSpPr>
        <p:spPr>
          <a:xfrm>
            <a:off x="9524" y="1289"/>
            <a:ext cx="12192000" cy="71587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0" name="Google Shape;230;p47"/>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chemeClr val="dk1"/>
              </a:buClr>
              <a:buSzPts val="3800"/>
              <a:buFont typeface="Open Sans"/>
              <a:buNone/>
            </a:pPr>
            <a:r>
              <a:rPr lang="en-US" sz="3200">
                <a:solidFill>
                  <a:schemeClr val="dk1"/>
                </a:solidFill>
              </a:rPr>
              <a:t>Atividades</a:t>
            </a:r>
            <a:endParaRPr sz="3200">
              <a:solidFill>
                <a:schemeClr val="dk1"/>
              </a:solidFill>
            </a:endParaRPr>
          </a:p>
        </p:txBody>
      </p:sp>
      <p:sp>
        <p:nvSpPr>
          <p:cNvPr id="231" name="Google Shape;231;p47"/>
          <p:cNvSpPr txBox="1"/>
          <p:nvPr/>
        </p:nvSpPr>
        <p:spPr>
          <a:xfrm>
            <a:off x="169780" y="1589114"/>
            <a:ext cx="2007921" cy="4801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lt1"/>
              </a:buClr>
              <a:buSzPts val="1600"/>
              <a:buFont typeface="Open Sans"/>
              <a:buNone/>
            </a:pPr>
            <a:r>
              <a:rPr b="1" i="0" lang="en-US" sz="2800" u="none" cap="none" strike="noStrike">
                <a:solidFill>
                  <a:srgbClr val="52BAAD"/>
                </a:solidFill>
                <a:latin typeface="Open Sans"/>
                <a:ea typeface="Open Sans"/>
                <a:cs typeface="Open Sans"/>
                <a:sym typeface="Open Sans"/>
              </a:rPr>
              <a:t>Passo 5</a:t>
            </a:r>
            <a:endParaRPr b="1" i="0" sz="2800" u="none" cap="none" strike="noStrike">
              <a:solidFill>
                <a:srgbClr val="52BAAD"/>
              </a:solidFill>
              <a:latin typeface="Open Sans"/>
              <a:ea typeface="Open Sans"/>
              <a:cs typeface="Open Sans"/>
              <a:sym typeface="Open Sans"/>
            </a:endParaRPr>
          </a:p>
        </p:txBody>
      </p:sp>
      <p:pic>
        <p:nvPicPr>
          <p:cNvPr descr="Ideia brilhante destaque" id="232" name="Google Shape;232;p47"/>
          <p:cNvPicPr preferRelativeResize="0"/>
          <p:nvPr/>
        </p:nvPicPr>
        <p:blipFill rotWithShape="1">
          <a:blip r:embed="rId3">
            <a:alphaModFix/>
          </a:blip>
          <a:srcRect b="0" l="0" r="0" t="0"/>
          <a:stretch/>
        </p:blipFill>
        <p:spPr>
          <a:xfrm>
            <a:off x="6858000" y="2069244"/>
            <a:ext cx="4056773" cy="405677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48"/>
          <p:cNvSpPr/>
          <p:nvPr/>
        </p:nvSpPr>
        <p:spPr>
          <a:xfrm>
            <a:off x="9524" y="1289"/>
            <a:ext cx="12192000" cy="71587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8" name="Google Shape;238;p48"/>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chemeClr val="dk1"/>
              </a:buClr>
              <a:buSzPts val="3800"/>
              <a:buFont typeface="Open Sans"/>
              <a:buNone/>
            </a:pPr>
            <a:r>
              <a:rPr lang="en-US" sz="3200">
                <a:solidFill>
                  <a:schemeClr val="dk1"/>
                </a:solidFill>
              </a:rPr>
              <a:t>Atividades</a:t>
            </a:r>
            <a:endParaRPr sz="3200">
              <a:solidFill>
                <a:schemeClr val="dk1"/>
              </a:solidFill>
            </a:endParaRPr>
          </a:p>
        </p:txBody>
      </p:sp>
      <p:graphicFrame>
        <p:nvGraphicFramePr>
          <p:cNvPr id="239" name="Google Shape;239;p48"/>
          <p:cNvGraphicFramePr/>
          <p:nvPr/>
        </p:nvGraphicFramePr>
        <p:xfrm>
          <a:off x="233528" y="877874"/>
          <a:ext cx="3000000" cy="3000000"/>
        </p:xfrm>
        <a:graphic>
          <a:graphicData uri="http://schemas.openxmlformats.org/drawingml/2006/table">
            <a:tbl>
              <a:tblPr bandRow="1" firstCol="1" firstRow="1">
                <a:noFill/>
                <a:tableStyleId>{B850F315-FCD0-4348-8E39-625F7DE68C05}</a:tableStyleId>
              </a:tblPr>
              <a:tblGrid>
                <a:gridCol w="2969075"/>
                <a:gridCol w="8755875"/>
              </a:tblGrid>
              <a:tr h="768125">
                <a:tc gridSpan="2">
                  <a:txBody>
                    <a:bodyPr/>
                    <a:lstStyle/>
                    <a:p>
                      <a:pPr indent="0" lvl="0" marL="0" marR="0" rtl="0" algn="l">
                        <a:lnSpc>
                          <a:spcPct val="107000"/>
                        </a:lnSpc>
                        <a:spcBef>
                          <a:spcPts val="0"/>
                        </a:spcBef>
                        <a:spcAft>
                          <a:spcPts val="0"/>
                        </a:spcAft>
                        <a:buClr>
                          <a:srgbClr val="000000"/>
                        </a:buClr>
                        <a:buSzPts val="2400"/>
                        <a:buFont typeface="Arial"/>
                        <a:buNone/>
                      </a:pPr>
                      <a:r>
                        <a:rPr b="1" lang="en-US" sz="2400" u="none" cap="none" strike="noStrike">
                          <a:solidFill>
                            <a:schemeClr val="dk1"/>
                          </a:solidFill>
                          <a:latin typeface="Open Sans"/>
                          <a:ea typeface="Open Sans"/>
                          <a:cs typeface="Open Sans"/>
                          <a:sym typeface="Open Sans"/>
                        </a:rPr>
                        <a:t>Atividade 1.2</a:t>
                      </a:r>
                      <a:endParaRPr b="1" sz="2400" u="none" cap="none" strike="noStrike">
                        <a:solidFill>
                          <a:schemeClr val="dk1"/>
                        </a:solidFill>
                        <a:latin typeface="Open Sans"/>
                        <a:ea typeface="Open Sans"/>
                        <a:cs typeface="Open Sans"/>
                        <a:sym typeface="Open Sans"/>
                      </a:endParaRPr>
                    </a:p>
                  </a:txBody>
                  <a:tcPr marT="0" marB="0" marR="68575" marL="68575" anchor="ctr"/>
                </a:tc>
                <a:tc hMerge="1"/>
              </a:tr>
              <a:tr h="500300">
                <a:tc>
                  <a:txBody>
                    <a:bodyPr/>
                    <a:lstStyle/>
                    <a:p>
                      <a:pPr indent="0" lvl="0" marL="0" marR="0" rtl="0" algn="l">
                        <a:lnSpc>
                          <a:spcPct val="107000"/>
                        </a:lnSpc>
                        <a:spcBef>
                          <a:spcPts val="0"/>
                        </a:spcBef>
                        <a:spcAft>
                          <a:spcPts val="0"/>
                        </a:spcAft>
                        <a:buClr>
                          <a:srgbClr val="000000"/>
                        </a:buClr>
                        <a:buSzPts val="2200"/>
                        <a:buFont typeface="Arial"/>
                        <a:buNone/>
                      </a:pPr>
                      <a:r>
                        <a:rPr b="1" lang="en-US" sz="2200" u="none" cap="none" strike="noStrike">
                          <a:solidFill>
                            <a:schemeClr val="dk1"/>
                          </a:solidFill>
                          <a:latin typeface="Open Sans"/>
                          <a:ea typeface="Open Sans"/>
                          <a:cs typeface="Open Sans"/>
                          <a:sym typeface="Open Sans"/>
                        </a:rPr>
                        <a:t>Designação: </a:t>
                      </a:r>
                      <a:endParaRPr b="1" sz="2200" u="none" cap="none" strike="noStrike">
                        <a:solidFill>
                          <a:schemeClr val="dk1"/>
                        </a:solidFill>
                        <a:latin typeface="Open Sans"/>
                        <a:ea typeface="Open Sans"/>
                        <a:cs typeface="Open Sans"/>
                        <a:sym typeface="Open Sans"/>
                      </a:endParaRPr>
                    </a:p>
                  </a:txBody>
                  <a:tcPr marT="0" marB="0" marR="68575" marL="68575" anchor="ctr"/>
                </a:tc>
                <a:tc>
                  <a:txBody>
                    <a:bodyPr/>
                    <a:lstStyle/>
                    <a:p>
                      <a:pPr indent="0" lvl="0" marL="0" marR="0" rtl="0" algn="l">
                        <a:lnSpc>
                          <a:spcPct val="107000"/>
                        </a:lnSpc>
                        <a:spcBef>
                          <a:spcPts val="0"/>
                        </a:spcBef>
                        <a:spcAft>
                          <a:spcPts val="0"/>
                        </a:spcAft>
                        <a:buClr>
                          <a:srgbClr val="000000"/>
                        </a:buClr>
                        <a:buSzPts val="2000"/>
                        <a:buFont typeface="Arial"/>
                        <a:buNone/>
                      </a:pPr>
                      <a:r>
                        <a:rPr b="1" i="0" lang="en-US" sz="2000" u="none" cap="none" strike="noStrike">
                          <a:solidFill>
                            <a:schemeClr val="lt1"/>
                          </a:solidFill>
                          <a:latin typeface="Open Sans Light"/>
                          <a:ea typeface="Open Sans Light"/>
                          <a:cs typeface="Open Sans Light"/>
                          <a:sym typeface="Open Sans Light"/>
                        </a:rPr>
                        <a:t>Compreender as necessidades de formação da organização </a:t>
                      </a:r>
                      <a:endParaRPr b="1" i="0" sz="2000" u="none" cap="none" strike="noStrike">
                        <a:solidFill>
                          <a:schemeClr val="lt1"/>
                        </a:solidFill>
                        <a:latin typeface="Open Sans Light"/>
                        <a:ea typeface="Open Sans Light"/>
                        <a:cs typeface="Open Sans Light"/>
                        <a:sym typeface="Open Sans Light"/>
                      </a:endParaRPr>
                    </a:p>
                  </a:txBody>
                  <a:tcPr marT="0" marB="0" marR="68575" marL="68575" anchor="ctr"/>
                </a:tc>
              </a:tr>
              <a:tr h="485150">
                <a:tc>
                  <a:txBody>
                    <a:bodyPr/>
                    <a:lstStyle/>
                    <a:p>
                      <a:pPr indent="0" lvl="0" marL="0" marR="0" rtl="0" algn="l">
                        <a:lnSpc>
                          <a:spcPct val="107000"/>
                        </a:lnSpc>
                        <a:spcBef>
                          <a:spcPts val="0"/>
                        </a:spcBef>
                        <a:spcAft>
                          <a:spcPts val="0"/>
                        </a:spcAft>
                        <a:buClr>
                          <a:srgbClr val="000000"/>
                        </a:buClr>
                        <a:buSzPts val="2200"/>
                        <a:buFont typeface="Arial"/>
                        <a:buNone/>
                      </a:pPr>
                      <a:r>
                        <a:rPr b="1" lang="en-US" sz="2200" u="none" cap="none" strike="noStrike">
                          <a:solidFill>
                            <a:schemeClr val="dk1"/>
                          </a:solidFill>
                          <a:latin typeface="Open Sans"/>
                          <a:ea typeface="Open Sans"/>
                          <a:cs typeface="Open Sans"/>
                          <a:sym typeface="Open Sans"/>
                        </a:rPr>
                        <a:t>Implementação:</a:t>
                      </a:r>
                      <a:endParaRPr b="1" sz="2200" u="none" cap="none" strike="noStrike">
                        <a:solidFill>
                          <a:schemeClr val="dk1"/>
                        </a:solidFill>
                        <a:latin typeface="Open Sans"/>
                        <a:ea typeface="Open Sans"/>
                        <a:cs typeface="Open Sans"/>
                        <a:sym typeface="Open Sans"/>
                      </a:endParaRPr>
                    </a:p>
                  </a:txBody>
                  <a:tcPr marT="0" marB="0" marR="68575" marL="68575" anchor="ctr"/>
                </a:tc>
                <a:tc>
                  <a:txBody>
                    <a:bodyPr/>
                    <a:lstStyle/>
                    <a:p>
                      <a:pPr indent="0" lvl="0" marL="0" marR="0" rtl="0" algn="l">
                        <a:lnSpc>
                          <a:spcPct val="107000"/>
                        </a:lnSpc>
                        <a:spcBef>
                          <a:spcPts val="0"/>
                        </a:spcBef>
                        <a:spcAft>
                          <a:spcPts val="0"/>
                        </a:spcAft>
                        <a:buClr>
                          <a:srgbClr val="000000"/>
                        </a:buClr>
                        <a:buSzPts val="2000"/>
                        <a:buFont typeface="Arial"/>
                        <a:buNone/>
                      </a:pPr>
                      <a:r>
                        <a:rPr b="1" lang="en-US" sz="2000" u="none" cap="none" strike="noStrike">
                          <a:solidFill>
                            <a:schemeClr val="lt1"/>
                          </a:solidFill>
                          <a:latin typeface="Open Sans Light"/>
                          <a:ea typeface="Open Sans Light"/>
                          <a:cs typeface="Open Sans Light"/>
                          <a:sym typeface="Open Sans Light"/>
                        </a:rPr>
                        <a:t>Presencial / </a:t>
                      </a:r>
                      <a:r>
                        <a:rPr b="1" i="1" lang="en-US" sz="2000" u="none" cap="none" strike="noStrike">
                          <a:solidFill>
                            <a:schemeClr val="lt1"/>
                          </a:solidFill>
                          <a:latin typeface="Open Sans Light"/>
                          <a:ea typeface="Open Sans Light"/>
                          <a:cs typeface="Open Sans Light"/>
                          <a:sym typeface="Open Sans Light"/>
                        </a:rPr>
                        <a:t>Online </a:t>
                      </a:r>
                      <a:endParaRPr b="1" i="1" sz="2000" u="none" cap="none" strike="noStrike">
                        <a:solidFill>
                          <a:schemeClr val="lt1"/>
                        </a:solidFill>
                        <a:latin typeface="Open Sans Light"/>
                        <a:ea typeface="Open Sans Light"/>
                        <a:cs typeface="Open Sans Light"/>
                        <a:sym typeface="Open Sans Light"/>
                      </a:endParaRPr>
                    </a:p>
                  </a:txBody>
                  <a:tcPr marT="0" marB="0" marR="68575" marL="68575" anchor="ctr"/>
                </a:tc>
              </a:tr>
              <a:tr h="777150">
                <a:tc>
                  <a:txBody>
                    <a:bodyPr/>
                    <a:lstStyle/>
                    <a:p>
                      <a:pPr indent="0" lvl="0" marL="0" marR="0" rtl="0" algn="l">
                        <a:lnSpc>
                          <a:spcPct val="107000"/>
                        </a:lnSpc>
                        <a:spcBef>
                          <a:spcPts val="0"/>
                        </a:spcBef>
                        <a:spcAft>
                          <a:spcPts val="0"/>
                        </a:spcAft>
                        <a:buClr>
                          <a:srgbClr val="000000"/>
                        </a:buClr>
                        <a:buSzPts val="2200"/>
                        <a:buFont typeface="Arial"/>
                        <a:buNone/>
                      </a:pPr>
                      <a:r>
                        <a:rPr b="1" lang="en-US" sz="2200" u="none" cap="none" strike="noStrike">
                          <a:solidFill>
                            <a:schemeClr val="dk1"/>
                          </a:solidFill>
                          <a:latin typeface="Open Sans"/>
                          <a:ea typeface="Open Sans"/>
                          <a:cs typeface="Open Sans"/>
                          <a:sym typeface="Open Sans"/>
                        </a:rPr>
                        <a:t>Objetivo: </a:t>
                      </a:r>
                      <a:endParaRPr b="1" sz="2200" u="none" cap="none" strike="noStrike">
                        <a:solidFill>
                          <a:schemeClr val="dk1"/>
                        </a:solidFill>
                        <a:latin typeface="Open Sans"/>
                        <a:ea typeface="Open Sans"/>
                        <a:cs typeface="Open Sans"/>
                        <a:sym typeface="Open Sans"/>
                      </a:endParaRPr>
                    </a:p>
                  </a:txBody>
                  <a:tcPr marT="0" marB="0" marR="68575" marL="68575" anchor="ctr"/>
                </a:tc>
                <a:tc>
                  <a:txBody>
                    <a:bodyPr/>
                    <a:lstStyle/>
                    <a:p>
                      <a:pPr indent="0" lvl="0" marL="0" marR="0" rtl="0" algn="l">
                        <a:lnSpc>
                          <a:spcPct val="100000"/>
                        </a:lnSpc>
                        <a:spcBef>
                          <a:spcPts val="0"/>
                        </a:spcBef>
                        <a:spcAft>
                          <a:spcPts val="0"/>
                        </a:spcAft>
                        <a:buClr>
                          <a:srgbClr val="BDE5E0"/>
                        </a:buClr>
                        <a:buSzPts val="2000"/>
                        <a:buFont typeface="Arial"/>
                        <a:buNone/>
                      </a:pPr>
                      <a:r>
                        <a:rPr b="1" i="0" lang="en-US" sz="2000" u="none" cap="none" strike="noStrike">
                          <a:solidFill>
                            <a:schemeClr val="lt1"/>
                          </a:solidFill>
                          <a:latin typeface="Open Sans Light"/>
                          <a:ea typeface="Open Sans Light"/>
                          <a:cs typeface="Open Sans Light"/>
                          <a:sym typeface="Open Sans Light"/>
                        </a:rPr>
                        <a:t>Definição dos objetivos organizacionais</a:t>
                      </a:r>
                      <a:endParaRPr/>
                    </a:p>
                    <a:p>
                      <a:pPr indent="0" lvl="0" marL="0" marR="0" rtl="0" algn="l">
                        <a:lnSpc>
                          <a:spcPct val="100000"/>
                        </a:lnSpc>
                        <a:spcBef>
                          <a:spcPts val="0"/>
                        </a:spcBef>
                        <a:spcAft>
                          <a:spcPts val="0"/>
                        </a:spcAft>
                        <a:buClr>
                          <a:srgbClr val="BDE5E0"/>
                        </a:buClr>
                        <a:buSzPts val="2000"/>
                        <a:buFont typeface="Arial"/>
                        <a:buNone/>
                      </a:pPr>
                      <a:r>
                        <a:rPr b="1" i="0" lang="en-US" sz="2000" u="none" cap="none" strike="noStrike">
                          <a:solidFill>
                            <a:schemeClr val="lt1"/>
                          </a:solidFill>
                          <a:latin typeface="Open Sans Light"/>
                          <a:ea typeface="Open Sans Light"/>
                          <a:cs typeface="Open Sans Light"/>
                          <a:sym typeface="Open Sans Light"/>
                        </a:rPr>
                        <a:t>Definição de comportamentos de trabalho relevantes </a:t>
                      </a:r>
                      <a:endParaRPr/>
                    </a:p>
                    <a:p>
                      <a:pPr indent="0" lvl="0" marL="0" marR="0" rtl="0" algn="l">
                        <a:lnSpc>
                          <a:spcPct val="100000"/>
                        </a:lnSpc>
                        <a:spcBef>
                          <a:spcPts val="0"/>
                        </a:spcBef>
                        <a:spcAft>
                          <a:spcPts val="0"/>
                        </a:spcAft>
                        <a:buClr>
                          <a:srgbClr val="BDE5E0"/>
                        </a:buClr>
                        <a:buSzPts val="2000"/>
                        <a:buFont typeface="Arial"/>
                        <a:buNone/>
                      </a:pPr>
                      <a:r>
                        <a:rPr b="1" i="0" lang="en-US" sz="2000" u="none" cap="none" strike="noStrike">
                          <a:solidFill>
                            <a:schemeClr val="lt1"/>
                          </a:solidFill>
                          <a:latin typeface="Open Sans Light"/>
                          <a:ea typeface="Open Sans Light"/>
                          <a:cs typeface="Open Sans Light"/>
                          <a:sym typeface="Open Sans Light"/>
                        </a:rPr>
                        <a:t>Definição de lacunas entre os objetivos organizacionais e as competências-chave dos colaboradores </a:t>
                      </a:r>
                      <a:endParaRPr b="1" i="0" sz="2000" u="none" cap="none" strike="noStrike">
                        <a:solidFill>
                          <a:schemeClr val="lt1"/>
                        </a:solidFill>
                        <a:latin typeface="Open Sans Light"/>
                        <a:ea typeface="Open Sans Light"/>
                        <a:cs typeface="Open Sans Light"/>
                        <a:sym typeface="Open Sans Light"/>
                      </a:endParaRPr>
                    </a:p>
                  </a:txBody>
                  <a:tcPr marT="0" marB="0" marR="68575" marL="68575" anchor="ctr"/>
                </a:tc>
              </a:tr>
              <a:tr h="777150">
                <a:tc>
                  <a:txBody>
                    <a:bodyPr/>
                    <a:lstStyle/>
                    <a:p>
                      <a:pPr indent="0" lvl="0" marL="0" marR="0" rtl="0" algn="l">
                        <a:lnSpc>
                          <a:spcPct val="107000"/>
                        </a:lnSpc>
                        <a:spcBef>
                          <a:spcPts val="0"/>
                        </a:spcBef>
                        <a:spcAft>
                          <a:spcPts val="0"/>
                        </a:spcAft>
                        <a:buClr>
                          <a:srgbClr val="000000"/>
                        </a:buClr>
                        <a:buSzPts val="2200"/>
                        <a:buFont typeface="Arial"/>
                        <a:buNone/>
                      </a:pPr>
                      <a:r>
                        <a:rPr b="1" lang="en-US" sz="2200" u="none" cap="none" strike="noStrike">
                          <a:solidFill>
                            <a:schemeClr val="dk1"/>
                          </a:solidFill>
                          <a:latin typeface="Open Sans"/>
                          <a:ea typeface="Open Sans"/>
                          <a:cs typeface="Open Sans"/>
                          <a:sym typeface="Open Sans"/>
                        </a:rPr>
                        <a:t>Competência/s: </a:t>
                      </a:r>
                      <a:endParaRPr b="1" sz="2200" u="none" cap="none" strike="noStrike">
                        <a:solidFill>
                          <a:schemeClr val="dk1"/>
                        </a:solidFill>
                        <a:latin typeface="Open Sans"/>
                        <a:ea typeface="Open Sans"/>
                        <a:cs typeface="Open Sans"/>
                        <a:sym typeface="Open Sans"/>
                      </a:endParaRPr>
                    </a:p>
                  </a:txBody>
                  <a:tcPr marT="0" marB="0" marR="68575" marL="68575" anchor="ctr"/>
                </a:tc>
                <a:tc>
                  <a:txBody>
                    <a:bodyPr/>
                    <a:lstStyle/>
                    <a:p>
                      <a:pPr indent="0" lvl="0" marL="0" marR="0" rtl="0" algn="l">
                        <a:lnSpc>
                          <a:spcPct val="100000"/>
                        </a:lnSpc>
                        <a:spcBef>
                          <a:spcPts val="0"/>
                        </a:spcBef>
                        <a:spcAft>
                          <a:spcPts val="0"/>
                        </a:spcAft>
                        <a:buClr>
                          <a:srgbClr val="BDE5E0"/>
                        </a:buClr>
                        <a:buSzPts val="2000"/>
                        <a:buFont typeface="Arial"/>
                        <a:buNone/>
                      </a:pPr>
                      <a:r>
                        <a:rPr b="1" i="0" lang="en-US" sz="2000" u="none" cap="none" strike="noStrike">
                          <a:solidFill>
                            <a:schemeClr val="lt1"/>
                          </a:solidFill>
                          <a:latin typeface="Open Sans Light"/>
                          <a:ea typeface="Open Sans Light"/>
                          <a:cs typeface="Open Sans Light"/>
                          <a:sym typeface="Open Sans Light"/>
                        </a:rPr>
                        <a:t>Resolução de problemas</a:t>
                      </a:r>
                      <a:r>
                        <a:rPr b="0" i="0" lang="en-US" sz="2000" u="none" cap="none" strike="noStrike">
                          <a:solidFill>
                            <a:schemeClr val="lt1"/>
                          </a:solidFill>
                          <a:latin typeface="Open Sans Light"/>
                          <a:ea typeface="Open Sans Light"/>
                          <a:cs typeface="Open Sans Light"/>
                          <a:sym typeface="Open Sans Light"/>
                        </a:rPr>
                        <a:t>: identificação rápida do problema subjacente e implementação de uma solução</a:t>
                      </a:r>
                      <a:endParaRPr/>
                    </a:p>
                    <a:p>
                      <a:pPr indent="0" lvl="0" marL="0" marR="0" rtl="0" algn="l">
                        <a:lnSpc>
                          <a:spcPct val="100000"/>
                        </a:lnSpc>
                        <a:spcBef>
                          <a:spcPts val="0"/>
                        </a:spcBef>
                        <a:spcAft>
                          <a:spcPts val="0"/>
                        </a:spcAft>
                        <a:buClr>
                          <a:srgbClr val="BDE5E0"/>
                        </a:buClr>
                        <a:buSzPts val="2000"/>
                        <a:buFont typeface="Arial"/>
                        <a:buNone/>
                      </a:pPr>
                      <a:r>
                        <a:rPr b="1" i="0" lang="en-US" sz="2000" u="none" cap="none" strike="noStrike">
                          <a:solidFill>
                            <a:schemeClr val="lt1"/>
                          </a:solidFill>
                          <a:latin typeface="Open Sans Light"/>
                          <a:ea typeface="Open Sans Light"/>
                          <a:cs typeface="Open Sans Light"/>
                          <a:sym typeface="Open Sans Light"/>
                        </a:rPr>
                        <a:t>Pensamento estratégico</a:t>
                      </a:r>
                      <a:r>
                        <a:rPr b="0" i="0" lang="en-US" sz="2000" u="none" cap="none" strike="noStrike">
                          <a:solidFill>
                            <a:schemeClr val="lt1"/>
                          </a:solidFill>
                          <a:latin typeface="Open Sans Light"/>
                          <a:ea typeface="Open Sans Light"/>
                          <a:cs typeface="Open Sans Light"/>
                          <a:sym typeface="Open Sans Light"/>
                        </a:rPr>
                        <a:t>: o processo de fazer escolhas através da identificação de uma decisão, da recolha de informação e da avaliação de resoluções alternativas </a:t>
                      </a:r>
                      <a:endParaRPr b="0" i="0" sz="2000" u="none" cap="none" strike="noStrike">
                        <a:solidFill>
                          <a:schemeClr val="lt1"/>
                        </a:solidFill>
                        <a:latin typeface="Open Sans Light"/>
                        <a:ea typeface="Open Sans Light"/>
                        <a:cs typeface="Open Sans Light"/>
                        <a:sym typeface="Open Sans Light"/>
                      </a:endParaRPr>
                    </a:p>
                  </a:txBody>
                  <a:tcPr marT="0" marB="0" marR="68575" marL="68575" anchor="ctr"/>
                </a:tc>
              </a:tr>
              <a:tr h="777150">
                <a:tc>
                  <a:txBody>
                    <a:bodyPr/>
                    <a:lstStyle/>
                    <a:p>
                      <a:pPr indent="0" lvl="0" marL="0" marR="0" rtl="0" algn="l">
                        <a:lnSpc>
                          <a:spcPct val="107000"/>
                        </a:lnSpc>
                        <a:spcBef>
                          <a:spcPts val="0"/>
                        </a:spcBef>
                        <a:spcAft>
                          <a:spcPts val="0"/>
                        </a:spcAft>
                        <a:buClr>
                          <a:srgbClr val="000000"/>
                        </a:buClr>
                        <a:buSzPts val="2200"/>
                        <a:buFont typeface="Arial"/>
                        <a:buNone/>
                      </a:pPr>
                      <a:r>
                        <a:rPr b="1" lang="en-US" sz="2200" u="none" cap="none" strike="noStrike">
                          <a:solidFill>
                            <a:schemeClr val="dk1"/>
                          </a:solidFill>
                          <a:latin typeface="Open Sans"/>
                          <a:ea typeface="Open Sans"/>
                          <a:cs typeface="Open Sans"/>
                          <a:sym typeface="Open Sans"/>
                        </a:rPr>
                        <a:t>Duração:</a:t>
                      </a:r>
                      <a:endParaRPr b="1" sz="2200" u="none" cap="none" strike="noStrike">
                        <a:solidFill>
                          <a:schemeClr val="dk1"/>
                        </a:solidFill>
                        <a:latin typeface="Open Sans"/>
                        <a:ea typeface="Open Sans"/>
                        <a:cs typeface="Open Sans"/>
                        <a:sym typeface="Open Sans"/>
                      </a:endParaRPr>
                    </a:p>
                  </a:txBody>
                  <a:tcPr marT="0" marB="0" marR="68575" marL="68575" anchor="ctr"/>
                </a:tc>
                <a:tc>
                  <a:txBody>
                    <a:bodyPr/>
                    <a:lstStyle/>
                    <a:p>
                      <a:pPr indent="0" lvl="0" marL="0" marR="0" rtl="0" algn="l">
                        <a:lnSpc>
                          <a:spcPct val="107000"/>
                        </a:lnSpc>
                        <a:spcBef>
                          <a:spcPts val="0"/>
                        </a:spcBef>
                        <a:spcAft>
                          <a:spcPts val="0"/>
                        </a:spcAft>
                        <a:buClr>
                          <a:srgbClr val="000000"/>
                        </a:buClr>
                        <a:buSzPts val="2000"/>
                        <a:buFont typeface="Arial"/>
                        <a:buNone/>
                      </a:pPr>
                      <a:r>
                        <a:rPr b="1" lang="en-US" sz="2000" u="none" cap="none" strike="noStrike">
                          <a:solidFill>
                            <a:schemeClr val="lt1"/>
                          </a:solidFill>
                          <a:latin typeface="Open Sans Light"/>
                          <a:ea typeface="Open Sans Light"/>
                          <a:cs typeface="Open Sans Light"/>
                          <a:sym typeface="Open Sans Light"/>
                        </a:rPr>
                        <a:t>1 hora</a:t>
                      </a:r>
                      <a:endParaRPr b="1" sz="2000" u="none" cap="none" strike="noStrike">
                        <a:solidFill>
                          <a:schemeClr val="lt1"/>
                        </a:solidFill>
                        <a:latin typeface="Open Sans Light"/>
                        <a:ea typeface="Open Sans Light"/>
                        <a:cs typeface="Open Sans Light"/>
                        <a:sym typeface="Open Sans Light"/>
                      </a:endParaRPr>
                    </a:p>
                  </a:txBody>
                  <a:tcPr marT="0" marB="0" marR="68575" marL="68575" anchor="ct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grpSp>
        <p:nvGrpSpPr>
          <p:cNvPr id="244" name="Google Shape;244;p49"/>
          <p:cNvGrpSpPr/>
          <p:nvPr/>
        </p:nvGrpSpPr>
        <p:grpSpPr>
          <a:xfrm>
            <a:off x="2354699" y="2479363"/>
            <a:ext cx="8232729" cy="3735906"/>
            <a:chOff x="64285" y="890065"/>
            <a:chExt cx="7616101" cy="3735906"/>
          </a:xfrm>
        </p:grpSpPr>
        <p:sp>
          <p:nvSpPr>
            <p:cNvPr id="245" name="Google Shape;245;p49"/>
            <p:cNvSpPr/>
            <p:nvPr/>
          </p:nvSpPr>
          <p:spPr>
            <a:xfrm rot="-5400000">
              <a:off x="64285" y="920043"/>
              <a:ext cx="3705928" cy="3705928"/>
            </a:xfrm>
            <a:prstGeom prst="downArrow">
              <a:avLst>
                <a:gd fmla="val 50000" name="adj1"/>
                <a:gd fmla="val 35000" name="adj2"/>
              </a:avLst>
            </a:prstGeom>
            <a:solidFill>
              <a:srgbClr val="F27E5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49"/>
            <p:cNvSpPr txBox="1"/>
            <p:nvPr/>
          </p:nvSpPr>
          <p:spPr>
            <a:xfrm>
              <a:off x="64286" y="1846525"/>
              <a:ext cx="3057391" cy="1852964"/>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151617"/>
                </a:buClr>
                <a:buSzPts val="1800"/>
                <a:buFont typeface="Open Sans Light"/>
                <a:buNone/>
              </a:pPr>
              <a:r>
                <a:rPr b="0" i="0" lang="en-US" sz="1800" u="none" cap="none" strike="noStrike">
                  <a:solidFill>
                    <a:schemeClr val="dk1"/>
                  </a:solidFill>
                  <a:latin typeface="Open Sans Light"/>
                  <a:ea typeface="Open Sans Light"/>
                  <a:cs typeface="Open Sans Light"/>
                  <a:sym typeface="Open Sans Light"/>
                </a:rPr>
                <a:t>Esta atividade é implementada através das seguintes </a:t>
              </a:r>
              <a:r>
                <a:rPr b="1" i="0" lang="en-US" sz="1800" u="none" cap="none" strike="noStrike">
                  <a:solidFill>
                    <a:schemeClr val="dk1"/>
                  </a:solidFill>
                  <a:latin typeface="Open Sans Light"/>
                  <a:ea typeface="Open Sans Light"/>
                  <a:cs typeface="Open Sans Light"/>
                  <a:sym typeface="Open Sans Light"/>
                </a:rPr>
                <a:t>6 etapas: </a:t>
              </a:r>
              <a:endParaRPr b="1" i="0" sz="1400" u="none" cap="none" strike="noStrike">
                <a:solidFill>
                  <a:schemeClr val="dk1"/>
                </a:solidFill>
                <a:latin typeface="Arial"/>
                <a:ea typeface="Arial"/>
                <a:cs typeface="Arial"/>
                <a:sym typeface="Arial"/>
              </a:endParaRPr>
            </a:p>
          </p:txBody>
        </p:sp>
        <p:sp>
          <p:nvSpPr>
            <p:cNvPr id="247" name="Google Shape;247;p49"/>
            <p:cNvSpPr/>
            <p:nvPr/>
          </p:nvSpPr>
          <p:spPr>
            <a:xfrm rot="5400000">
              <a:off x="3974458" y="890065"/>
              <a:ext cx="3705928" cy="3705928"/>
            </a:xfrm>
            <a:prstGeom prst="downArrow">
              <a:avLst>
                <a:gd fmla="val 50000" name="adj1"/>
                <a:gd fmla="val 35000" name="adj2"/>
              </a:avLst>
            </a:prstGeom>
            <a:solidFill>
              <a:srgbClr val="F27E5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49"/>
            <p:cNvSpPr txBox="1"/>
            <p:nvPr/>
          </p:nvSpPr>
          <p:spPr>
            <a:xfrm>
              <a:off x="4567586" y="1816547"/>
              <a:ext cx="3112800" cy="1852964"/>
            </a:xfrm>
            <a:prstGeom prst="rect">
              <a:avLst/>
            </a:prstGeom>
            <a:noFill/>
            <a:ln>
              <a:noFill/>
            </a:ln>
          </p:spPr>
          <p:txBody>
            <a:bodyPr anchorCtr="0" anchor="t" bIns="128000" lIns="128000" spcFirstLastPara="1" rIns="128000" wrap="square" tIns="128000">
              <a:noAutofit/>
            </a:bodyPr>
            <a:lstStyle/>
            <a:p>
              <a:pPr indent="0" lvl="0" marL="0" marR="0" rtl="0" algn="l">
                <a:lnSpc>
                  <a:spcPct val="90000"/>
                </a:lnSpc>
                <a:spcBef>
                  <a:spcPts val="0"/>
                </a:spcBef>
                <a:spcAft>
                  <a:spcPts val="0"/>
                </a:spcAft>
                <a:buClr>
                  <a:srgbClr val="338076"/>
                </a:buClr>
                <a:buSzPts val="1800"/>
                <a:buFont typeface="Open Sans"/>
                <a:buNone/>
              </a:pPr>
              <a:r>
                <a:rPr b="1" i="0" lang="en-US" sz="1800" u="none" cap="none" strike="noStrike">
                  <a:solidFill>
                    <a:schemeClr val="dk1"/>
                  </a:solidFill>
                  <a:latin typeface="Open Sans"/>
                  <a:ea typeface="Open Sans"/>
                  <a:cs typeface="Open Sans"/>
                  <a:sym typeface="Open Sans"/>
                </a:rPr>
                <a:t>Passo 1: </a:t>
              </a:r>
              <a:r>
                <a:rPr b="1" i="0" lang="en-US" sz="1800" u="none" cap="none" strike="noStrike">
                  <a:solidFill>
                    <a:schemeClr val="dk1"/>
                  </a:solidFill>
                  <a:latin typeface="Open Sans Light"/>
                  <a:ea typeface="Open Sans Light"/>
                  <a:cs typeface="Open Sans Light"/>
                  <a:sym typeface="Open Sans Light"/>
                </a:rPr>
                <a:t>Refletir sobre os objetivos organizacionais</a:t>
              </a:r>
              <a:endParaRPr b="0" i="0" sz="1800" u="none" cap="none" strike="noStrike">
                <a:solidFill>
                  <a:schemeClr val="dk1"/>
                </a:solidFill>
                <a:latin typeface="Open Sans Light"/>
                <a:ea typeface="Open Sans Light"/>
                <a:cs typeface="Open Sans Light"/>
                <a:sym typeface="Open Sans Light"/>
              </a:endParaRPr>
            </a:p>
            <a:p>
              <a:pPr indent="-171450" lvl="1" marL="171450" marR="0" rtl="0" algn="l">
                <a:lnSpc>
                  <a:spcPct val="90000"/>
                </a:lnSpc>
                <a:spcBef>
                  <a:spcPts val="630"/>
                </a:spcBef>
                <a:spcAft>
                  <a:spcPts val="0"/>
                </a:spcAft>
                <a:buClr>
                  <a:srgbClr val="151617"/>
                </a:buClr>
                <a:buSzPts val="1800"/>
                <a:buFont typeface="Open Sans Light"/>
                <a:buNone/>
              </a:pPr>
              <a:r>
                <a:rPr b="0" i="0" lang="en-US" sz="1800" u="none" cap="none" strike="noStrike">
                  <a:solidFill>
                    <a:srgbClr val="151617"/>
                  </a:solidFill>
                  <a:latin typeface="Open Sans Light"/>
                  <a:ea typeface="Open Sans Light"/>
                  <a:cs typeface="Open Sans Light"/>
                  <a:sym typeface="Open Sans Light"/>
                </a:rPr>
                <a:t>   </a:t>
              </a:r>
              <a:r>
                <a:rPr b="0" i="0" lang="en-US" sz="1800" u="none" cap="none" strike="noStrike">
                  <a:solidFill>
                    <a:schemeClr val="dk1"/>
                  </a:solidFill>
                  <a:latin typeface="Open Sans Light"/>
                  <a:ea typeface="Open Sans Light"/>
                  <a:cs typeface="Open Sans Light"/>
                  <a:sym typeface="Open Sans Light"/>
                </a:rPr>
                <a:t>Foco nos objetivos do negócio, quer ao nível organizacional ou ao nível de departamento específico</a:t>
              </a:r>
              <a:endParaRPr b="0" i="0" sz="1800" u="none" cap="none" strike="noStrike">
                <a:solidFill>
                  <a:schemeClr val="dk1"/>
                </a:solidFill>
                <a:latin typeface="Calibri"/>
                <a:ea typeface="Calibri"/>
                <a:cs typeface="Calibri"/>
                <a:sym typeface="Calibri"/>
              </a:endParaRPr>
            </a:p>
          </p:txBody>
        </p:sp>
      </p:grpSp>
      <p:sp>
        <p:nvSpPr>
          <p:cNvPr id="249" name="Google Shape;249;p49"/>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rPr lang="en-US">
                <a:latin typeface="Open Sans"/>
                <a:ea typeface="Open Sans"/>
                <a:cs typeface="Open Sans"/>
                <a:sym typeface="Open Sans"/>
              </a:rPr>
              <a:t>Atividade 1.2 Compreender as necessidades de formação da organização </a:t>
            </a:r>
            <a:endParaRPr/>
          </a:p>
        </p:txBody>
      </p:sp>
      <p:sp>
        <p:nvSpPr>
          <p:cNvPr id="250" name="Google Shape;250;p49"/>
          <p:cNvSpPr/>
          <p:nvPr/>
        </p:nvSpPr>
        <p:spPr>
          <a:xfrm>
            <a:off x="9524" y="1289"/>
            <a:ext cx="12192000" cy="71587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1" name="Google Shape;251;p49"/>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chemeClr val="dk1"/>
              </a:buClr>
              <a:buSzPts val="3800"/>
              <a:buFont typeface="Open Sans"/>
              <a:buNone/>
            </a:pPr>
            <a:r>
              <a:rPr lang="en-US" sz="3200">
                <a:solidFill>
                  <a:schemeClr val="dk1"/>
                </a:solidFill>
              </a:rPr>
              <a:t>Atividades</a:t>
            </a:r>
            <a:endParaRPr sz="32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grpSp>
        <p:nvGrpSpPr>
          <p:cNvPr id="256" name="Google Shape;256;p50"/>
          <p:cNvGrpSpPr/>
          <p:nvPr/>
        </p:nvGrpSpPr>
        <p:grpSpPr>
          <a:xfrm>
            <a:off x="2671607" y="1659581"/>
            <a:ext cx="5835084" cy="4616578"/>
            <a:chOff x="1087642" y="25"/>
            <a:chExt cx="3078232" cy="4616578"/>
          </a:xfrm>
        </p:grpSpPr>
        <p:sp>
          <p:nvSpPr>
            <p:cNvPr id="257" name="Google Shape;257;p50"/>
            <p:cNvSpPr/>
            <p:nvPr/>
          </p:nvSpPr>
          <p:spPr>
            <a:xfrm>
              <a:off x="1087642" y="25"/>
              <a:ext cx="2770409" cy="1759209"/>
            </a:xfrm>
            <a:prstGeom prst="roundRect">
              <a:avLst>
                <a:gd fmla="val 10000" name="adj"/>
              </a:avLst>
            </a:prstGeom>
            <a:solidFill>
              <a:srgbClr val="F27E5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50"/>
            <p:cNvSpPr/>
            <p:nvPr/>
          </p:nvSpPr>
          <p:spPr>
            <a:xfrm>
              <a:off x="1395465" y="292457"/>
              <a:ext cx="2770409" cy="1759209"/>
            </a:xfrm>
            <a:prstGeom prst="roundRect">
              <a:avLst>
                <a:gd fmla="val 10000" name="adj"/>
              </a:avLst>
            </a:prstGeom>
            <a:solidFill>
              <a:schemeClr val="lt1">
                <a:alpha val="89411"/>
              </a:schemeClr>
            </a:solidFill>
            <a:ln cap="flat" cmpd="sng" w="12700">
              <a:solidFill>
                <a:srgbClr val="F27E5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50"/>
            <p:cNvSpPr txBox="1"/>
            <p:nvPr/>
          </p:nvSpPr>
          <p:spPr>
            <a:xfrm>
              <a:off x="1446990" y="343982"/>
              <a:ext cx="2667359" cy="1656159"/>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rgbClr val="338076"/>
                </a:buClr>
                <a:buSzPts val="1500"/>
                <a:buFont typeface="Open Sans"/>
                <a:buNone/>
              </a:pPr>
              <a:r>
                <a:rPr b="1" i="0" lang="en-US" sz="1500" u="none" cap="none" strike="noStrike">
                  <a:solidFill>
                    <a:schemeClr val="dk1"/>
                  </a:solidFill>
                  <a:latin typeface="Open Sans Light"/>
                  <a:ea typeface="Open Sans Light"/>
                  <a:cs typeface="Open Sans Light"/>
                  <a:sym typeface="Open Sans Light"/>
                </a:rPr>
                <a:t>Passo 2: </a:t>
              </a:r>
              <a:r>
                <a:rPr b="0" i="0" lang="en-US" sz="1500" u="none" cap="none" strike="noStrike">
                  <a:solidFill>
                    <a:schemeClr val="dk1"/>
                  </a:solidFill>
                  <a:latin typeface="Open Sans Light"/>
                  <a:ea typeface="Open Sans Light"/>
                  <a:cs typeface="Open Sans Light"/>
                  <a:sym typeface="Open Sans Light"/>
                </a:rPr>
                <a:t>Reflita sobre as competências para alcançar objetivos</a:t>
              </a:r>
              <a:endParaRPr b="0" i="0" sz="1500" u="none" cap="none" strike="noStrike">
                <a:solidFill>
                  <a:schemeClr val="dk1"/>
                </a:solidFill>
                <a:latin typeface="Open Sans Light"/>
                <a:ea typeface="Open Sans Light"/>
                <a:cs typeface="Open Sans Light"/>
                <a:sym typeface="Open Sans Light"/>
              </a:endParaRPr>
            </a:p>
          </p:txBody>
        </p:sp>
        <p:sp>
          <p:nvSpPr>
            <p:cNvPr id="260" name="Google Shape;260;p50"/>
            <p:cNvSpPr/>
            <p:nvPr/>
          </p:nvSpPr>
          <p:spPr>
            <a:xfrm>
              <a:off x="1087642" y="2564962"/>
              <a:ext cx="2770409" cy="1759209"/>
            </a:xfrm>
            <a:prstGeom prst="roundRect">
              <a:avLst>
                <a:gd fmla="val 10000" name="adj"/>
              </a:avLst>
            </a:prstGeom>
            <a:solidFill>
              <a:srgbClr val="F27E5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50"/>
            <p:cNvSpPr/>
            <p:nvPr/>
          </p:nvSpPr>
          <p:spPr>
            <a:xfrm>
              <a:off x="1395465" y="2857394"/>
              <a:ext cx="2770409" cy="1759209"/>
            </a:xfrm>
            <a:prstGeom prst="roundRect">
              <a:avLst>
                <a:gd fmla="val 10000" name="adj"/>
              </a:avLst>
            </a:prstGeom>
            <a:solidFill>
              <a:schemeClr val="lt1">
                <a:alpha val="89411"/>
              </a:schemeClr>
            </a:solidFill>
            <a:ln cap="flat" cmpd="sng" w="12700">
              <a:solidFill>
                <a:srgbClr val="F27E5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50"/>
            <p:cNvSpPr txBox="1"/>
            <p:nvPr/>
          </p:nvSpPr>
          <p:spPr>
            <a:xfrm>
              <a:off x="1446990" y="2908919"/>
              <a:ext cx="2667359" cy="1656159"/>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lt1"/>
                </a:buClr>
                <a:buSzPts val="1500"/>
                <a:buFont typeface="Calibri"/>
                <a:buNone/>
              </a:pPr>
              <a:r>
                <a:rPr b="0" i="0" lang="en-US" sz="1500" u="none" cap="none" strike="noStrike">
                  <a:solidFill>
                    <a:schemeClr val="dk1"/>
                  </a:solidFill>
                  <a:latin typeface="Open Sans Light"/>
                  <a:ea typeface="Open Sans Light"/>
                  <a:cs typeface="Open Sans Light"/>
                  <a:sym typeface="Open Sans Light"/>
                </a:rPr>
                <a:t>Concentrar-se nas competências necessárias que levarão à realização de objetivos traçados. Por exemplo, se pretende aumentar a visibilidade da organização, deve assegurar-se de que as competências da sua equipa comunicação são adequadas e estão atualizadas</a:t>
              </a:r>
              <a:endParaRPr b="0" i="0" sz="1500" u="none" cap="none" strike="noStrike">
                <a:solidFill>
                  <a:schemeClr val="dk1"/>
                </a:solidFill>
                <a:latin typeface="Open Sans Light"/>
                <a:ea typeface="Open Sans Light"/>
                <a:cs typeface="Open Sans Light"/>
                <a:sym typeface="Open Sans Light"/>
              </a:endParaRPr>
            </a:p>
          </p:txBody>
        </p:sp>
      </p:grpSp>
      <p:sp>
        <p:nvSpPr>
          <p:cNvPr id="263" name="Google Shape;263;p50"/>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rPr lang="en-US"/>
              <a:t>Atividade 1.2 Compreender as necessidades de formação da organização </a:t>
            </a:r>
            <a:endParaRPr/>
          </a:p>
        </p:txBody>
      </p:sp>
      <p:sp>
        <p:nvSpPr>
          <p:cNvPr id="264" name="Google Shape;264;p50"/>
          <p:cNvSpPr/>
          <p:nvPr/>
        </p:nvSpPr>
        <p:spPr>
          <a:xfrm>
            <a:off x="9524" y="1289"/>
            <a:ext cx="12192000" cy="71587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65" name="Google Shape;265;p50"/>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chemeClr val="dk1"/>
              </a:buClr>
              <a:buSzPts val="3800"/>
              <a:buFont typeface="Open Sans"/>
              <a:buNone/>
            </a:pPr>
            <a:r>
              <a:rPr lang="en-US" sz="3200">
                <a:solidFill>
                  <a:schemeClr val="dk1"/>
                </a:solidFill>
              </a:rPr>
              <a:t>Atividades</a:t>
            </a:r>
            <a:endParaRPr sz="32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grpSp>
        <p:nvGrpSpPr>
          <p:cNvPr id="271" name="Google Shape;271;p51"/>
          <p:cNvGrpSpPr/>
          <p:nvPr/>
        </p:nvGrpSpPr>
        <p:grpSpPr>
          <a:xfrm>
            <a:off x="2162171" y="1464140"/>
            <a:ext cx="7268156" cy="5149387"/>
            <a:chOff x="1269880" y="1456"/>
            <a:chExt cx="4763529" cy="5149387"/>
          </a:xfrm>
        </p:grpSpPr>
        <p:sp>
          <p:nvSpPr>
            <p:cNvPr id="272" name="Google Shape;272;p51"/>
            <p:cNvSpPr/>
            <p:nvPr/>
          </p:nvSpPr>
          <p:spPr>
            <a:xfrm>
              <a:off x="1269880" y="1456"/>
              <a:ext cx="4409420" cy="2023737"/>
            </a:xfrm>
            <a:prstGeom prst="roundRect">
              <a:avLst>
                <a:gd fmla="val 10000" name="adj"/>
              </a:avLst>
            </a:prstGeom>
            <a:solidFill>
              <a:srgbClr val="F27E5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51"/>
            <p:cNvSpPr/>
            <p:nvPr/>
          </p:nvSpPr>
          <p:spPr>
            <a:xfrm>
              <a:off x="1623989" y="337860"/>
              <a:ext cx="4409420" cy="2023737"/>
            </a:xfrm>
            <a:prstGeom prst="roundRect">
              <a:avLst>
                <a:gd fmla="val 10000" name="adj"/>
              </a:avLst>
            </a:prstGeom>
            <a:solidFill>
              <a:schemeClr val="lt1">
                <a:alpha val="89411"/>
              </a:schemeClr>
            </a:solidFill>
            <a:ln cap="flat" cmpd="sng" w="12700">
              <a:solidFill>
                <a:srgbClr val="F27E5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51"/>
            <p:cNvSpPr txBox="1"/>
            <p:nvPr/>
          </p:nvSpPr>
          <p:spPr>
            <a:xfrm>
              <a:off x="1683262" y="397133"/>
              <a:ext cx="4290874" cy="1905191"/>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338076"/>
                </a:buClr>
                <a:buSzPts val="1800"/>
                <a:buFont typeface="Open Sans"/>
                <a:buNone/>
              </a:pPr>
              <a:r>
                <a:rPr b="1" i="0" lang="en-US" sz="1500" u="none" cap="none" strike="noStrike">
                  <a:solidFill>
                    <a:schemeClr val="dk1"/>
                  </a:solidFill>
                  <a:latin typeface="Open Sans Light"/>
                  <a:ea typeface="Open Sans Light"/>
                  <a:cs typeface="Open Sans Light"/>
                  <a:sym typeface="Open Sans Light"/>
                </a:rPr>
                <a:t>Passo 3: </a:t>
              </a:r>
              <a:endParaRPr b="1" i="0" sz="1500" u="none" cap="none" strike="noStrike">
                <a:solidFill>
                  <a:schemeClr val="dk1"/>
                </a:solidFill>
                <a:latin typeface="Open Sans Light"/>
                <a:ea typeface="Open Sans Light"/>
                <a:cs typeface="Open Sans Light"/>
                <a:sym typeface="Open Sans Light"/>
              </a:endParaRPr>
            </a:p>
            <a:p>
              <a:pPr indent="0" lvl="0" marL="0" marR="0" rtl="0" algn="ctr">
                <a:lnSpc>
                  <a:spcPct val="90000"/>
                </a:lnSpc>
                <a:spcBef>
                  <a:spcPts val="630"/>
                </a:spcBef>
                <a:spcAft>
                  <a:spcPts val="0"/>
                </a:spcAft>
                <a:buClr>
                  <a:schemeClr val="lt1"/>
                </a:buClr>
                <a:buSzPts val="1400"/>
                <a:buFont typeface="Open Sans"/>
                <a:buNone/>
              </a:pPr>
              <a:r>
                <a:rPr b="0" i="0" lang="en-US" sz="1500" u="none" cap="none" strike="noStrike">
                  <a:solidFill>
                    <a:schemeClr val="dk1"/>
                  </a:solidFill>
                  <a:latin typeface="Open Sans Light"/>
                  <a:ea typeface="Open Sans Light"/>
                  <a:cs typeface="Open Sans Light"/>
                  <a:sym typeface="Open Sans Light"/>
                </a:rPr>
                <a:t> Auditar competências </a:t>
              </a:r>
              <a:endParaRPr b="0" i="0" sz="1500" u="none" cap="none" strike="noStrike">
                <a:solidFill>
                  <a:schemeClr val="dk1"/>
                </a:solidFill>
                <a:latin typeface="Open Sans Light"/>
                <a:ea typeface="Open Sans Light"/>
                <a:cs typeface="Open Sans Light"/>
                <a:sym typeface="Open Sans Light"/>
              </a:endParaRPr>
            </a:p>
          </p:txBody>
        </p:sp>
        <p:sp>
          <p:nvSpPr>
            <p:cNvPr id="275" name="Google Shape;275;p51"/>
            <p:cNvSpPr/>
            <p:nvPr/>
          </p:nvSpPr>
          <p:spPr>
            <a:xfrm>
              <a:off x="1546207" y="2790702"/>
              <a:ext cx="3929173" cy="2023737"/>
            </a:xfrm>
            <a:prstGeom prst="roundRect">
              <a:avLst>
                <a:gd fmla="val 10000" name="adj"/>
              </a:avLst>
            </a:prstGeom>
            <a:solidFill>
              <a:srgbClr val="F27E5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51"/>
            <p:cNvSpPr/>
            <p:nvPr/>
          </p:nvSpPr>
          <p:spPr>
            <a:xfrm>
              <a:off x="1900317" y="3127106"/>
              <a:ext cx="3929173" cy="2023737"/>
            </a:xfrm>
            <a:prstGeom prst="roundRect">
              <a:avLst>
                <a:gd fmla="val 10000" name="adj"/>
              </a:avLst>
            </a:prstGeom>
            <a:solidFill>
              <a:schemeClr val="lt1">
                <a:alpha val="89411"/>
              </a:schemeClr>
            </a:solidFill>
            <a:ln cap="flat" cmpd="sng" w="12700">
              <a:solidFill>
                <a:srgbClr val="F27E5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51"/>
            <p:cNvSpPr txBox="1"/>
            <p:nvPr/>
          </p:nvSpPr>
          <p:spPr>
            <a:xfrm>
              <a:off x="1959590" y="3186379"/>
              <a:ext cx="3810627" cy="1905191"/>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Open Sans"/>
                <a:buNone/>
              </a:pPr>
              <a:r>
                <a:rPr b="0" i="0" lang="en-US" sz="1500" u="none" cap="none" strike="noStrike">
                  <a:solidFill>
                    <a:schemeClr val="dk1"/>
                  </a:solidFill>
                  <a:latin typeface="Open Sans Light"/>
                  <a:ea typeface="Open Sans Light"/>
                  <a:cs typeface="Open Sans Light"/>
                  <a:sym typeface="Open Sans Light"/>
                </a:rPr>
                <a:t>Depois de definir as competências de que o a organização necessita para prosperar, é altura de avaliar todas as competências que cada colaborador possui atualmente. Este exercício pode ser desenvolvido quer através do teste da formação que completaram, quer através de debates com gestores de equipa para garantir que tem um conhecimento completo de todas as competências</a:t>
              </a:r>
              <a:endParaRPr b="0" i="0" sz="1500" u="none" cap="none" strike="noStrike">
                <a:solidFill>
                  <a:schemeClr val="dk1"/>
                </a:solidFill>
                <a:latin typeface="Open Sans Light"/>
                <a:ea typeface="Open Sans Light"/>
                <a:cs typeface="Open Sans Light"/>
                <a:sym typeface="Open Sans Light"/>
              </a:endParaRPr>
            </a:p>
          </p:txBody>
        </p:sp>
      </p:grpSp>
      <p:sp>
        <p:nvSpPr>
          <p:cNvPr id="278" name="Google Shape;278;p51"/>
          <p:cNvSpPr txBox="1"/>
          <p:nvPr>
            <p:ph idx="2" type="body"/>
          </p:nvPr>
        </p:nvSpPr>
        <p:spPr>
          <a:xfrm>
            <a:off x="6131377" y="1462684"/>
            <a:ext cx="5910944" cy="5313673"/>
          </a:xfrm>
          <a:prstGeom prst="rect">
            <a:avLst/>
          </a:prstGeom>
          <a:noFill/>
          <a:ln>
            <a:noFill/>
          </a:ln>
        </p:spPr>
        <p:txBody>
          <a:bodyPr anchorCtr="0" anchor="t" bIns="45700" lIns="91425" spcFirstLastPara="1" rIns="91425" wrap="square" tIns="45700">
            <a:noAutofit/>
          </a:bodyPr>
          <a:lstStyle/>
          <a:p>
            <a:pPr indent="-171450" lvl="0" marL="285750" rtl="0" algn="just">
              <a:lnSpc>
                <a:spcPct val="90000"/>
              </a:lnSpc>
              <a:spcBef>
                <a:spcPts val="0"/>
              </a:spcBef>
              <a:spcAft>
                <a:spcPts val="0"/>
              </a:spcAft>
              <a:buClr>
                <a:schemeClr val="lt2"/>
              </a:buClr>
              <a:buSzPts val="1800"/>
              <a:buFont typeface="Noto Sans Symbols"/>
              <a:buNone/>
            </a:pPr>
            <a:r>
              <a:t/>
            </a:r>
            <a:endParaRPr b="0" i="0" sz="1800">
              <a:latin typeface="Open Sans Light"/>
              <a:ea typeface="Open Sans Light"/>
              <a:cs typeface="Open Sans Light"/>
              <a:sym typeface="Open Sans Light"/>
            </a:endParaRPr>
          </a:p>
          <a:p>
            <a:pPr indent="-171450" lvl="0" marL="285750" rtl="0" algn="just">
              <a:lnSpc>
                <a:spcPct val="90000"/>
              </a:lnSpc>
              <a:spcBef>
                <a:spcPts val="1000"/>
              </a:spcBef>
              <a:spcAft>
                <a:spcPts val="0"/>
              </a:spcAft>
              <a:buClr>
                <a:schemeClr val="lt2"/>
              </a:buClr>
              <a:buSzPts val="1800"/>
              <a:buFont typeface="Noto Sans Symbols"/>
              <a:buNone/>
            </a:pPr>
            <a:r>
              <a:t/>
            </a:r>
            <a:endParaRPr/>
          </a:p>
          <a:p>
            <a:pPr indent="-171450" lvl="0" marL="285750" rtl="0" algn="just">
              <a:lnSpc>
                <a:spcPct val="90000"/>
              </a:lnSpc>
              <a:spcBef>
                <a:spcPts val="1000"/>
              </a:spcBef>
              <a:spcAft>
                <a:spcPts val="0"/>
              </a:spcAft>
              <a:buClr>
                <a:schemeClr val="lt2"/>
              </a:buClr>
              <a:buSzPts val="1800"/>
              <a:buFont typeface="Noto Sans Symbols"/>
              <a:buNone/>
            </a:pPr>
            <a:r>
              <a:t/>
            </a:r>
            <a:endParaRPr b="0" i="0" sz="1800">
              <a:latin typeface="Open Sans Light"/>
              <a:ea typeface="Open Sans Light"/>
              <a:cs typeface="Open Sans Light"/>
              <a:sym typeface="Open Sans Light"/>
            </a:endParaRPr>
          </a:p>
          <a:p>
            <a:pPr indent="0" lvl="0" marL="0" rtl="0" algn="just">
              <a:lnSpc>
                <a:spcPct val="90000"/>
              </a:lnSpc>
              <a:spcBef>
                <a:spcPts val="1000"/>
              </a:spcBef>
              <a:spcAft>
                <a:spcPts val="0"/>
              </a:spcAft>
              <a:buClr>
                <a:schemeClr val="lt2"/>
              </a:buClr>
              <a:buSzPts val="1800"/>
              <a:buNone/>
            </a:pPr>
            <a:r>
              <a:t/>
            </a:r>
            <a:endParaRPr b="0" i="0" sz="1800">
              <a:latin typeface="Open Sans Light"/>
              <a:ea typeface="Open Sans Light"/>
              <a:cs typeface="Open Sans Light"/>
              <a:sym typeface="Open Sans Light"/>
            </a:endParaRPr>
          </a:p>
          <a:p>
            <a:pPr indent="0" lvl="0" marL="0" rtl="0" algn="just">
              <a:lnSpc>
                <a:spcPct val="90000"/>
              </a:lnSpc>
              <a:spcBef>
                <a:spcPts val="1000"/>
              </a:spcBef>
              <a:spcAft>
                <a:spcPts val="0"/>
              </a:spcAft>
              <a:buClr>
                <a:schemeClr val="lt2"/>
              </a:buClr>
              <a:buSzPts val="1800"/>
              <a:buNone/>
            </a:pPr>
            <a:r>
              <a:t/>
            </a:r>
            <a:endParaRPr/>
          </a:p>
        </p:txBody>
      </p:sp>
      <p:sp>
        <p:nvSpPr>
          <p:cNvPr id="279" name="Google Shape;279;p51"/>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rPr lang="en-US"/>
              <a:t>Atividade 1.2 Compreender as necessidades de formação da organização </a:t>
            </a:r>
            <a:endParaRPr/>
          </a:p>
        </p:txBody>
      </p:sp>
      <p:sp>
        <p:nvSpPr>
          <p:cNvPr id="280" name="Google Shape;280;p51"/>
          <p:cNvSpPr/>
          <p:nvPr/>
        </p:nvSpPr>
        <p:spPr>
          <a:xfrm>
            <a:off x="9524" y="1289"/>
            <a:ext cx="12192000" cy="71587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81" name="Google Shape;281;p51"/>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chemeClr val="dk1"/>
              </a:buClr>
              <a:buSzPts val="3800"/>
              <a:buFont typeface="Open Sans"/>
              <a:buNone/>
            </a:pPr>
            <a:r>
              <a:rPr lang="en-US" sz="3200">
                <a:solidFill>
                  <a:schemeClr val="dk1"/>
                </a:solidFill>
              </a:rPr>
              <a:t>Atividades</a:t>
            </a:r>
            <a:endParaRPr sz="32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34"/>
          <p:cNvSpPr txBox="1"/>
          <p:nvPr>
            <p:ph idx="1" type="body"/>
          </p:nvPr>
        </p:nvSpPr>
        <p:spPr>
          <a:xfrm>
            <a:off x="97971" y="1462684"/>
            <a:ext cx="5910944" cy="5313673"/>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lt2"/>
              </a:buClr>
              <a:buSzPts val="1800"/>
              <a:buNone/>
            </a:pPr>
            <a:r>
              <a:t/>
            </a:r>
            <a:endParaRPr>
              <a:latin typeface="Open Sans Light"/>
              <a:ea typeface="Open Sans Light"/>
              <a:cs typeface="Open Sans Light"/>
              <a:sym typeface="Open Sans Light"/>
            </a:endParaRPr>
          </a:p>
          <a:p>
            <a:pPr indent="0" lvl="0" marL="0" rtl="0" algn="just">
              <a:lnSpc>
                <a:spcPct val="90000"/>
              </a:lnSpc>
              <a:spcBef>
                <a:spcPts val="1000"/>
              </a:spcBef>
              <a:spcAft>
                <a:spcPts val="0"/>
              </a:spcAft>
              <a:buClr>
                <a:schemeClr val="lt2"/>
              </a:buClr>
              <a:buSzPts val="1800"/>
              <a:buNone/>
            </a:pPr>
            <a:r>
              <a:rPr lang="en-US"/>
              <a:t>Este módulo destina-se a disponibilizar material de formação para a aquisição de conhecimentos e das técnicas necessárias para identificar as necessidades de educação intergeracional nas organizações</a:t>
            </a:r>
            <a:endParaRPr/>
          </a:p>
          <a:p>
            <a:pPr indent="0" lvl="0" marL="0" rtl="0" algn="just">
              <a:lnSpc>
                <a:spcPct val="90000"/>
              </a:lnSpc>
              <a:spcBef>
                <a:spcPts val="1000"/>
              </a:spcBef>
              <a:spcAft>
                <a:spcPts val="0"/>
              </a:spcAft>
              <a:buClr>
                <a:schemeClr val="lt2"/>
              </a:buClr>
              <a:buSzPts val="1800"/>
              <a:buNone/>
            </a:pPr>
            <a:r>
              <a:t/>
            </a:r>
            <a:endParaRPr/>
          </a:p>
          <a:p>
            <a:pPr indent="0" lvl="0" marL="0" rtl="0" algn="just">
              <a:lnSpc>
                <a:spcPct val="90000"/>
              </a:lnSpc>
              <a:spcBef>
                <a:spcPts val="1000"/>
              </a:spcBef>
              <a:spcAft>
                <a:spcPts val="0"/>
              </a:spcAft>
              <a:buClr>
                <a:schemeClr val="lt2"/>
              </a:buClr>
              <a:buSzPts val="1800"/>
              <a:buNone/>
            </a:pPr>
            <a:r>
              <a:rPr lang="en-US">
                <a:latin typeface="Open Sans Light"/>
                <a:ea typeface="Open Sans Light"/>
                <a:cs typeface="Open Sans Light"/>
                <a:sym typeface="Open Sans Light"/>
              </a:rPr>
              <a:t>Grupo-alvo: </a:t>
            </a:r>
            <a:endParaRPr/>
          </a:p>
          <a:p>
            <a:pPr indent="-285750" lvl="0" marL="285750" rtl="0" algn="just">
              <a:lnSpc>
                <a:spcPct val="90000"/>
              </a:lnSpc>
              <a:spcBef>
                <a:spcPts val="1000"/>
              </a:spcBef>
              <a:spcAft>
                <a:spcPts val="0"/>
              </a:spcAft>
              <a:buClr>
                <a:srgbClr val="BDE5E0"/>
              </a:buClr>
              <a:buSzPts val="1800"/>
              <a:buFont typeface="Arial"/>
              <a:buChar char="•"/>
            </a:pPr>
            <a:r>
              <a:rPr lang="en-US">
                <a:latin typeface="Open Sans Light"/>
                <a:ea typeface="Open Sans Light"/>
                <a:cs typeface="Open Sans Light"/>
                <a:sym typeface="Open Sans Light"/>
              </a:rPr>
              <a:t>Coordenadores, profissionais de recursos humanos, gestores de equipa</a:t>
            </a:r>
            <a:endParaRPr/>
          </a:p>
          <a:p>
            <a:pPr indent="-285750" lvl="0" marL="285750" rtl="0" algn="just">
              <a:lnSpc>
                <a:spcPct val="90000"/>
              </a:lnSpc>
              <a:spcBef>
                <a:spcPts val="1000"/>
              </a:spcBef>
              <a:spcAft>
                <a:spcPts val="0"/>
              </a:spcAft>
              <a:buClr>
                <a:srgbClr val="BDE5E0"/>
              </a:buClr>
              <a:buSzPts val="1800"/>
              <a:buFont typeface="Arial"/>
              <a:buChar char="•"/>
            </a:pPr>
            <a:r>
              <a:rPr lang="en-US"/>
              <a:t>Formadores e outros profissionais com experiência relevante</a:t>
            </a:r>
            <a:endParaRPr/>
          </a:p>
          <a:p>
            <a:pPr indent="-285750" lvl="0" marL="285750" rtl="0" algn="just">
              <a:lnSpc>
                <a:spcPct val="90000"/>
              </a:lnSpc>
              <a:spcBef>
                <a:spcPts val="1000"/>
              </a:spcBef>
              <a:spcAft>
                <a:spcPts val="0"/>
              </a:spcAft>
              <a:buClr>
                <a:srgbClr val="BDE5E0"/>
              </a:buClr>
              <a:buSzPts val="1800"/>
              <a:buFont typeface="Arial"/>
              <a:buChar char="•"/>
            </a:pPr>
            <a:r>
              <a:rPr lang="en-US"/>
              <a:t>Profissionais de entidades de ensino e formação profissional</a:t>
            </a:r>
            <a:endParaRPr/>
          </a:p>
          <a:p>
            <a:pPr indent="0" lvl="0" marL="0" rtl="0" algn="just">
              <a:lnSpc>
                <a:spcPct val="90000"/>
              </a:lnSpc>
              <a:spcBef>
                <a:spcPts val="1000"/>
              </a:spcBef>
              <a:spcAft>
                <a:spcPts val="0"/>
              </a:spcAft>
              <a:buClr>
                <a:schemeClr val="lt2"/>
              </a:buClr>
              <a:buSzPts val="1800"/>
              <a:buNone/>
            </a:pPr>
            <a:r>
              <a:t/>
            </a:r>
            <a:endParaRPr/>
          </a:p>
        </p:txBody>
      </p:sp>
      <p:sp>
        <p:nvSpPr>
          <p:cNvPr id="86" name="Google Shape;86;p34"/>
          <p:cNvSpPr txBox="1"/>
          <p:nvPr>
            <p:ph idx="2" type="body"/>
          </p:nvPr>
        </p:nvSpPr>
        <p:spPr>
          <a:xfrm>
            <a:off x="6131377" y="1462684"/>
            <a:ext cx="5910944" cy="5313673"/>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lt2"/>
              </a:buClr>
              <a:buSzPts val="1800"/>
              <a:buNone/>
            </a:pPr>
            <a:r>
              <a:t/>
            </a:r>
            <a:endParaRPr/>
          </a:p>
          <a:p>
            <a:pPr indent="0" lvl="0" marL="0" rtl="0" algn="just">
              <a:lnSpc>
                <a:spcPct val="90000"/>
              </a:lnSpc>
              <a:spcBef>
                <a:spcPts val="1000"/>
              </a:spcBef>
              <a:spcAft>
                <a:spcPts val="0"/>
              </a:spcAft>
              <a:buClr>
                <a:schemeClr val="lt2"/>
              </a:buClr>
              <a:buSzPts val="1800"/>
              <a:buNone/>
            </a:pPr>
            <a:r>
              <a:t/>
            </a:r>
            <a:endParaRPr/>
          </a:p>
        </p:txBody>
      </p:sp>
      <p:sp>
        <p:nvSpPr>
          <p:cNvPr id="87" name="Google Shape;87;p34"/>
          <p:cNvSpPr txBox="1"/>
          <p:nvPr>
            <p:ph idx="3" type="body"/>
          </p:nvPr>
        </p:nvSpPr>
        <p:spPr>
          <a:xfrm>
            <a:off x="97970" y="840295"/>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rPr lang="en-US"/>
              <a:t>Identificação das necessidades de educação intergeracional nas organizações</a:t>
            </a:r>
            <a:endParaRPr/>
          </a:p>
        </p:txBody>
      </p:sp>
      <p:sp>
        <p:nvSpPr>
          <p:cNvPr id="88" name="Google Shape;88;p34"/>
          <p:cNvSpPr/>
          <p:nvPr/>
        </p:nvSpPr>
        <p:spPr>
          <a:xfrm>
            <a:off x="-9526" y="1289"/>
            <a:ext cx="12192000" cy="71587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9" name="Google Shape;89;p34"/>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chemeClr val="dk1"/>
              </a:buClr>
              <a:buSzPts val="3800"/>
              <a:buFont typeface="Open Sans"/>
              <a:buNone/>
            </a:pPr>
            <a:r>
              <a:rPr lang="en-US" sz="3200">
                <a:solidFill>
                  <a:schemeClr val="dk1"/>
                </a:solidFill>
              </a:rPr>
              <a:t>Introdução </a:t>
            </a:r>
            <a:endParaRPr sz="3200">
              <a:solidFill>
                <a:schemeClr val="dk1"/>
              </a:solidFill>
            </a:endParaRPr>
          </a:p>
        </p:txBody>
      </p:sp>
      <p:pic>
        <p:nvPicPr>
          <p:cNvPr descr="Sala de Aulas com preenchimento sólido" id="90" name="Google Shape;90;p34"/>
          <p:cNvPicPr preferRelativeResize="0"/>
          <p:nvPr/>
        </p:nvPicPr>
        <p:blipFill rotWithShape="1">
          <a:blip r:embed="rId3">
            <a:alphaModFix/>
          </a:blip>
          <a:srcRect b="0" l="0" r="0" t="0"/>
          <a:stretch/>
        </p:blipFill>
        <p:spPr>
          <a:xfrm>
            <a:off x="7197066" y="1730417"/>
            <a:ext cx="3932751" cy="39327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52"/>
          <p:cNvSpPr txBox="1"/>
          <p:nvPr>
            <p:ph idx="1" type="body"/>
          </p:nvPr>
        </p:nvSpPr>
        <p:spPr>
          <a:xfrm>
            <a:off x="97970" y="1462684"/>
            <a:ext cx="11594357" cy="531367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38076"/>
              </a:buClr>
              <a:buSzPts val="1800"/>
              <a:buNone/>
            </a:pPr>
            <a:r>
              <a:t/>
            </a:r>
            <a:endParaRPr b="1" i="0" sz="1800">
              <a:solidFill>
                <a:srgbClr val="338076"/>
              </a:solidFill>
              <a:latin typeface="Open Sans"/>
              <a:ea typeface="Open Sans"/>
              <a:cs typeface="Open Sans"/>
              <a:sym typeface="Open Sans"/>
            </a:endParaRPr>
          </a:p>
          <a:p>
            <a:pPr indent="0" lvl="0" marL="0" rtl="0" algn="l">
              <a:lnSpc>
                <a:spcPct val="90000"/>
              </a:lnSpc>
              <a:spcBef>
                <a:spcPts val="0"/>
              </a:spcBef>
              <a:spcAft>
                <a:spcPts val="0"/>
              </a:spcAft>
              <a:buClr>
                <a:srgbClr val="338076"/>
              </a:buClr>
              <a:buSzPts val="1800"/>
              <a:buNone/>
            </a:pPr>
            <a:r>
              <a:t/>
            </a:r>
            <a:endParaRPr b="1" i="0" sz="1800">
              <a:solidFill>
                <a:srgbClr val="338076"/>
              </a:solidFill>
              <a:latin typeface="Open Sans"/>
              <a:ea typeface="Open Sans"/>
              <a:cs typeface="Open Sans"/>
              <a:sym typeface="Open Sans"/>
            </a:endParaRPr>
          </a:p>
          <a:p>
            <a:pPr indent="0" lvl="0" marL="0" rtl="0" algn="l">
              <a:lnSpc>
                <a:spcPct val="90000"/>
              </a:lnSpc>
              <a:spcBef>
                <a:spcPts val="0"/>
              </a:spcBef>
              <a:spcAft>
                <a:spcPts val="0"/>
              </a:spcAft>
              <a:buClr>
                <a:srgbClr val="338076"/>
              </a:buClr>
              <a:buSzPts val="1800"/>
              <a:buNone/>
            </a:pPr>
            <a:r>
              <a:t/>
            </a:r>
            <a:endParaRPr b="1">
              <a:solidFill>
                <a:srgbClr val="338076"/>
              </a:solidFill>
              <a:latin typeface="Open Sans"/>
              <a:ea typeface="Open Sans"/>
              <a:cs typeface="Open Sans"/>
              <a:sym typeface="Open Sans"/>
            </a:endParaRPr>
          </a:p>
          <a:p>
            <a:pPr indent="0" lvl="0" marL="0" rtl="0" algn="l">
              <a:lnSpc>
                <a:spcPct val="90000"/>
              </a:lnSpc>
              <a:spcBef>
                <a:spcPts val="0"/>
              </a:spcBef>
              <a:spcAft>
                <a:spcPts val="0"/>
              </a:spcAft>
              <a:buClr>
                <a:srgbClr val="338076"/>
              </a:buClr>
              <a:buSzPts val="1800"/>
              <a:buNone/>
            </a:pPr>
            <a:r>
              <a:t/>
            </a:r>
            <a:endParaRPr b="1" i="0" sz="1800">
              <a:solidFill>
                <a:srgbClr val="338076"/>
              </a:solidFill>
              <a:latin typeface="Open Sans"/>
              <a:ea typeface="Open Sans"/>
              <a:cs typeface="Open Sans"/>
              <a:sym typeface="Open Sans"/>
            </a:endParaRPr>
          </a:p>
          <a:p>
            <a:pPr indent="0" lvl="0" marL="0" rtl="0" algn="l">
              <a:lnSpc>
                <a:spcPct val="90000"/>
              </a:lnSpc>
              <a:spcBef>
                <a:spcPts val="0"/>
              </a:spcBef>
              <a:spcAft>
                <a:spcPts val="0"/>
              </a:spcAft>
              <a:buClr>
                <a:srgbClr val="338076"/>
              </a:buClr>
              <a:buSzPts val="1800"/>
              <a:buNone/>
            </a:pPr>
            <a:r>
              <a:rPr b="1" lang="en-US" sz="1800">
                <a:solidFill>
                  <a:srgbClr val="93D4CC"/>
                </a:solidFill>
                <a:latin typeface="Open Sans"/>
                <a:ea typeface="Open Sans"/>
                <a:cs typeface="Open Sans"/>
                <a:sym typeface="Open Sans"/>
              </a:rPr>
              <a:t>Identificar os défices de conhecimento dos colaboradores</a:t>
            </a:r>
            <a:endParaRPr b="0" i="0">
              <a:solidFill>
                <a:srgbClr val="000000"/>
              </a:solidFill>
              <a:latin typeface="Quattrocento Sans"/>
              <a:ea typeface="Quattrocento Sans"/>
              <a:cs typeface="Quattrocento Sans"/>
              <a:sym typeface="Quattrocento Sans"/>
            </a:endParaRPr>
          </a:p>
          <a:p>
            <a:pPr indent="0" lvl="0" marL="0" rtl="0" algn="l">
              <a:lnSpc>
                <a:spcPct val="90000"/>
              </a:lnSpc>
              <a:spcBef>
                <a:spcPts val="1000"/>
              </a:spcBef>
              <a:spcAft>
                <a:spcPts val="0"/>
              </a:spcAft>
              <a:buClr>
                <a:schemeClr val="lt2"/>
              </a:buClr>
              <a:buSzPts val="1800"/>
              <a:buNone/>
            </a:pPr>
            <a:r>
              <a:rPr b="0" i="0" lang="en-US" sz="1800">
                <a:latin typeface="Open Sans Light"/>
                <a:ea typeface="Open Sans Light"/>
                <a:cs typeface="Open Sans Light"/>
                <a:sym typeface="Open Sans Light"/>
              </a:rPr>
              <a:t> </a:t>
            </a:r>
            <a:endParaRPr/>
          </a:p>
          <a:p>
            <a:pPr indent="-171450" lvl="0" marL="285750" rtl="0" algn="l">
              <a:lnSpc>
                <a:spcPct val="90000"/>
              </a:lnSpc>
              <a:spcBef>
                <a:spcPts val="1000"/>
              </a:spcBef>
              <a:spcAft>
                <a:spcPts val="0"/>
              </a:spcAft>
              <a:buClr>
                <a:schemeClr val="lt2"/>
              </a:buClr>
              <a:buSzPts val="1800"/>
              <a:buFont typeface="Noto Sans Symbols"/>
              <a:buNone/>
            </a:pPr>
            <a:r>
              <a:t/>
            </a:r>
            <a:endParaRPr/>
          </a:p>
          <a:p>
            <a:pPr indent="0" lvl="0" marL="0" rtl="0" algn="ctr">
              <a:lnSpc>
                <a:spcPct val="90000"/>
              </a:lnSpc>
              <a:spcBef>
                <a:spcPts val="1000"/>
              </a:spcBef>
              <a:spcAft>
                <a:spcPts val="0"/>
              </a:spcAft>
              <a:buClr>
                <a:schemeClr val="lt2"/>
              </a:buClr>
              <a:buSzPts val="1800"/>
              <a:buNone/>
            </a:pPr>
            <a:r>
              <a:t/>
            </a:r>
            <a:endParaRPr b="0" i="0" sz="1800">
              <a:latin typeface="Open Sans Light"/>
              <a:ea typeface="Open Sans Light"/>
              <a:cs typeface="Open Sans Light"/>
              <a:sym typeface="Open Sans Light"/>
            </a:endParaRPr>
          </a:p>
          <a:p>
            <a:pPr indent="0" lvl="0" marL="0" rtl="0" algn="l">
              <a:lnSpc>
                <a:spcPct val="90000"/>
              </a:lnSpc>
              <a:spcBef>
                <a:spcPts val="1000"/>
              </a:spcBef>
              <a:spcAft>
                <a:spcPts val="0"/>
              </a:spcAft>
              <a:buClr>
                <a:schemeClr val="lt2"/>
              </a:buClr>
              <a:buSzPts val="1800"/>
              <a:buNone/>
            </a:pPr>
            <a:r>
              <a:t/>
            </a:r>
            <a:endParaRPr b="0" i="0" sz="1800">
              <a:latin typeface="Open Sans Light"/>
              <a:ea typeface="Open Sans Light"/>
              <a:cs typeface="Open Sans Light"/>
              <a:sym typeface="Open Sans Light"/>
            </a:endParaRPr>
          </a:p>
        </p:txBody>
      </p:sp>
      <p:sp>
        <p:nvSpPr>
          <p:cNvPr id="287" name="Google Shape;287;p52"/>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rPr lang="en-US"/>
              <a:t>Atividade 1.2 Compreender as necessidades de formação da organização </a:t>
            </a:r>
            <a:endParaRPr/>
          </a:p>
        </p:txBody>
      </p:sp>
      <p:sp>
        <p:nvSpPr>
          <p:cNvPr id="288" name="Google Shape;288;p52"/>
          <p:cNvSpPr txBox="1"/>
          <p:nvPr/>
        </p:nvSpPr>
        <p:spPr>
          <a:xfrm>
            <a:off x="499673" y="3087032"/>
            <a:ext cx="6145966" cy="230828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2"/>
                </a:solidFill>
                <a:latin typeface="Open Sans Light"/>
                <a:ea typeface="Open Sans Light"/>
                <a:cs typeface="Open Sans Light"/>
                <a:sym typeface="Open Sans Light"/>
              </a:rPr>
              <a:t>“Em particular, no caso de educação intergeracional, a formação em novos sistemas ou</a:t>
            </a:r>
            <a:r>
              <a:rPr b="0" i="1" lang="en-US" sz="1800" u="none" cap="none" strike="noStrike">
                <a:solidFill>
                  <a:schemeClr val="lt2"/>
                </a:solidFill>
                <a:latin typeface="Open Sans Light"/>
                <a:ea typeface="Open Sans Light"/>
                <a:cs typeface="Open Sans Light"/>
                <a:sym typeface="Open Sans Light"/>
              </a:rPr>
              <a:t> software </a:t>
            </a:r>
            <a:r>
              <a:rPr b="0" i="0" lang="en-US" sz="1800" u="none" cap="none" strike="noStrike">
                <a:solidFill>
                  <a:schemeClr val="lt2"/>
                </a:solidFill>
                <a:latin typeface="Open Sans Light"/>
                <a:ea typeface="Open Sans Light"/>
                <a:cs typeface="Open Sans Light"/>
                <a:sym typeface="Open Sans Light"/>
              </a:rPr>
              <a:t>que a organização deseja implementar para atingir os objetivos da empresa revela-se essencial. A formação formal pode, muitas vezes, não ser necessária e os colaboradores podem beneficiar de ajuda ao trabalho, </a:t>
            </a:r>
            <a:r>
              <a:rPr b="0" i="1" lang="en-US" sz="1800" u="none" cap="none" strike="noStrike">
                <a:solidFill>
                  <a:schemeClr val="lt2"/>
                </a:solidFill>
                <a:latin typeface="Open Sans Light"/>
                <a:ea typeface="Open Sans Light"/>
                <a:cs typeface="Open Sans Light"/>
                <a:sym typeface="Open Sans Light"/>
              </a:rPr>
              <a:t>feedback</a:t>
            </a:r>
            <a:r>
              <a:rPr b="0" i="0" lang="en-US" sz="1800" u="none" cap="none" strike="noStrike">
                <a:solidFill>
                  <a:schemeClr val="lt2"/>
                </a:solidFill>
                <a:latin typeface="Open Sans Light"/>
                <a:ea typeface="Open Sans Light"/>
                <a:cs typeface="Open Sans Light"/>
                <a:sym typeface="Open Sans Light"/>
              </a:rPr>
              <a:t> construtivo e até mesmo de uma redefinição de tarefas” (Morrison, 2017). </a:t>
            </a:r>
            <a:endParaRPr b="0" i="0" sz="1800" u="none" cap="none" strike="noStrike">
              <a:solidFill>
                <a:schemeClr val="lt2"/>
              </a:solidFill>
              <a:latin typeface="Open Sans"/>
              <a:ea typeface="Open Sans"/>
              <a:cs typeface="Open Sans"/>
              <a:sym typeface="Open Sans"/>
            </a:endParaRPr>
          </a:p>
        </p:txBody>
      </p:sp>
      <p:sp>
        <p:nvSpPr>
          <p:cNvPr id="289" name="Google Shape;289;p52"/>
          <p:cNvSpPr/>
          <p:nvPr/>
        </p:nvSpPr>
        <p:spPr>
          <a:xfrm>
            <a:off x="9524" y="1289"/>
            <a:ext cx="12192000" cy="71587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90" name="Google Shape;290;p52"/>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chemeClr val="dk1"/>
              </a:buClr>
              <a:buSzPts val="3800"/>
              <a:buFont typeface="Open Sans"/>
              <a:buNone/>
            </a:pPr>
            <a:r>
              <a:rPr lang="en-US" sz="3200">
                <a:solidFill>
                  <a:schemeClr val="dk1"/>
                </a:solidFill>
              </a:rPr>
              <a:t>Atividades</a:t>
            </a:r>
            <a:endParaRPr sz="3200">
              <a:solidFill>
                <a:schemeClr val="dk1"/>
              </a:solidFill>
            </a:endParaRPr>
          </a:p>
        </p:txBody>
      </p:sp>
      <p:sp>
        <p:nvSpPr>
          <p:cNvPr id="291" name="Google Shape;291;p52"/>
          <p:cNvSpPr txBox="1"/>
          <p:nvPr/>
        </p:nvSpPr>
        <p:spPr>
          <a:xfrm>
            <a:off x="169780" y="1589114"/>
            <a:ext cx="2007921" cy="4801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lt1"/>
              </a:buClr>
              <a:buSzPts val="1600"/>
              <a:buFont typeface="Open Sans"/>
              <a:buNone/>
            </a:pPr>
            <a:r>
              <a:rPr b="1" i="0" lang="en-US" sz="2800" u="none" cap="none" strike="noStrike">
                <a:solidFill>
                  <a:srgbClr val="52BAAD"/>
                </a:solidFill>
                <a:latin typeface="Open Sans"/>
                <a:ea typeface="Open Sans"/>
                <a:cs typeface="Open Sans"/>
                <a:sym typeface="Open Sans"/>
              </a:rPr>
              <a:t>Passo 5</a:t>
            </a:r>
            <a:endParaRPr b="1" i="0" sz="2800" u="none" cap="none" strike="noStrike">
              <a:solidFill>
                <a:srgbClr val="52BAAD"/>
              </a:solidFill>
              <a:latin typeface="Open Sans"/>
              <a:ea typeface="Open Sans"/>
              <a:cs typeface="Open Sans"/>
              <a:sym typeface="Open Sans"/>
            </a:endParaRPr>
          </a:p>
        </p:txBody>
      </p:sp>
      <p:pic>
        <p:nvPicPr>
          <p:cNvPr descr="Gráfico de barras com tendência descendente com preenchimento sólido" id="292" name="Google Shape;292;p52"/>
          <p:cNvPicPr preferRelativeResize="0"/>
          <p:nvPr/>
        </p:nvPicPr>
        <p:blipFill rotWithShape="1">
          <a:blip r:embed="rId3">
            <a:alphaModFix/>
          </a:blip>
          <a:srcRect b="0" l="0" r="0" t="0"/>
          <a:stretch/>
        </p:blipFill>
        <p:spPr>
          <a:xfrm>
            <a:off x="8151091" y="2279072"/>
            <a:ext cx="2923310" cy="292331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53"/>
          <p:cNvSpPr txBox="1"/>
          <p:nvPr>
            <p:ph idx="1" type="body"/>
          </p:nvPr>
        </p:nvSpPr>
        <p:spPr>
          <a:xfrm>
            <a:off x="97971" y="1462684"/>
            <a:ext cx="11142684" cy="531367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38076"/>
              </a:buClr>
              <a:buSzPts val="1800"/>
              <a:buNone/>
            </a:pPr>
            <a:r>
              <a:t/>
            </a:r>
            <a:endParaRPr b="1">
              <a:solidFill>
                <a:srgbClr val="338076"/>
              </a:solidFill>
              <a:latin typeface="Open Sans"/>
              <a:ea typeface="Open Sans"/>
              <a:cs typeface="Open Sans"/>
              <a:sym typeface="Open Sans"/>
            </a:endParaRPr>
          </a:p>
          <a:p>
            <a:pPr indent="0" lvl="0" marL="0" rtl="0" algn="l">
              <a:lnSpc>
                <a:spcPct val="90000"/>
              </a:lnSpc>
              <a:spcBef>
                <a:spcPts val="0"/>
              </a:spcBef>
              <a:spcAft>
                <a:spcPts val="0"/>
              </a:spcAft>
              <a:buClr>
                <a:srgbClr val="338076"/>
              </a:buClr>
              <a:buSzPts val="1800"/>
              <a:buNone/>
            </a:pPr>
            <a:r>
              <a:t/>
            </a:r>
            <a:endParaRPr b="1" i="0" sz="1800">
              <a:solidFill>
                <a:srgbClr val="93D4CC"/>
              </a:solidFill>
              <a:latin typeface="Open Sans"/>
              <a:ea typeface="Open Sans"/>
              <a:cs typeface="Open Sans"/>
              <a:sym typeface="Open Sans"/>
            </a:endParaRPr>
          </a:p>
          <a:p>
            <a:pPr indent="0" lvl="0" marL="0" rtl="0" algn="l">
              <a:lnSpc>
                <a:spcPct val="90000"/>
              </a:lnSpc>
              <a:spcBef>
                <a:spcPts val="0"/>
              </a:spcBef>
              <a:spcAft>
                <a:spcPts val="0"/>
              </a:spcAft>
              <a:buClr>
                <a:srgbClr val="338076"/>
              </a:buClr>
              <a:buSzPts val="1800"/>
              <a:buNone/>
            </a:pPr>
            <a:r>
              <a:t/>
            </a:r>
            <a:endParaRPr b="1">
              <a:solidFill>
                <a:srgbClr val="93D4CC"/>
              </a:solidFill>
              <a:latin typeface="Open Sans"/>
              <a:ea typeface="Open Sans"/>
              <a:cs typeface="Open Sans"/>
              <a:sym typeface="Open Sans"/>
            </a:endParaRPr>
          </a:p>
          <a:p>
            <a:pPr indent="0" lvl="0" marL="0" rtl="0" algn="l">
              <a:lnSpc>
                <a:spcPct val="90000"/>
              </a:lnSpc>
              <a:spcBef>
                <a:spcPts val="0"/>
              </a:spcBef>
              <a:spcAft>
                <a:spcPts val="0"/>
              </a:spcAft>
              <a:buClr>
                <a:srgbClr val="338076"/>
              </a:buClr>
              <a:buSzPts val="1800"/>
              <a:buNone/>
            </a:pPr>
            <a:r>
              <a:rPr b="1" i="0" lang="en-US" sz="1800">
                <a:solidFill>
                  <a:srgbClr val="93D4CC"/>
                </a:solidFill>
                <a:latin typeface="Open Sans"/>
                <a:ea typeface="Open Sans"/>
                <a:cs typeface="Open Sans"/>
                <a:sym typeface="Open Sans"/>
              </a:rPr>
              <a:t>Planear a formação </a:t>
            </a:r>
            <a:endParaRPr sz="1800">
              <a:solidFill>
                <a:srgbClr val="000000"/>
              </a:solidFill>
            </a:endParaRPr>
          </a:p>
          <a:p>
            <a:pPr indent="0" lvl="0" marL="0" rtl="0" algn="l">
              <a:lnSpc>
                <a:spcPct val="90000"/>
              </a:lnSpc>
              <a:spcBef>
                <a:spcPts val="0"/>
              </a:spcBef>
              <a:spcAft>
                <a:spcPts val="0"/>
              </a:spcAft>
              <a:buClr>
                <a:srgbClr val="338076"/>
              </a:buClr>
              <a:buSzPts val="1800"/>
              <a:buNone/>
            </a:pPr>
            <a:r>
              <a:t/>
            </a:r>
            <a:endParaRPr>
              <a:solidFill>
                <a:srgbClr val="636A6F"/>
              </a:solidFill>
            </a:endParaRPr>
          </a:p>
          <a:p>
            <a:pPr indent="-285750" lvl="0" marL="285750" rtl="0" algn="l">
              <a:lnSpc>
                <a:spcPct val="90000"/>
              </a:lnSpc>
              <a:spcBef>
                <a:spcPts val="1000"/>
              </a:spcBef>
              <a:spcAft>
                <a:spcPts val="0"/>
              </a:spcAft>
              <a:buClr>
                <a:srgbClr val="BDE5E0"/>
              </a:buClr>
              <a:buSzPts val="1800"/>
              <a:buFont typeface="Arial"/>
              <a:buChar char="•"/>
            </a:pPr>
            <a:r>
              <a:rPr lang="en-US">
                <a:solidFill>
                  <a:srgbClr val="636A6F"/>
                </a:solidFill>
              </a:rPr>
              <a:t>Priorizar as atividades de formação que serão organizadas. Por exemplo, se a organização desejar utilizar um certo tipo de ferramentas e técnicas digitais, deve disponibilizar uma formação orientada para esse propósito, quer criando novos conjuntos de ferramentas e recursos, quer fazendo o devido uso dos recursos de formação já disponíveis que não tenham sido devidamente utilizados. </a:t>
            </a:r>
            <a:endParaRPr>
              <a:solidFill>
                <a:srgbClr val="636A6F"/>
              </a:solidFill>
            </a:endParaRPr>
          </a:p>
          <a:p>
            <a:pPr indent="-285750" lvl="0" marL="285750" rtl="0" algn="l">
              <a:lnSpc>
                <a:spcPct val="90000"/>
              </a:lnSpc>
              <a:spcBef>
                <a:spcPts val="1000"/>
              </a:spcBef>
              <a:spcAft>
                <a:spcPts val="0"/>
              </a:spcAft>
              <a:buClr>
                <a:srgbClr val="BDE5E0"/>
              </a:buClr>
              <a:buSzPts val="1800"/>
              <a:buFont typeface="Arial"/>
              <a:buChar char="•"/>
            </a:pPr>
            <a:r>
              <a:rPr lang="en-US">
                <a:solidFill>
                  <a:srgbClr val="636A6F"/>
                </a:solidFill>
              </a:rPr>
              <a:t>É importante não esquecer de considerar os diferentes estilos de aprendizagem de colaboradores com várias idades. Cada geração pode responder de forma diferente a diferentes estilos de aprendizagem, incluindo o </a:t>
            </a:r>
            <a:r>
              <a:rPr i="1" lang="en-US">
                <a:solidFill>
                  <a:srgbClr val="636A6F"/>
                </a:solidFill>
              </a:rPr>
              <a:t>e-learning</a:t>
            </a:r>
            <a:r>
              <a:rPr lang="en-US">
                <a:solidFill>
                  <a:srgbClr val="636A6F"/>
                </a:solidFill>
              </a:rPr>
              <a:t>, a aprendizagem presencial ou a aprendizagem combinada. </a:t>
            </a:r>
            <a:endParaRPr>
              <a:solidFill>
                <a:srgbClr val="636A6F"/>
              </a:solidFill>
            </a:endParaRPr>
          </a:p>
          <a:p>
            <a:pPr indent="-285750" lvl="0" marL="285750" rtl="0" algn="l">
              <a:lnSpc>
                <a:spcPct val="90000"/>
              </a:lnSpc>
              <a:spcBef>
                <a:spcPts val="1000"/>
              </a:spcBef>
              <a:spcAft>
                <a:spcPts val="0"/>
              </a:spcAft>
              <a:buClr>
                <a:srgbClr val="BDE5E0"/>
              </a:buClr>
              <a:buSzPts val="1800"/>
              <a:buFont typeface="Arial"/>
              <a:buChar char="•"/>
            </a:pPr>
            <a:r>
              <a:rPr lang="en-US">
                <a:solidFill>
                  <a:srgbClr val="636A6F"/>
                </a:solidFill>
              </a:rPr>
              <a:t>Para trabalhadores seniores, revela-se importante incluir um orador ou uma pessoa numa posição de autoridade da sua organização. </a:t>
            </a:r>
            <a:endParaRPr>
              <a:solidFill>
                <a:srgbClr val="636A6F"/>
              </a:solidFill>
            </a:endParaRPr>
          </a:p>
        </p:txBody>
      </p:sp>
      <p:sp>
        <p:nvSpPr>
          <p:cNvPr id="298" name="Google Shape;298;p53"/>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t/>
            </a:r>
            <a:endParaRPr/>
          </a:p>
          <a:p>
            <a:pPr indent="0" lvl="0" marL="0" rtl="0" algn="just">
              <a:lnSpc>
                <a:spcPct val="90000"/>
              </a:lnSpc>
              <a:spcBef>
                <a:spcPts val="0"/>
              </a:spcBef>
              <a:spcAft>
                <a:spcPts val="0"/>
              </a:spcAft>
              <a:buClr>
                <a:schemeClr val="accent6"/>
              </a:buClr>
              <a:buSzPts val="2400"/>
              <a:buNone/>
            </a:pPr>
            <a:r>
              <a:rPr lang="en-US"/>
              <a:t>Atividade 1.2 Compreender as necessidades de formação da organização </a:t>
            </a:r>
            <a:endParaRPr/>
          </a:p>
          <a:p>
            <a:pPr indent="0" lvl="0" marL="0" rtl="0" algn="just">
              <a:lnSpc>
                <a:spcPct val="90000"/>
              </a:lnSpc>
              <a:spcBef>
                <a:spcPts val="1000"/>
              </a:spcBef>
              <a:spcAft>
                <a:spcPts val="0"/>
              </a:spcAft>
              <a:buClr>
                <a:schemeClr val="accent6"/>
              </a:buClr>
              <a:buSzPts val="2400"/>
              <a:buNone/>
            </a:pPr>
            <a:r>
              <a:t/>
            </a:r>
            <a:endParaRPr>
              <a:latin typeface="Open Sans Light"/>
              <a:ea typeface="Open Sans Light"/>
              <a:cs typeface="Open Sans Light"/>
              <a:sym typeface="Open Sans Light"/>
            </a:endParaRPr>
          </a:p>
        </p:txBody>
      </p:sp>
      <p:sp>
        <p:nvSpPr>
          <p:cNvPr id="299" name="Google Shape;299;p53"/>
          <p:cNvSpPr/>
          <p:nvPr/>
        </p:nvSpPr>
        <p:spPr>
          <a:xfrm>
            <a:off x="9524" y="1289"/>
            <a:ext cx="12192000" cy="71587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0" name="Google Shape;300;p53"/>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chemeClr val="dk1"/>
              </a:buClr>
              <a:buSzPts val="3800"/>
              <a:buFont typeface="Open Sans"/>
              <a:buNone/>
            </a:pPr>
            <a:r>
              <a:rPr lang="en-US" sz="3200">
                <a:solidFill>
                  <a:schemeClr val="dk1"/>
                </a:solidFill>
              </a:rPr>
              <a:t>Atividades</a:t>
            </a:r>
            <a:endParaRPr sz="3200">
              <a:solidFill>
                <a:schemeClr val="dk1"/>
              </a:solidFill>
            </a:endParaRPr>
          </a:p>
        </p:txBody>
      </p:sp>
      <p:sp>
        <p:nvSpPr>
          <p:cNvPr id="301" name="Google Shape;301;p53"/>
          <p:cNvSpPr txBox="1"/>
          <p:nvPr/>
        </p:nvSpPr>
        <p:spPr>
          <a:xfrm>
            <a:off x="169780" y="1589114"/>
            <a:ext cx="2007921" cy="4801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lt1"/>
              </a:buClr>
              <a:buSzPts val="1600"/>
              <a:buFont typeface="Open Sans"/>
              <a:buNone/>
            </a:pPr>
            <a:r>
              <a:rPr b="1" i="0" lang="en-US" sz="2800" u="none" cap="none" strike="noStrike">
                <a:solidFill>
                  <a:srgbClr val="52BAAD"/>
                </a:solidFill>
                <a:latin typeface="Open Sans"/>
                <a:ea typeface="Open Sans"/>
                <a:cs typeface="Open Sans"/>
                <a:sym typeface="Open Sans"/>
              </a:rPr>
              <a:t>Passo 5</a:t>
            </a:r>
            <a:endParaRPr b="1" i="0" sz="2800" u="none" cap="none" strike="noStrike">
              <a:solidFill>
                <a:srgbClr val="52BAAD"/>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54"/>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rPr lang="en-US">
                <a:latin typeface="Open Sans"/>
                <a:ea typeface="Open Sans"/>
                <a:cs typeface="Open Sans"/>
                <a:sym typeface="Open Sans"/>
              </a:rPr>
              <a:t>Atividade 1.2 Compreender as necessidades de formação da organização </a:t>
            </a:r>
            <a:endParaRPr/>
          </a:p>
        </p:txBody>
      </p:sp>
      <p:sp>
        <p:nvSpPr>
          <p:cNvPr id="307" name="Google Shape;307;p54"/>
          <p:cNvSpPr/>
          <p:nvPr/>
        </p:nvSpPr>
        <p:spPr>
          <a:xfrm>
            <a:off x="9524" y="1289"/>
            <a:ext cx="12192000" cy="71587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8" name="Google Shape;308;p54"/>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chemeClr val="dk1"/>
              </a:buClr>
              <a:buSzPts val="3800"/>
              <a:buFont typeface="Open Sans"/>
              <a:buNone/>
            </a:pPr>
            <a:r>
              <a:rPr lang="en-US" sz="3200">
                <a:solidFill>
                  <a:schemeClr val="dk1"/>
                </a:solidFill>
              </a:rPr>
              <a:t>Atividades</a:t>
            </a:r>
            <a:endParaRPr sz="3200">
              <a:solidFill>
                <a:schemeClr val="dk1"/>
              </a:solidFill>
            </a:endParaRPr>
          </a:p>
        </p:txBody>
      </p:sp>
      <p:pic>
        <p:nvPicPr>
          <p:cNvPr id="309" name="Google Shape;309;p54"/>
          <p:cNvPicPr preferRelativeResize="0"/>
          <p:nvPr/>
        </p:nvPicPr>
        <p:blipFill rotWithShape="1">
          <a:blip r:embed="rId3">
            <a:alphaModFix/>
          </a:blip>
          <a:srcRect b="0" l="0" r="0" t="0"/>
          <a:stretch/>
        </p:blipFill>
        <p:spPr>
          <a:xfrm>
            <a:off x="2543463" y="1681955"/>
            <a:ext cx="6748319" cy="481068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55"/>
          <p:cNvSpPr/>
          <p:nvPr/>
        </p:nvSpPr>
        <p:spPr>
          <a:xfrm>
            <a:off x="9524" y="1289"/>
            <a:ext cx="12192000" cy="71587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15" name="Google Shape;315;p55"/>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chemeClr val="dk1"/>
              </a:buClr>
              <a:buSzPts val="3800"/>
              <a:buFont typeface="Open Sans"/>
              <a:buNone/>
            </a:pPr>
            <a:r>
              <a:rPr lang="en-US" sz="3200">
                <a:solidFill>
                  <a:schemeClr val="dk1"/>
                </a:solidFill>
              </a:rPr>
              <a:t>Atividades</a:t>
            </a:r>
            <a:endParaRPr sz="3200">
              <a:solidFill>
                <a:schemeClr val="dk1"/>
              </a:solidFill>
            </a:endParaRPr>
          </a:p>
        </p:txBody>
      </p:sp>
      <p:graphicFrame>
        <p:nvGraphicFramePr>
          <p:cNvPr id="316" name="Google Shape;316;p55"/>
          <p:cNvGraphicFramePr/>
          <p:nvPr/>
        </p:nvGraphicFramePr>
        <p:xfrm>
          <a:off x="233528" y="877875"/>
          <a:ext cx="3000000" cy="3000000"/>
        </p:xfrm>
        <a:graphic>
          <a:graphicData uri="http://schemas.openxmlformats.org/drawingml/2006/table">
            <a:tbl>
              <a:tblPr bandRow="1" firstCol="1" firstRow="1">
                <a:noFill/>
                <a:tableStyleId>{B850F315-FCD0-4348-8E39-625F7DE68C05}</a:tableStyleId>
              </a:tblPr>
              <a:tblGrid>
                <a:gridCol w="2969075"/>
                <a:gridCol w="8755875"/>
              </a:tblGrid>
              <a:tr h="667425">
                <a:tc gridSpan="2">
                  <a:txBody>
                    <a:bodyPr/>
                    <a:lstStyle/>
                    <a:p>
                      <a:pPr indent="0" lvl="0" marL="0" marR="0" rtl="0" algn="l">
                        <a:lnSpc>
                          <a:spcPct val="107000"/>
                        </a:lnSpc>
                        <a:spcBef>
                          <a:spcPts val="0"/>
                        </a:spcBef>
                        <a:spcAft>
                          <a:spcPts val="0"/>
                        </a:spcAft>
                        <a:buClr>
                          <a:srgbClr val="000000"/>
                        </a:buClr>
                        <a:buSzPts val="2400"/>
                        <a:buFont typeface="Arial"/>
                        <a:buNone/>
                      </a:pPr>
                      <a:r>
                        <a:rPr b="1" lang="en-US" sz="2400" u="none" cap="none" strike="noStrike">
                          <a:solidFill>
                            <a:schemeClr val="dk1"/>
                          </a:solidFill>
                          <a:latin typeface="Open Sans"/>
                          <a:ea typeface="Open Sans"/>
                          <a:cs typeface="Open Sans"/>
                          <a:sym typeface="Open Sans"/>
                        </a:rPr>
                        <a:t>Atividade 1.3</a:t>
                      </a:r>
                      <a:endParaRPr b="1" sz="2400" u="none" cap="none" strike="noStrike">
                        <a:solidFill>
                          <a:schemeClr val="dk1"/>
                        </a:solidFill>
                        <a:latin typeface="Open Sans"/>
                        <a:ea typeface="Open Sans"/>
                        <a:cs typeface="Open Sans"/>
                        <a:sym typeface="Open Sans"/>
                      </a:endParaRPr>
                    </a:p>
                  </a:txBody>
                  <a:tcPr marT="0" marB="0" marR="68575" marL="68575" anchor="ctr"/>
                </a:tc>
                <a:tc hMerge="1"/>
              </a:tr>
              <a:tr h="740200">
                <a:tc>
                  <a:txBody>
                    <a:bodyPr/>
                    <a:lstStyle/>
                    <a:p>
                      <a:pPr indent="0" lvl="0" marL="0" marR="0" rtl="0" algn="l">
                        <a:lnSpc>
                          <a:spcPct val="107000"/>
                        </a:lnSpc>
                        <a:spcBef>
                          <a:spcPts val="0"/>
                        </a:spcBef>
                        <a:spcAft>
                          <a:spcPts val="0"/>
                        </a:spcAft>
                        <a:buClr>
                          <a:srgbClr val="000000"/>
                        </a:buClr>
                        <a:buSzPts val="2200"/>
                        <a:buFont typeface="Arial"/>
                        <a:buNone/>
                      </a:pPr>
                      <a:r>
                        <a:rPr b="1" lang="en-US" sz="2200" u="none" cap="none" strike="noStrike">
                          <a:solidFill>
                            <a:schemeClr val="dk1"/>
                          </a:solidFill>
                          <a:latin typeface="Open Sans"/>
                          <a:ea typeface="Open Sans"/>
                          <a:cs typeface="Open Sans"/>
                          <a:sym typeface="Open Sans"/>
                        </a:rPr>
                        <a:t>Designação: </a:t>
                      </a:r>
                      <a:endParaRPr b="1" sz="2200" u="none" cap="none" strike="noStrike">
                        <a:solidFill>
                          <a:schemeClr val="dk1"/>
                        </a:solidFill>
                        <a:latin typeface="Open Sans"/>
                        <a:ea typeface="Open Sans"/>
                        <a:cs typeface="Open Sans"/>
                        <a:sym typeface="Open Sans"/>
                      </a:endParaRPr>
                    </a:p>
                  </a:txBody>
                  <a:tcPr marT="0" marB="0" marR="68575" marL="68575" anchor="ctr"/>
                </a:tc>
                <a:tc>
                  <a:txBody>
                    <a:bodyPr/>
                    <a:lstStyle/>
                    <a:p>
                      <a:pPr indent="0" lvl="0" marL="0" marR="0" rtl="0" algn="l">
                        <a:lnSpc>
                          <a:spcPct val="107000"/>
                        </a:lnSpc>
                        <a:spcBef>
                          <a:spcPts val="0"/>
                        </a:spcBef>
                        <a:spcAft>
                          <a:spcPts val="0"/>
                        </a:spcAft>
                        <a:buClr>
                          <a:srgbClr val="000000"/>
                        </a:buClr>
                        <a:buSzPts val="1800"/>
                        <a:buFont typeface="Arial"/>
                        <a:buNone/>
                      </a:pPr>
                      <a:r>
                        <a:rPr b="1" i="0" lang="en-US" sz="1800" u="none" cap="none" strike="noStrike">
                          <a:solidFill>
                            <a:schemeClr val="lt1"/>
                          </a:solidFill>
                          <a:latin typeface="Open Sans Light"/>
                          <a:ea typeface="Open Sans Light"/>
                          <a:cs typeface="Open Sans Light"/>
                          <a:sym typeface="Open Sans Light"/>
                        </a:rPr>
                        <a:t>Introdução ao Modelo ADDIE e a Atividades de Aprendizagem em Colaboração</a:t>
                      </a:r>
                      <a:endParaRPr b="1" i="0" sz="1800" u="none" cap="none" strike="noStrike">
                        <a:solidFill>
                          <a:schemeClr val="lt1"/>
                        </a:solidFill>
                        <a:latin typeface="Open Sans Light"/>
                        <a:ea typeface="Open Sans Light"/>
                        <a:cs typeface="Open Sans Light"/>
                        <a:sym typeface="Open Sans Light"/>
                      </a:endParaRPr>
                    </a:p>
                  </a:txBody>
                  <a:tcPr marT="0" marB="0" marR="68575" marL="68575" anchor="ctr"/>
                </a:tc>
              </a:tr>
              <a:tr h="421550">
                <a:tc>
                  <a:txBody>
                    <a:bodyPr/>
                    <a:lstStyle/>
                    <a:p>
                      <a:pPr indent="0" lvl="0" marL="0" marR="0" rtl="0" algn="l">
                        <a:lnSpc>
                          <a:spcPct val="107000"/>
                        </a:lnSpc>
                        <a:spcBef>
                          <a:spcPts val="0"/>
                        </a:spcBef>
                        <a:spcAft>
                          <a:spcPts val="0"/>
                        </a:spcAft>
                        <a:buClr>
                          <a:srgbClr val="000000"/>
                        </a:buClr>
                        <a:buSzPts val="2200"/>
                        <a:buFont typeface="Arial"/>
                        <a:buNone/>
                      </a:pPr>
                      <a:r>
                        <a:rPr b="1" lang="en-US" sz="2200" u="none" cap="none" strike="noStrike">
                          <a:solidFill>
                            <a:schemeClr val="dk1"/>
                          </a:solidFill>
                          <a:latin typeface="Open Sans"/>
                          <a:ea typeface="Open Sans"/>
                          <a:cs typeface="Open Sans"/>
                          <a:sym typeface="Open Sans"/>
                        </a:rPr>
                        <a:t>Implementação:</a:t>
                      </a:r>
                      <a:endParaRPr b="1" sz="2200" u="none" cap="none" strike="noStrike">
                        <a:solidFill>
                          <a:schemeClr val="dk1"/>
                        </a:solidFill>
                        <a:latin typeface="Open Sans"/>
                        <a:ea typeface="Open Sans"/>
                        <a:cs typeface="Open Sans"/>
                        <a:sym typeface="Open Sans"/>
                      </a:endParaRPr>
                    </a:p>
                  </a:txBody>
                  <a:tcPr marT="0" marB="0" marR="68575" marL="68575" anchor="ctr"/>
                </a:tc>
                <a:tc>
                  <a:txBody>
                    <a:bodyPr/>
                    <a:lstStyle/>
                    <a:p>
                      <a:pPr indent="0" lvl="0" marL="0" marR="0" rtl="0" algn="l">
                        <a:lnSpc>
                          <a:spcPct val="107000"/>
                        </a:lnSpc>
                        <a:spcBef>
                          <a:spcPts val="0"/>
                        </a:spcBef>
                        <a:spcAft>
                          <a:spcPts val="0"/>
                        </a:spcAft>
                        <a:buClr>
                          <a:srgbClr val="000000"/>
                        </a:buClr>
                        <a:buSzPts val="1800"/>
                        <a:buFont typeface="Arial"/>
                        <a:buNone/>
                      </a:pPr>
                      <a:r>
                        <a:rPr b="1" lang="en-US" sz="1800" u="none" cap="none" strike="noStrike">
                          <a:solidFill>
                            <a:schemeClr val="lt1"/>
                          </a:solidFill>
                          <a:latin typeface="Open Sans Light"/>
                          <a:ea typeface="Open Sans Light"/>
                          <a:cs typeface="Open Sans Light"/>
                          <a:sym typeface="Open Sans Light"/>
                        </a:rPr>
                        <a:t>Presencial / </a:t>
                      </a:r>
                      <a:r>
                        <a:rPr b="1" i="1" lang="en-US" sz="1800" u="none" cap="none" strike="noStrike">
                          <a:solidFill>
                            <a:schemeClr val="lt1"/>
                          </a:solidFill>
                          <a:latin typeface="Open Sans Light"/>
                          <a:ea typeface="Open Sans Light"/>
                          <a:cs typeface="Open Sans Light"/>
                          <a:sym typeface="Open Sans Light"/>
                        </a:rPr>
                        <a:t>Online </a:t>
                      </a:r>
                      <a:endParaRPr b="1" i="1" sz="1800" u="none" cap="none" strike="noStrike">
                        <a:solidFill>
                          <a:schemeClr val="lt1"/>
                        </a:solidFill>
                        <a:latin typeface="Open Sans Light"/>
                        <a:ea typeface="Open Sans Light"/>
                        <a:cs typeface="Open Sans Light"/>
                        <a:sym typeface="Open Sans Light"/>
                      </a:endParaRPr>
                    </a:p>
                  </a:txBody>
                  <a:tcPr marT="0" marB="0" marR="68575" marL="68575" anchor="ctr"/>
                </a:tc>
              </a:tr>
              <a:tr h="1414925">
                <a:tc>
                  <a:txBody>
                    <a:bodyPr/>
                    <a:lstStyle/>
                    <a:p>
                      <a:pPr indent="0" lvl="0" marL="0" marR="0" rtl="0" algn="l">
                        <a:lnSpc>
                          <a:spcPct val="107000"/>
                        </a:lnSpc>
                        <a:spcBef>
                          <a:spcPts val="0"/>
                        </a:spcBef>
                        <a:spcAft>
                          <a:spcPts val="0"/>
                        </a:spcAft>
                        <a:buClr>
                          <a:srgbClr val="000000"/>
                        </a:buClr>
                        <a:buSzPts val="2200"/>
                        <a:buFont typeface="Arial"/>
                        <a:buNone/>
                      </a:pPr>
                      <a:r>
                        <a:rPr b="1" lang="en-US" sz="2200" u="none" cap="none" strike="noStrike">
                          <a:solidFill>
                            <a:schemeClr val="dk1"/>
                          </a:solidFill>
                          <a:latin typeface="Open Sans"/>
                          <a:ea typeface="Open Sans"/>
                          <a:cs typeface="Open Sans"/>
                          <a:sym typeface="Open Sans"/>
                        </a:rPr>
                        <a:t>Objetivo: </a:t>
                      </a:r>
                      <a:endParaRPr b="1" sz="2200" u="none" cap="none" strike="noStrike">
                        <a:solidFill>
                          <a:schemeClr val="dk1"/>
                        </a:solidFill>
                        <a:latin typeface="Open Sans"/>
                        <a:ea typeface="Open Sans"/>
                        <a:cs typeface="Open Sans"/>
                        <a:sym typeface="Open Sans"/>
                      </a:endParaRPr>
                    </a:p>
                  </a:txBody>
                  <a:tcPr marT="0" marB="0" marR="68575" marL="68575" anchor="ctr"/>
                </a:tc>
                <a:tc>
                  <a:txBody>
                    <a:bodyPr/>
                    <a:lstStyle/>
                    <a:p>
                      <a:pPr indent="0" lvl="0" marL="0" marR="0" rtl="0" algn="l">
                        <a:lnSpc>
                          <a:spcPct val="100000"/>
                        </a:lnSpc>
                        <a:spcBef>
                          <a:spcPts val="0"/>
                        </a:spcBef>
                        <a:spcAft>
                          <a:spcPts val="0"/>
                        </a:spcAft>
                        <a:buClr>
                          <a:srgbClr val="BDE5E0"/>
                        </a:buClr>
                        <a:buSzPts val="1800"/>
                        <a:buFont typeface="Arial"/>
                        <a:buNone/>
                      </a:pPr>
                      <a:r>
                        <a:rPr b="1" i="0" lang="en-US" sz="1800" u="none" cap="none" strike="noStrike">
                          <a:solidFill>
                            <a:schemeClr val="lt1"/>
                          </a:solidFill>
                          <a:latin typeface="Open Sans Light"/>
                          <a:ea typeface="Open Sans Light"/>
                          <a:cs typeface="Open Sans Light"/>
                          <a:sym typeface="Open Sans Light"/>
                        </a:rPr>
                        <a:t>Definição de análise das necessidades de formação</a:t>
                      </a:r>
                      <a:endParaRPr/>
                    </a:p>
                    <a:p>
                      <a:pPr indent="0" lvl="0" marL="0" marR="0" rtl="0" algn="l">
                        <a:lnSpc>
                          <a:spcPct val="100000"/>
                        </a:lnSpc>
                        <a:spcBef>
                          <a:spcPts val="0"/>
                        </a:spcBef>
                        <a:spcAft>
                          <a:spcPts val="0"/>
                        </a:spcAft>
                        <a:buClr>
                          <a:srgbClr val="BDE5E0"/>
                        </a:buClr>
                        <a:buSzPts val="1800"/>
                        <a:buFont typeface="Arial"/>
                        <a:buNone/>
                      </a:pPr>
                      <a:r>
                        <a:rPr b="1" i="0" lang="en-US" sz="1800" u="none" cap="none" strike="noStrike">
                          <a:solidFill>
                            <a:schemeClr val="lt1"/>
                          </a:solidFill>
                          <a:latin typeface="Open Sans Light"/>
                          <a:ea typeface="Open Sans Light"/>
                          <a:cs typeface="Open Sans Light"/>
                          <a:sym typeface="Open Sans Light"/>
                        </a:rPr>
                        <a:t>Definição de ferramentas e metodologias relevantes</a:t>
                      </a:r>
                      <a:endParaRPr/>
                    </a:p>
                    <a:p>
                      <a:pPr indent="0" lvl="0" marL="0" marR="0" rtl="0" algn="l">
                        <a:lnSpc>
                          <a:spcPct val="100000"/>
                        </a:lnSpc>
                        <a:spcBef>
                          <a:spcPts val="0"/>
                        </a:spcBef>
                        <a:spcAft>
                          <a:spcPts val="0"/>
                        </a:spcAft>
                        <a:buClr>
                          <a:srgbClr val="BDE5E0"/>
                        </a:buClr>
                        <a:buSzPts val="1800"/>
                        <a:buFont typeface="Arial"/>
                        <a:buNone/>
                      </a:pPr>
                      <a:r>
                        <a:rPr b="1" i="0" lang="en-US" sz="1800" u="none" cap="none" strike="noStrike">
                          <a:solidFill>
                            <a:schemeClr val="lt1"/>
                          </a:solidFill>
                          <a:latin typeface="Open Sans Light"/>
                          <a:ea typeface="Open Sans Light"/>
                          <a:cs typeface="Open Sans Light"/>
                          <a:sym typeface="Open Sans Light"/>
                        </a:rPr>
                        <a:t>Definição de formas para facilitar o processo de análise de necessidades </a:t>
                      </a:r>
                      <a:endParaRPr b="1" i="0" sz="1800" u="none" cap="none" strike="noStrike">
                        <a:solidFill>
                          <a:schemeClr val="lt1"/>
                        </a:solidFill>
                        <a:latin typeface="Open Sans Light"/>
                        <a:ea typeface="Open Sans Light"/>
                        <a:cs typeface="Open Sans Light"/>
                        <a:sym typeface="Open Sans Light"/>
                      </a:endParaRPr>
                    </a:p>
                  </a:txBody>
                  <a:tcPr marT="0" marB="0" marR="68575" marL="68575" anchor="ctr"/>
                </a:tc>
              </a:tr>
              <a:tr h="1768650">
                <a:tc>
                  <a:txBody>
                    <a:bodyPr/>
                    <a:lstStyle/>
                    <a:p>
                      <a:pPr indent="0" lvl="0" marL="0" marR="0" rtl="0" algn="l">
                        <a:lnSpc>
                          <a:spcPct val="107000"/>
                        </a:lnSpc>
                        <a:spcBef>
                          <a:spcPts val="0"/>
                        </a:spcBef>
                        <a:spcAft>
                          <a:spcPts val="0"/>
                        </a:spcAft>
                        <a:buClr>
                          <a:srgbClr val="000000"/>
                        </a:buClr>
                        <a:buSzPts val="2200"/>
                        <a:buFont typeface="Arial"/>
                        <a:buNone/>
                      </a:pPr>
                      <a:r>
                        <a:rPr b="1" lang="en-US" sz="2200" u="none" cap="none" strike="noStrike">
                          <a:solidFill>
                            <a:schemeClr val="dk1"/>
                          </a:solidFill>
                          <a:latin typeface="Open Sans"/>
                          <a:ea typeface="Open Sans"/>
                          <a:cs typeface="Open Sans"/>
                          <a:sym typeface="Open Sans"/>
                        </a:rPr>
                        <a:t>Competência/s: </a:t>
                      </a:r>
                      <a:endParaRPr b="1" sz="2200" u="none" cap="none" strike="noStrike">
                        <a:solidFill>
                          <a:schemeClr val="dk1"/>
                        </a:solidFill>
                        <a:latin typeface="Open Sans"/>
                        <a:ea typeface="Open Sans"/>
                        <a:cs typeface="Open Sans"/>
                        <a:sym typeface="Open Sans"/>
                      </a:endParaRPr>
                    </a:p>
                  </a:txBody>
                  <a:tcPr marT="0" marB="0" marR="68575" marL="68575" anchor="ctr"/>
                </a:tc>
                <a:tc>
                  <a:txBody>
                    <a:bodyPr/>
                    <a:lstStyle/>
                    <a:p>
                      <a:pPr indent="0" lvl="0" marL="0" marR="0" rtl="0" algn="l">
                        <a:lnSpc>
                          <a:spcPct val="100000"/>
                        </a:lnSpc>
                        <a:spcBef>
                          <a:spcPts val="0"/>
                        </a:spcBef>
                        <a:spcAft>
                          <a:spcPts val="0"/>
                        </a:spcAft>
                        <a:buClr>
                          <a:srgbClr val="BDE5E0"/>
                        </a:buClr>
                        <a:buSzPts val="1800"/>
                        <a:buFont typeface="Arial"/>
                        <a:buNone/>
                      </a:pPr>
                      <a:r>
                        <a:rPr b="1" i="0" lang="en-US" sz="1800" u="none" cap="none" strike="noStrike">
                          <a:solidFill>
                            <a:schemeClr val="lt1"/>
                          </a:solidFill>
                          <a:latin typeface="Open Sans Light"/>
                          <a:ea typeface="Open Sans Light"/>
                          <a:cs typeface="Open Sans Light"/>
                          <a:sym typeface="Open Sans Light"/>
                        </a:rPr>
                        <a:t>Resolução de problemas</a:t>
                      </a:r>
                      <a:r>
                        <a:rPr b="0" i="0" lang="en-US" sz="1800" u="none" cap="none" strike="noStrike">
                          <a:solidFill>
                            <a:schemeClr val="lt1"/>
                          </a:solidFill>
                          <a:latin typeface="Open Sans Light"/>
                          <a:ea typeface="Open Sans Light"/>
                          <a:cs typeface="Open Sans Light"/>
                          <a:sym typeface="Open Sans Light"/>
                        </a:rPr>
                        <a:t>: identificação rápida do problema subjacente e implementação de uma solução</a:t>
                      </a:r>
                      <a:endParaRPr/>
                    </a:p>
                    <a:p>
                      <a:pPr indent="0" lvl="0" marL="0" marR="0" rtl="0" algn="l">
                        <a:lnSpc>
                          <a:spcPct val="100000"/>
                        </a:lnSpc>
                        <a:spcBef>
                          <a:spcPts val="0"/>
                        </a:spcBef>
                        <a:spcAft>
                          <a:spcPts val="0"/>
                        </a:spcAft>
                        <a:buClr>
                          <a:srgbClr val="BDE5E0"/>
                        </a:buClr>
                        <a:buSzPts val="1800"/>
                        <a:buFont typeface="Arial"/>
                        <a:buNone/>
                      </a:pPr>
                      <a:r>
                        <a:rPr b="1" i="0" lang="en-US" sz="1800" u="none" cap="none" strike="noStrike">
                          <a:solidFill>
                            <a:schemeClr val="lt1"/>
                          </a:solidFill>
                          <a:latin typeface="Open Sans Light"/>
                          <a:ea typeface="Open Sans Light"/>
                          <a:cs typeface="Open Sans Light"/>
                          <a:sym typeface="Open Sans Light"/>
                        </a:rPr>
                        <a:t>Pensamento estratégico</a:t>
                      </a:r>
                      <a:r>
                        <a:rPr b="0" i="0" lang="en-US" sz="1800" u="none" cap="none" strike="noStrike">
                          <a:solidFill>
                            <a:schemeClr val="lt1"/>
                          </a:solidFill>
                          <a:latin typeface="Open Sans Light"/>
                          <a:ea typeface="Open Sans Light"/>
                          <a:cs typeface="Open Sans Light"/>
                          <a:sym typeface="Open Sans Light"/>
                        </a:rPr>
                        <a:t>: o processo de fazer escolhas através da identificação de uma decisão, da recolha de informação e da avaliação de resoluções alternativas </a:t>
                      </a:r>
                      <a:endParaRPr b="0" i="0" sz="1800" u="none" cap="none" strike="noStrike">
                        <a:solidFill>
                          <a:schemeClr val="lt1"/>
                        </a:solidFill>
                        <a:latin typeface="Open Sans Light"/>
                        <a:ea typeface="Open Sans Light"/>
                        <a:cs typeface="Open Sans Light"/>
                        <a:sym typeface="Open Sans Light"/>
                      </a:endParaRPr>
                    </a:p>
                  </a:txBody>
                  <a:tcPr marT="0" marB="0" marR="68575" marL="68575" anchor="ctr"/>
                </a:tc>
              </a:tr>
              <a:tr h="675275">
                <a:tc>
                  <a:txBody>
                    <a:bodyPr/>
                    <a:lstStyle/>
                    <a:p>
                      <a:pPr indent="0" lvl="0" marL="0" marR="0" rtl="0" algn="l">
                        <a:lnSpc>
                          <a:spcPct val="107000"/>
                        </a:lnSpc>
                        <a:spcBef>
                          <a:spcPts val="0"/>
                        </a:spcBef>
                        <a:spcAft>
                          <a:spcPts val="0"/>
                        </a:spcAft>
                        <a:buClr>
                          <a:srgbClr val="000000"/>
                        </a:buClr>
                        <a:buSzPts val="2200"/>
                        <a:buFont typeface="Arial"/>
                        <a:buNone/>
                      </a:pPr>
                      <a:r>
                        <a:rPr b="1" lang="en-US" sz="2200" u="none" cap="none" strike="noStrike">
                          <a:solidFill>
                            <a:schemeClr val="dk1"/>
                          </a:solidFill>
                          <a:latin typeface="Open Sans"/>
                          <a:ea typeface="Open Sans"/>
                          <a:cs typeface="Open Sans"/>
                          <a:sym typeface="Open Sans"/>
                        </a:rPr>
                        <a:t>Duração:</a:t>
                      </a:r>
                      <a:endParaRPr b="1" sz="2200" u="none" cap="none" strike="noStrike">
                        <a:solidFill>
                          <a:schemeClr val="dk1"/>
                        </a:solidFill>
                        <a:latin typeface="Open Sans"/>
                        <a:ea typeface="Open Sans"/>
                        <a:cs typeface="Open Sans"/>
                        <a:sym typeface="Open Sans"/>
                      </a:endParaRPr>
                    </a:p>
                  </a:txBody>
                  <a:tcPr marT="0" marB="0" marR="68575" marL="68575" anchor="ctr"/>
                </a:tc>
                <a:tc>
                  <a:txBody>
                    <a:bodyPr/>
                    <a:lstStyle/>
                    <a:p>
                      <a:pPr indent="0" lvl="0" marL="0" marR="0" rtl="0" algn="l">
                        <a:lnSpc>
                          <a:spcPct val="107000"/>
                        </a:lnSpc>
                        <a:spcBef>
                          <a:spcPts val="0"/>
                        </a:spcBef>
                        <a:spcAft>
                          <a:spcPts val="0"/>
                        </a:spcAft>
                        <a:buClr>
                          <a:srgbClr val="000000"/>
                        </a:buClr>
                        <a:buSzPts val="1800"/>
                        <a:buFont typeface="Arial"/>
                        <a:buNone/>
                      </a:pPr>
                      <a:r>
                        <a:rPr b="1" lang="en-US" sz="1800" u="none" cap="none" strike="noStrike">
                          <a:solidFill>
                            <a:schemeClr val="lt1"/>
                          </a:solidFill>
                          <a:latin typeface="Open Sans Light"/>
                          <a:ea typeface="Open Sans Light"/>
                          <a:cs typeface="Open Sans Light"/>
                          <a:sym typeface="Open Sans Light"/>
                        </a:rPr>
                        <a:t>1 hora</a:t>
                      </a:r>
                      <a:endParaRPr b="1" sz="1800" u="none" cap="none" strike="noStrike">
                        <a:solidFill>
                          <a:schemeClr val="lt1"/>
                        </a:solidFill>
                        <a:latin typeface="Open Sans Light"/>
                        <a:ea typeface="Open Sans Light"/>
                        <a:cs typeface="Open Sans Light"/>
                        <a:sym typeface="Open Sans Light"/>
                      </a:endParaRPr>
                    </a:p>
                  </a:txBody>
                  <a:tcPr marT="0" marB="0" marR="68575" marL="68575" anchor="ct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56"/>
          <p:cNvSpPr txBox="1"/>
          <p:nvPr>
            <p:ph idx="1" type="body"/>
          </p:nvPr>
        </p:nvSpPr>
        <p:spPr>
          <a:xfrm>
            <a:off x="97971" y="1462684"/>
            <a:ext cx="11356092" cy="5313673"/>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lt2"/>
              </a:buClr>
              <a:buSzPts val="1800"/>
              <a:buNone/>
            </a:pPr>
            <a:r>
              <a:rPr lang="en-US"/>
              <a:t>Esta atividade é implementada através das seguintes etapas: </a:t>
            </a:r>
            <a:endParaRPr/>
          </a:p>
          <a:p>
            <a:pPr indent="0" lvl="0" marL="0" rtl="0" algn="just">
              <a:lnSpc>
                <a:spcPct val="90000"/>
              </a:lnSpc>
              <a:spcBef>
                <a:spcPts val="1000"/>
              </a:spcBef>
              <a:spcAft>
                <a:spcPts val="0"/>
              </a:spcAft>
              <a:buClr>
                <a:schemeClr val="lt2"/>
              </a:buClr>
              <a:buSzPts val="1800"/>
              <a:buNone/>
            </a:pPr>
            <a:r>
              <a:t/>
            </a:r>
            <a:endParaRPr/>
          </a:p>
          <a:p>
            <a:pPr indent="0" lvl="0" marL="0" rtl="0" algn="just">
              <a:lnSpc>
                <a:spcPct val="90000"/>
              </a:lnSpc>
              <a:spcBef>
                <a:spcPts val="1000"/>
              </a:spcBef>
              <a:spcAft>
                <a:spcPts val="0"/>
              </a:spcAft>
              <a:buClr>
                <a:schemeClr val="lt2"/>
              </a:buClr>
              <a:buSzPts val="1800"/>
              <a:buNone/>
            </a:pPr>
            <a:r>
              <a:t/>
            </a:r>
            <a:endParaRPr/>
          </a:p>
        </p:txBody>
      </p:sp>
      <p:sp>
        <p:nvSpPr>
          <p:cNvPr id="322" name="Google Shape;322;p56"/>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rgbClr val="F2613A"/>
              </a:buClr>
              <a:buSzPts val="2400"/>
              <a:buNone/>
            </a:pPr>
            <a:r>
              <a:rPr lang="en-US">
                <a:solidFill>
                  <a:srgbClr val="F2613A"/>
                </a:solidFill>
              </a:rPr>
              <a:t>Atividade 1.3 Introdução ao modelo ADDIE e a atividades de aprendizagem em colaboração</a:t>
            </a:r>
            <a:endParaRPr/>
          </a:p>
        </p:txBody>
      </p:sp>
      <p:sp>
        <p:nvSpPr>
          <p:cNvPr id="323" name="Google Shape;323;p56"/>
          <p:cNvSpPr/>
          <p:nvPr/>
        </p:nvSpPr>
        <p:spPr>
          <a:xfrm>
            <a:off x="9524" y="1289"/>
            <a:ext cx="12192000" cy="71587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24" name="Google Shape;324;p56"/>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chemeClr val="dk1"/>
              </a:buClr>
              <a:buSzPts val="3800"/>
              <a:buFont typeface="Open Sans"/>
              <a:buNone/>
            </a:pPr>
            <a:r>
              <a:rPr lang="en-US" sz="3200">
                <a:solidFill>
                  <a:schemeClr val="dk1"/>
                </a:solidFill>
              </a:rPr>
              <a:t>Atividades</a:t>
            </a:r>
            <a:endParaRPr sz="3200">
              <a:solidFill>
                <a:schemeClr val="dk1"/>
              </a:solidFill>
            </a:endParaRPr>
          </a:p>
        </p:txBody>
      </p:sp>
      <p:pic>
        <p:nvPicPr>
          <p:cNvPr id="325" name="Google Shape;325;p56"/>
          <p:cNvPicPr preferRelativeResize="0"/>
          <p:nvPr/>
        </p:nvPicPr>
        <p:blipFill rotWithShape="1">
          <a:blip r:embed="rId3">
            <a:alphaModFix/>
          </a:blip>
          <a:srcRect b="0" l="0" r="0" t="0"/>
          <a:stretch/>
        </p:blipFill>
        <p:spPr>
          <a:xfrm>
            <a:off x="1376219" y="1783977"/>
            <a:ext cx="9264072" cy="468884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57"/>
          <p:cNvSpPr txBox="1"/>
          <p:nvPr>
            <p:ph idx="1" type="body"/>
          </p:nvPr>
        </p:nvSpPr>
        <p:spPr>
          <a:xfrm>
            <a:off x="51788" y="1462685"/>
            <a:ext cx="6672285" cy="531367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rgbClr val="93D4CC"/>
              </a:buClr>
              <a:buSzPts val="1800"/>
              <a:buNone/>
            </a:pPr>
            <a:r>
              <a:rPr b="1" i="0" lang="en-US" sz="1800">
                <a:solidFill>
                  <a:srgbClr val="93D4CC"/>
                </a:solidFill>
                <a:latin typeface="Open Sans"/>
                <a:ea typeface="Open Sans"/>
                <a:cs typeface="Open Sans"/>
                <a:sym typeface="Open Sans"/>
              </a:rPr>
              <a:t>Análise: </a:t>
            </a:r>
            <a:endParaRPr/>
          </a:p>
          <a:p>
            <a:pPr indent="0" lvl="0" marL="0" rtl="0" algn="l">
              <a:lnSpc>
                <a:spcPct val="90000"/>
              </a:lnSpc>
              <a:spcBef>
                <a:spcPts val="1000"/>
              </a:spcBef>
              <a:spcAft>
                <a:spcPts val="0"/>
              </a:spcAft>
              <a:buClr>
                <a:srgbClr val="93D4CC"/>
              </a:buClr>
              <a:buSzPts val="1800"/>
              <a:buNone/>
            </a:pPr>
            <a:r>
              <a:t/>
            </a:r>
            <a:endParaRPr b="0" i="0">
              <a:solidFill>
                <a:srgbClr val="000000"/>
              </a:solidFill>
              <a:latin typeface="Open Sans Light"/>
              <a:ea typeface="Open Sans Light"/>
              <a:cs typeface="Open Sans Light"/>
              <a:sym typeface="Open Sans Light"/>
            </a:endParaRPr>
          </a:p>
          <a:p>
            <a:pPr indent="0" lvl="0" marL="0" rtl="0" algn="l">
              <a:lnSpc>
                <a:spcPct val="90000"/>
              </a:lnSpc>
              <a:spcBef>
                <a:spcPts val="1000"/>
              </a:spcBef>
              <a:spcAft>
                <a:spcPts val="0"/>
              </a:spcAft>
              <a:buClr>
                <a:schemeClr val="lt2"/>
              </a:buClr>
              <a:buSzPts val="1800"/>
              <a:buNone/>
            </a:pPr>
            <a:r>
              <a:rPr lang="en-US"/>
              <a:t>Nesta fase, devem considerar-se os seguintes aspetos: </a:t>
            </a:r>
            <a:endParaRPr/>
          </a:p>
          <a:p>
            <a:pPr indent="-285750" lvl="0" marL="285750" rtl="0" algn="just">
              <a:lnSpc>
                <a:spcPct val="107000"/>
              </a:lnSpc>
              <a:spcBef>
                <a:spcPts val="1000"/>
              </a:spcBef>
              <a:spcAft>
                <a:spcPts val="0"/>
              </a:spcAft>
              <a:buClr>
                <a:srgbClr val="BDE5E0"/>
              </a:buClr>
              <a:buSzPts val="1800"/>
              <a:buFont typeface="Arial"/>
              <a:buChar char="•"/>
            </a:pPr>
            <a:r>
              <a:rPr lang="en-US"/>
              <a:t>grupo-alvo e respetivos objetivos formativos, níveis de conhecimento anteriores, experiências, idades, interesses, antecedentes culturais, etc. </a:t>
            </a:r>
            <a:endParaRPr/>
          </a:p>
          <a:p>
            <a:pPr indent="-285750" lvl="0" marL="285750" rtl="0" algn="just">
              <a:lnSpc>
                <a:spcPct val="107000"/>
              </a:lnSpc>
              <a:spcBef>
                <a:spcPts val="1800"/>
              </a:spcBef>
              <a:spcAft>
                <a:spcPts val="0"/>
              </a:spcAft>
              <a:buClr>
                <a:srgbClr val="BDE5E0"/>
              </a:buClr>
              <a:buSzPts val="1800"/>
              <a:buFont typeface="Arial"/>
              <a:buChar char="•"/>
            </a:pPr>
            <a:r>
              <a:rPr lang="en-US"/>
              <a:t>necessidades do grupo-alvo no final do programa </a:t>
            </a:r>
            <a:endParaRPr/>
          </a:p>
          <a:p>
            <a:pPr indent="-285750" lvl="0" marL="285750" rtl="0" algn="just">
              <a:lnSpc>
                <a:spcPct val="107000"/>
              </a:lnSpc>
              <a:spcBef>
                <a:spcPts val="1800"/>
              </a:spcBef>
              <a:spcAft>
                <a:spcPts val="0"/>
              </a:spcAft>
              <a:buClr>
                <a:srgbClr val="BDE5E0"/>
              </a:buClr>
              <a:buSzPts val="1800"/>
              <a:buFont typeface="Arial"/>
              <a:buChar char="•"/>
            </a:pPr>
            <a:r>
              <a:rPr lang="en-US"/>
              <a:t>necessidades do grupo-alvo em termos de competências, inteligência, visão e ação-reação física/psicológica</a:t>
            </a:r>
            <a:endParaRPr/>
          </a:p>
          <a:p>
            <a:pPr indent="0" lvl="0" marL="0" rtl="0" algn="just">
              <a:lnSpc>
                <a:spcPct val="90000"/>
              </a:lnSpc>
              <a:spcBef>
                <a:spcPts val="1800"/>
              </a:spcBef>
              <a:spcAft>
                <a:spcPts val="0"/>
              </a:spcAft>
              <a:buClr>
                <a:schemeClr val="lt2"/>
              </a:buClr>
              <a:buSzPts val="1800"/>
              <a:buNone/>
            </a:pPr>
            <a:r>
              <a:t/>
            </a:r>
            <a:endParaRPr/>
          </a:p>
        </p:txBody>
      </p:sp>
      <p:sp>
        <p:nvSpPr>
          <p:cNvPr id="331" name="Google Shape;331;p57"/>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rgbClr val="F2613A"/>
              </a:buClr>
              <a:buSzPts val="2400"/>
              <a:buNone/>
            </a:pPr>
            <a:r>
              <a:rPr lang="en-US">
                <a:solidFill>
                  <a:srgbClr val="F2613A"/>
                </a:solidFill>
              </a:rPr>
              <a:t>Atividade 1.3 Introdução ao modelo ADDIE e a atividades de aprendizagem em colaboração</a:t>
            </a:r>
            <a:endParaRPr/>
          </a:p>
        </p:txBody>
      </p:sp>
      <p:sp>
        <p:nvSpPr>
          <p:cNvPr id="332" name="Google Shape;332;p57"/>
          <p:cNvSpPr/>
          <p:nvPr/>
        </p:nvSpPr>
        <p:spPr>
          <a:xfrm>
            <a:off x="9524" y="1289"/>
            <a:ext cx="12192000" cy="71587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33" name="Google Shape;333;p57"/>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chemeClr val="dk1"/>
              </a:buClr>
              <a:buSzPts val="3800"/>
              <a:buFont typeface="Open Sans"/>
              <a:buNone/>
            </a:pPr>
            <a:r>
              <a:rPr lang="en-US" sz="3200">
                <a:solidFill>
                  <a:schemeClr val="dk1"/>
                </a:solidFill>
              </a:rPr>
              <a:t>Atividades</a:t>
            </a:r>
            <a:endParaRPr sz="3200">
              <a:solidFill>
                <a:schemeClr val="dk1"/>
              </a:solidFill>
            </a:endParaRPr>
          </a:p>
        </p:txBody>
      </p:sp>
      <p:pic>
        <p:nvPicPr>
          <p:cNvPr descr="Investigação destaque" id="334" name="Google Shape;334;p57"/>
          <p:cNvPicPr preferRelativeResize="0"/>
          <p:nvPr/>
        </p:nvPicPr>
        <p:blipFill rotWithShape="1">
          <a:blip r:embed="rId3">
            <a:alphaModFix/>
          </a:blip>
          <a:srcRect b="0" l="0" r="0" t="0"/>
          <a:stretch/>
        </p:blipFill>
        <p:spPr>
          <a:xfrm>
            <a:off x="7883235" y="2057400"/>
            <a:ext cx="3154220" cy="315422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58"/>
          <p:cNvSpPr txBox="1"/>
          <p:nvPr>
            <p:ph idx="1" type="body"/>
          </p:nvPr>
        </p:nvSpPr>
        <p:spPr>
          <a:xfrm>
            <a:off x="51788" y="1462685"/>
            <a:ext cx="6672285" cy="531367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rgbClr val="93D4CC"/>
              </a:buClr>
              <a:buSzPts val="1800"/>
              <a:buNone/>
            </a:pPr>
            <a:r>
              <a:rPr b="1" lang="en-US">
                <a:solidFill>
                  <a:srgbClr val="93D4CC"/>
                </a:solidFill>
                <a:latin typeface="Open Sans"/>
                <a:ea typeface="Open Sans"/>
                <a:cs typeface="Open Sans"/>
                <a:sym typeface="Open Sans"/>
              </a:rPr>
              <a:t>Concetualização</a:t>
            </a:r>
            <a:r>
              <a:rPr b="1" i="0" lang="en-US" sz="1800">
                <a:solidFill>
                  <a:srgbClr val="93D4CC"/>
                </a:solidFill>
                <a:latin typeface="Open Sans"/>
                <a:ea typeface="Open Sans"/>
                <a:cs typeface="Open Sans"/>
                <a:sym typeface="Open Sans"/>
              </a:rPr>
              <a:t>: </a:t>
            </a:r>
            <a:endParaRPr/>
          </a:p>
          <a:p>
            <a:pPr indent="0" lvl="0" marL="0" rtl="0" algn="l">
              <a:lnSpc>
                <a:spcPct val="90000"/>
              </a:lnSpc>
              <a:spcBef>
                <a:spcPts val="1000"/>
              </a:spcBef>
              <a:spcAft>
                <a:spcPts val="0"/>
              </a:spcAft>
              <a:buClr>
                <a:srgbClr val="93D4CC"/>
              </a:buClr>
              <a:buSzPts val="1800"/>
              <a:buNone/>
            </a:pPr>
            <a:r>
              <a:t/>
            </a:r>
            <a:endParaRPr b="0" i="0">
              <a:solidFill>
                <a:srgbClr val="000000"/>
              </a:solidFill>
              <a:latin typeface="Open Sans Light"/>
              <a:ea typeface="Open Sans Light"/>
              <a:cs typeface="Open Sans Light"/>
              <a:sym typeface="Open Sans Light"/>
            </a:endParaRPr>
          </a:p>
          <a:p>
            <a:pPr indent="0" lvl="0" marL="0" rtl="0" algn="l">
              <a:lnSpc>
                <a:spcPct val="90000"/>
              </a:lnSpc>
              <a:spcBef>
                <a:spcPts val="1000"/>
              </a:spcBef>
              <a:spcAft>
                <a:spcPts val="0"/>
              </a:spcAft>
              <a:buClr>
                <a:schemeClr val="lt2"/>
              </a:buClr>
              <a:buSzPts val="1800"/>
              <a:buNone/>
            </a:pPr>
            <a:r>
              <a:rPr lang="en-US"/>
              <a:t>Ao conceber uma formação para um público diversificado e intergeracional, é importante ter em consideração o seguinte: </a:t>
            </a:r>
            <a:endParaRPr/>
          </a:p>
          <a:p>
            <a:pPr indent="0" lvl="0" marL="0" rtl="0" algn="l">
              <a:lnSpc>
                <a:spcPct val="90000"/>
              </a:lnSpc>
              <a:spcBef>
                <a:spcPts val="1000"/>
              </a:spcBef>
              <a:spcAft>
                <a:spcPts val="0"/>
              </a:spcAft>
              <a:buClr>
                <a:schemeClr val="lt2"/>
              </a:buClr>
              <a:buSzPts val="1800"/>
              <a:buNone/>
            </a:pPr>
            <a:r>
              <a:t/>
            </a:r>
            <a:endParaRPr/>
          </a:p>
          <a:p>
            <a:pPr indent="0" lvl="0" marL="0" rtl="0" algn="l">
              <a:lnSpc>
                <a:spcPct val="90000"/>
              </a:lnSpc>
              <a:spcBef>
                <a:spcPts val="1000"/>
              </a:spcBef>
              <a:spcAft>
                <a:spcPts val="0"/>
              </a:spcAft>
              <a:buClr>
                <a:schemeClr val="lt2"/>
              </a:buClr>
              <a:buSzPts val="1800"/>
              <a:buNone/>
            </a:pPr>
            <a:r>
              <a:rPr lang="en-US"/>
              <a:t>Gerações diferentes têm valores diferentes. É importante realizar exercícios de grupo ou reuniões de equipa para identificar os valores de cada geração. O formador pode separar os formandos em diferentes grupos etários para explorar os seus valores de trabalho.</a:t>
            </a:r>
            <a:endParaRPr/>
          </a:p>
          <a:p>
            <a:pPr indent="0" lvl="0" marL="0" rtl="0" algn="just">
              <a:lnSpc>
                <a:spcPct val="90000"/>
              </a:lnSpc>
              <a:spcBef>
                <a:spcPts val="1000"/>
              </a:spcBef>
              <a:spcAft>
                <a:spcPts val="0"/>
              </a:spcAft>
              <a:buClr>
                <a:schemeClr val="lt2"/>
              </a:buClr>
              <a:buSzPts val="1800"/>
              <a:buNone/>
            </a:pPr>
            <a:r>
              <a:t/>
            </a:r>
            <a:endParaRPr/>
          </a:p>
        </p:txBody>
      </p:sp>
      <p:sp>
        <p:nvSpPr>
          <p:cNvPr id="340" name="Google Shape;340;p58"/>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rgbClr val="F2613A"/>
              </a:buClr>
              <a:buSzPts val="2400"/>
              <a:buNone/>
            </a:pPr>
            <a:r>
              <a:rPr lang="en-US">
                <a:solidFill>
                  <a:srgbClr val="F2613A"/>
                </a:solidFill>
              </a:rPr>
              <a:t>Atividade 1.3 Introdução ao modelo ADDIE e a atividades de aprendizagem em colaboração</a:t>
            </a:r>
            <a:endParaRPr/>
          </a:p>
        </p:txBody>
      </p:sp>
      <p:sp>
        <p:nvSpPr>
          <p:cNvPr id="341" name="Google Shape;341;p58"/>
          <p:cNvSpPr/>
          <p:nvPr/>
        </p:nvSpPr>
        <p:spPr>
          <a:xfrm>
            <a:off x="9524" y="1289"/>
            <a:ext cx="12192000" cy="71587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42" name="Google Shape;342;p58"/>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chemeClr val="dk1"/>
              </a:buClr>
              <a:buSzPts val="3800"/>
              <a:buFont typeface="Open Sans"/>
              <a:buNone/>
            </a:pPr>
            <a:r>
              <a:rPr lang="en-US" sz="3200">
                <a:solidFill>
                  <a:schemeClr val="dk1"/>
                </a:solidFill>
              </a:rPr>
              <a:t>Atividades</a:t>
            </a:r>
            <a:endParaRPr sz="3200">
              <a:solidFill>
                <a:schemeClr val="dk1"/>
              </a:solidFill>
            </a:endParaRPr>
          </a:p>
        </p:txBody>
      </p:sp>
      <p:pic>
        <p:nvPicPr>
          <p:cNvPr descr="Planta com preenchimento sólido" id="343" name="Google Shape;343;p58"/>
          <p:cNvPicPr preferRelativeResize="0"/>
          <p:nvPr/>
        </p:nvPicPr>
        <p:blipFill rotWithShape="1">
          <a:blip r:embed="rId3">
            <a:alphaModFix/>
          </a:blip>
          <a:srcRect b="0" l="0" r="0" t="0"/>
          <a:stretch/>
        </p:blipFill>
        <p:spPr>
          <a:xfrm>
            <a:off x="8118765" y="2177473"/>
            <a:ext cx="2930236" cy="293023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11"/>
          <p:cNvSpPr txBox="1"/>
          <p:nvPr>
            <p:ph idx="1" type="body"/>
          </p:nvPr>
        </p:nvSpPr>
        <p:spPr>
          <a:xfrm>
            <a:off x="97971" y="1462684"/>
            <a:ext cx="5910944" cy="531367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2"/>
              </a:buClr>
              <a:buSzPts val="1800"/>
              <a:buNone/>
            </a:pPr>
            <a:r>
              <a:t/>
            </a:r>
            <a:endParaRPr/>
          </a:p>
          <a:p>
            <a:pPr indent="0" lvl="0" marL="0" rtl="0" algn="l">
              <a:lnSpc>
                <a:spcPct val="90000"/>
              </a:lnSpc>
              <a:spcBef>
                <a:spcPts val="1000"/>
              </a:spcBef>
              <a:spcAft>
                <a:spcPts val="0"/>
              </a:spcAft>
              <a:buClr>
                <a:schemeClr val="lt2"/>
              </a:buClr>
              <a:buSzPts val="1800"/>
              <a:buNone/>
            </a:pPr>
            <a:r>
              <a:t/>
            </a:r>
            <a:endParaRPr/>
          </a:p>
          <a:p>
            <a:pPr indent="0" lvl="0" marL="0" rtl="0" algn="l">
              <a:lnSpc>
                <a:spcPct val="90000"/>
              </a:lnSpc>
              <a:spcBef>
                <a:spcPts val="1000"/>
              </a:spcBef>
              <a:spcAft>
                <a:spcPts val="0"/>
              </a:spcAft>
              <a:buClr>
                <a:schemeClr val="lt2"/>
              </a:buClr>
              <a:buSzPts val="1800"/>
              <a:buNone/>
            </a:pPr>
            <a:r>
              <a:rPr lang="en-US"/>
              <a:t>Dê três minutos aos participantes. Peça-lhes para escreverem, numa folha de papel, os 10 aspetos que mais valorizam na sua vida enquanto valores. Por exemplo, “respeito”, “família” ou “honestidade”.</a:t>
            </a:r>
            <a:endParaRPr/>
          </a:p>
          <a:p>
            <a:pPr indent="0" lvl="0" marL="0" rtl="0" algn="just">
              <a:lnSpc>
                <a:spcPct val="90000"/>
              </a:lnSpc>
              <a:spcBef>
                <a:spcPts val="1000"/>
              </a:spcBef>
              <a:spcAft>
                <a:spcPts val="0"/>
              </a:spcAft>
              <a:buClr>
                <a:schemeClr val="lt2"/>
              </a:buClr>
              <a:buSzPts val="1800"/>
              <a:buNone/>
            </a:pPr>
            <a:r>
              <a:t/>
            </a:r>
            <a:endParaRPr/>
          </a:p>
        </p:txBody>
      </p:sp>
      <p:sp>
        <p:nvSpPr>
          <p:cNvPr id="349" name="Google Shape;349;p11"/>
          <p:cNvSpPr txBox="1"/>
          <p:nvPr>
            <p:ph idx="2" type="body"/>
          </p:nvPr>
        </p:nvSpPr>
        <p:spPr>
          <a:xfrm>
            <a:off x="6131377" y="1462684"/>
            <a:ext cx="5910944" cy="531367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2"/>
              </a:buClr>
              <a:buSzPts val="1800"/>
              <a:buNone/>
            </a:pPr>
            <a:r>
              <a:t/>
            </a:r>
            <a:endParaRPr/>
          </a:p>
          <a:p>
            <a:pPr indent="0" lvl="0" marL="0" rtl="0" algn="l">
              <a:lnSpc>
                <a:spcPct val="90000"/>
              </a:lnSpc>
              <a:spcBef>
                <a:spcPts val="1000"/>
              </a:spcBef>
              <a:spcAft>
                <a:spcPts val="0"/>
              </a:spcAft>
              <a:buClr>
                <a:schemeClr val="lt2"/>
              </a:buClr>
              <a:buSzPts val="1800"/>
              <a:buNone/>
            </a:pPr>
            <a:r>
              <a:t/>
            </a:r>
            <a:endParaRPr/>
          </a:p>
          <a:p>
            <a:pPr indent="0" lvl="0" marL="0" rtl="0" algn="l">
              <a:lnSpc>
                <a:spcPct val="90000"/>
              </a:lnSpc>
              <a:spcBef>
                <a:spcPts val="1000"/>
              </a:spcBef>
              <a:spcAft>
                <a:spcPts val="0"/>
              </a:spcAft>
              <a:buClr>
                <a:schemeClr val="lt2"/>
              </a:buClr>
              <a:buSzPts val="1800"/>
              <a:buNone/>
            </a:pPr>
            <a:r>
              <a:rPr lang="en-US"/>
              <a:t>Dê 30 segundos para escolherem os três valores menos importantes, pedindo-lhes que os retirem da lista.</a:t>
            </a:r>
            <a:endParaRPr/>
          </a:p>
          <a:p>
            <a:pPr indent="0" lvl="0" marL="0" rtl="0" algn="just">
              <a:lnSpc>
                <a:spcPct val="90000"/>
              </a:lnSpc>
              <a:spcBef>
                <a:spcPts val="1000"/>
              </a:spcBef>
              <a:spcAft>
                <a:spcPts val="0"/>
              </a:spcAft>
              <a:buClr>
                <a:schemeClr val="lt2"/>
              </a:buClr>
              <a:buSzPts val="1800"/>
              <a:buNone/>
            </a:pPr>
            <a:r>
              <a:t/>
            </a:r>
            <a:endParaRPr/>
          </a:p>
        </p:txBody>
      </p:sp>
      <p:sp>
        <p:nvSpPr>
          <p:cNvPr id="350" name="Google Shape;350;p11"/>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rPr lang="en-US"/>
              <a:t>Atividade 1.3 Introdução ao modelo ADDIE e a atividades de aprendizagem em colaboração</a:t>
            </a:r>
            <a:endParaRPr/>
          </a:p>
        </p:txBody>
      </p:sp>
      <p:sp>
        <p:nvSpPr>
          <p:cNvPr id="351" name="Google Shape;351;p11"/>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chemeClr val="dk1"/>
              </a:buClr>
              <a:buSzPts val="3800"/>
              <a:buFont typeface="Open Sans"/>
              <a:buNone/>
            </a:pPr>
            <a:r>
              <a:rPr lang="en-US"/>
              <a:t>Atividades</a:t>
            </a:r>
            <a:endParaRPr/>
          </a:p>
        </p:txBody>
      </p:sp>
      <p:grpSp>
        <p:nvGrpSpPr>
          <p:cNvPr id="352" name="Google Shape;352;p11"/>
          <p:cNvGrpSpPr/>
          <p:nvPr/>
        </p:nvGrpSpPr>
        <p:grpSpPr>
          <a:xfrm>
            <a:off x="1952058" y="3895723"/>
            <a:ext cx="8113712" cy="1708149"/>
            <a:chOff x="7143" y="1855258"/>
            <a:chExt cx="8113712" cy="1708149"/>
          </a:xfrm>
        </p:grpSpPr>
        <p:sp>
          <p:nvSpPr>
            <p:cNvPr id="353" name="Google Shape;353;p11"/>
            <p:cNvSpPr/>
            <p:nvPr/>
          </p:nvSpPr>
          <p:spPr>
            <a:xfrm>
              <a:off x="7143" y="1855258"/>
              <a:ext cx="4270374" cy="1708149"/>
            </a:xfrm>
            <a:prstGeom prst="chevron">
              <a:avLst>
                <a:gd fmla="val 50000" name="adj"/>
              </a:avLst>
            </a:prstGeom>
            <a:solidFill>
              <a:srgbClr val="F27E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1"/>
            <p:cNvSpPr txBox="1"/>
            <p:nvPr/>
          </p:nvSpPr>
          <p:spPr>
            <a:xfrm>
              <a:off x="861218" y="1855258"/>
              <a:ext cx="2562225" cy="1708149"/>
            </a:xfrm>
            <a:prstGeom prst="rect">
              <a:avLst/>
            </a:prstGeom>
            <a:noFill/>
            <a:ln>
              <a:noFill/>
            </a:ln>
          </p:spPr>
          <p:txBody>
            <a:bodyPr anchorCtr="0" anchor="ctr" bIns="66675" lIns="200025" spcFirstLastPara="1" rIns="66675" wrap="square" tIns="66675">
              <a:noAutofit/>
            </a:bodyPr>
            <a:lstStyle/>
            <a:p>
              <a:pPr indent="0" lvl="0" marL="0" marR="0" rtl="0" algn="ctr">
                <a:lnSpc>
                  <a:spcPct val="90000"/>
                </a:lnSpc>
                <a:spcBef>
                  <a:spcPts val="0"/>
                </a:spcBef>
                <a:spcAft>
                  <a:spcPts val="0"/>
                </a:spcAft>
                <a:buClr>
                  <a:srgbClr val="000000"/>
                </a:buClr>
                <a:buSzPts val="5000"/>
                <a:buFont typeface="Arial"/>
                <a:buNone/>
              </a:pPr>
              <a:r>
                <a:rPr b="0" i="0" lang="en-US" sz="5000" u="none" cap="none" strike="noStrike">
                  <a:solidFill>
                    <a:schemeClr val="dk1"/>
                  </a:solidFill>
                  <a:latin typeface="Open Sans"/>
                  <a:ea typeface="Open Sans"/>
                  <a:cs typeface="Open Sans"/>
                  <a:sym typeface="Open Sans"/>
                </a:rPr>
                <a:t>Passo 1</a:t>
              </a:r>
              <a:endParaRPr/>
            </a:p>
          </p:txBody>
        </p:sp>
        <p:sp>
          <p:nvSpPr>
            <p:cNvPr id="355" name="Google Shape;355;p11"/>
            <p:cNvSpPr/>
            <p:nvPr/>
          </p:nvSpPr>
          <p:spPr>
            <a:xfrm>
              <a:off x="3850481" y="1855258"/>
              <a:ext cx="4270374" cy="1708149"/>
            </a:xfrm>
            <a:prstGeom prst="chevron">
              <a:avLst>
                <a:gd fmla="val 50000" name="adj"/>
              </a:avLst>
            </a:prstGeom>
            <a:solidFill>
              <a:srgbClr val="F27E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1"/>
            <p:cNvSpPr txBox="1"/>
            <p:nvPr/>
          </p:nvSpPr>
          <p:spPr>
            <a:xfrm>
              <a:off x="4704556" y="1855258"/>
              <a:ext cx="2562225" cy="1708149"/>
            </a:xfrm>
            <a:prstGeom prst="rect">
              <a:avLst/>
            </a:prstGeom>
            <a:noFill/>
            <a:ln>
              <a:noFill/>
            </a:ln>
          </p:spPr>
          <p:txBody>
            <a:bodyPr anchorCtr="0" anchor="ctr" bIns="66675" lIns="200025" spcFirstLastPara="1" rIns="66675" wrap="square" tIns="66675">
              <a:noAutofit/>
            </a:bodyPr>
            <a:lstStyle/>
            <a:p>
              <a:pPr indent="0" lvl="0" marL="0" marR="0" rtl="0" algn="ctr">
                <a:lnSpc>
                  <a:spcPct val="90000"/>
                </a:lnSpc>
                <a:spcBef>
                  <a:spcPts val="0"/>
                </a:spcBef>
                <a:spcAft>
                  <a:spcPts val="0"/>
                </a:spcAft>
                <a:buClr>
                  <a:srgbClr val="000000"/>
                </a:buClr>
                <a:buSzPts val="5000"/>
                <a:buFont typeface="Arial"/>
                <a:buNone/>
              </a:pPr>
              <a:r>
                <a:rPr b="0" i="0" lang="en-US" sz="5000" u="none" cap="none" strike="noStrike">
                  <a:solidFill>
                    <a:schemeClr val="dk1"/>
                  </a:solidFill>
                  <a:latin typeface="Arial"/>
                  <a:ea typeface="Arial"/>
                  <a:cs typeface="Arial"/>
                  <a:sym typeface="Arial"/>
                </a:rPr>
                <a:t>Passo 2</a:t>
              </a:r>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59"/>
          <p:cNvSpPr txBox="1"/>
          <p:nvPr>
            <p:ph idx="1" type="body"/>
          </p:nvPr>
        </p:nvSpPr>
        <p:spPr>
          <a:xfrm>
            <a:off x="97971" y="1462684"/>
            <a:ext cx="5910944" cy="531367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2"/>
              </a:buClr>
              <a:buSzPts val="1800"/>
              <a:buNone/>
            </a:pPr>
            <a:r>
              <a:t/>
            </a:r>
            <a:endParaRPr/>
          </a:p>
          <a:p>
            <a:pPr indent="0" lvl="0" marL="0" rtl="0" algn="l">
              <a:lnSpc>
                <a:spcPct val="90000"/>
              </a:lnSpc>
              <a:spcBef>
                <a:spcPts val="1000"/>
              </a:spcBef>
              <a:spcAft>
                <a:spcPts val="0"/>
              </a:spcAft>
              <a:buClr>
                <a:schemeClr val="lt2"/>
              </a:buClr>
              <a:buSzPts val="1800"/>
              <a:buNone/>
            </a:pPr>
            <a:r>
              <a:t/>
            </a:r>
            <a:endParaRPr/>
          </a:p>
          <a:p>
            <a:pPr indent="0" lvl="0" marL="0" rtl="0" algn="l">
              <a:lnSpc>
                <a:spcPct val="90000"/>
              </a:lnSpc>
              <a:spcBef>
                <a:spcPts val="1000"/>
              </a:spcBef>
              <a:spcAft>
                <a:spcPts val="0"/>
              </a:spcAft>
              <a:buClr>
                <a:schemeClr val="lt2"/>
              </a:buClr>
              <a:buSzPts val="1800"/>
              <a:buNone/>
            </a:pPr>
            <a:r>
              <a:rPr lang="en-US"/>
              <a:t>Repita o último passo, mas agora dê 20 segundos para retirar outros dois valores. </a:t>
            </a:r>
            <a:endParaRPr/>
          </a:p>
          <a:p>
            <a:pPr indent="0" lvl="0" marL="0" rtl="0" algn="l">
              <a:lnSpc>
                <a:spcPct val="90000"/>
              </a:lnSpc>
              <a:spcBef>
                <a:spcPts val="1000"/>
              </a:spcBef>
              <a:spcAft>
                <a:spcPts val="0"/>
              </a:spcAft>
              <a:buClr>
                <a:schemeClr val="lt2"/>
              </a:buClr>
              <a:buSzPts val="1800"/>
              <a:buNone/>
            </a:pPr>
            <a:r>
              <a:t/>
            </a:r>
            <a:endParaRPr/>
          </a:p>
          <a:p>
            <a:pPr indent="0" lvl="0" marL="0" rtl="0" algn="just">
              <a:lnSpc>
                <a:spcPct val="90000"/>
              </a:lnSpc>
              <a:spcBef>
                <a:spcPts val="1000"/>
              </a:spcBef>
              <a:spcAft>
                <a:spcPts val="0"/>
              </a:spcAft>
              <a:buClr>
                <a:schemeClr val="lt2"/>
              </a:buClr>
              <a:buSzPts val="1800"/>
              <a:buNone/>
            </a:pPr>
            <a:r>
              <a:t/>
            </a:r>
            <a:endParaRPr/>
          </a:p>
        </p:txBody>
      </p:sp>
      <p:sp>
        <p:nvSpPr>
          <p:cNvPr id="362" name="Google Shape;362;p59"/>
          <p:cNvSpPr txBox="1"/>
          <p:nvPr>
            <p:ph idx="2" type="body"/>
          </p:nvPr>
        </p:nvSpPr>
        <p:spPr>
          <a:xfrm>
            <a:off x="6131377" y="1462684"/>
            <a:ext cx="5910944" cy="531367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2"/>
              </a:buClr>
              <a:buSzPts val="1800"/>
              <a:buNone/>
            </a:pPr>
            <a:r>
              <a:t/>
            </a:r>
            <a:endParaRPr/>
          </a:p>
          <a:p>
            <a:pPr indent="0" lvl="0" marL="0" rtl="0" algn="l">
              <a:lnSpc>
                <a:spcPct val="90000"/>
              </a:lnSpc>
              <a:spcBef>
                <a:spcPts val="1000"/>
              </a:spcBef>
              <a:spcAft>
                <a:spcPts val="0"/>
              </a:spcAft>
              <a:buClr>
                <a:schemeClr val="lt2"/>
              </a:buClr>
              <a:buSzPts val="1800"/>
              <a:buNone/>
            </a:pPr>
            <a:r>
              <a:t/>
            </a:r>
            <a:endParaRPr/>
          </a:p>
          <a:p>
            <a:pPr indent="0" lvl="0" marL="0" rtl="0" algn="just">
              <a:lnSpc>
                <a:spcPct val="107000"/>
              </a:lnSpc>
              <a:spcBef>
                <a:spcPts val="1000"/>
              </a:spcBef>
              <a:spcAft>
                <a:spcPts val="0"/>
              </a:spcAft>
              <a:buClr>
                <a:schemeClr val="lt2"/>
              </a:buClr>
              <a:buSzPts val="1800"/>
              <a:buNone/>
            </a:pPr>
            <a:r>
              <a:rPr lang="en-US"/>
              <a:t>Repita o último passo, mas agora dê 20 segundos para retirar outros dois valores.</a:t>
            </a:r>
            <a:endParaRPr/>
          </a:p>
          <a:p>
            <a:pPr indent="0" lvl="0" marL="0" rtl="0" algn="just">
              <a:lnSpc>
                <a:spcPct val="90000"/>
              </a:lnSpc>
              <a:spcBef>
                <a:spcPts val="1800"/>
              </a:spcBef>
              <a:spcAft>
                <a:spcPts val="0"/>
              </a:spcAft>
              <a:buClr>
                <a:schemeClr val="lt2"/>
              </a:buClr>
              <a:buSzPts val="1800"/>
              <a:buNone/>
            </a:pPr>
            <a:r>
              <a:rPr lang="en-US"/>
              <a:t>Quando todos os participantes terminarem, peça-lhes para observarem os valores que foram selecionados. </a:t>
            </a:r>
            <a:endParaRPr/>
          </a:p>
          <a:p>
            <a:pPr indent="0" lvl="0" marL="0" rtl="0" algn="l">
              <a:lnSpc>
                <a:spcPct val="90000"/>
              </a:lnSpc>
              <a:spcBef>
                <a:spcPts val="1000"/>
              </a:spcBef>
              <a:spcAft>
                <a:spcPts val="0"/>
              </a:spcAft>
              <a:buClr>
                <a:schemeClr val="lt2"/>
              </a:buClr>
              <a:buSzPts val="1800"/>
              <a:buNone/>
            </a:pPr>
            <a:r>
              <a:t/>
            </a:r>
            <a:endParaRPr/>
          </a:p>
          <a:p>
            <a:pPr indent="0" lvl="0" marL="0" rtl="0" algn="just">
              <a:lnSpc>
                <a:spcPct val="90000"/>
              </a:lnSpc>
              <a:spcBef>
                <a:spcPts val="1000"/>
              </a:spcBef>
              <a:spcAft>
                <a:spcPts val="0"/>
              </a:spcAft>
              <a:buClr>
                <a:schemeClr val="lt2"/>
              </a:buClr>
              <a:buSzPts val="1800"/>
              <a:buNone/>
            </a:pPr>
            <a:r>
              <a:t/>
            </a:r>
            <a:endParaRPr/>
          </a:p>
        </p:txBody>
      </p:sp>
      <p:sp>
        <p:nvSpPr>
          <p:cNvPr id="363" name="Google Shape;363;p59"/>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rPr lang="en-US"/>
              <a:t>Atividade 1.3 Introdução ao modelo ADDIE e a atividades de aprendizagem em colaboração</a:t>
            </a:r>
            <a:endParaRPr/>
          </a:p>
        </p:txBody>
      </p:sp>
      <p:sp>
        <p:nvSpPr>
          <p:cNvPr id="364" name="Google Shape;364;p59"/>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chemeClr val="dk1"/>
              </a:buClr>
              <a:buSzPts val="3800"/>
              <a:buFont typeface="Open Sans"/>
              <a:buNone/>
            </a:pPr>
            <a:r>
              <a:rPr lang="en-US"/>
              <a:t>Atividades</a:t>
            </a:r>
            <a:endParaRPr/>
          </a:p>
        </p:txBody>
      </p:sp>
      <p:grpSp>
        <p:nvGrpSpPr>
          <p:cNvPr id="365" name="Google Shape;365;p59"/>
          <p:cNvGrpSpPr/>
          <p:nvPr/>
        </p:nvGrpSpPr>
        <p:grpSpPr>
          <a:xfrm>
            <a:off x="1952058" y="3895723"/>
            <a:ext cx="8113712" cy="1708149"/>
            <a:chOff x="7143" y="1855258"/>
            <a:chExt cx="8113712" cy="1708149"/>
          </a:xfrm>
        </p:grpSpPr>
        <p:sp>
          <p:nvSpPr>
            <p:cNvPr id="366" name="Google Shape;366;p59"/>
            <p:cNvSpPr/>
            <p:nvPr/>
          </p:nvSpPr>
          <p:spPr>
            <a:xfrm>
              <a:off x="7143" y="1855258"/>
              <a:ext cx="4270374" cy="1708149"/>
            </a:xfrm>
            <a:prstGeom prst="chevron">
              <a:avLst>
                <a:gd fmla="val 50000" name="adj"/>
              </a:avLst>
            </a:prstGeom>
            <a:solidFill>
              <a:srgbClr val="F27E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59"/>
            <p:cNvSpPr txBox="1"/>
            <p:nvPr/>
          </p:nvSpPr>
          <p:spPr>
            <a:xfrm>
              <a:off x="861218" y="1855258"/>
              <a:ext cx="2562225" cy="1708149"/>
            </a:xfrm>
            <a:prstGeom prst="rect">
              <a:avLst/>
            </a:prstGeom>
            <a:noFill/>
            <a:ln>
              <a:noFill/>
            </a:ln>
          </p:spPr>
          <p:txBody>
            <a:bodyPr anchorCtr="0" anchor="ctr" bIns="66675" lIns="200025" spcFirstLastPara="1" rIns="66675" wrap="square" tIns="66675">
              <a:noAutofit/>
            </a:bodyPr>
            <a:lstStyle/>
            <a:p>
              <a:pPr indent="0" lvl="0" marL="0" marR="0" rtl="0" algn="ctr">
                <a:lnSpc>
                  <a:spcPct val="90000"/>
                </a:lnSpc>
                <a:spcBef>
                  <a:spcPts val="0"/>
                </a:spcBef>
                <a:spcAft>
                  <a:spcPts val="0"/>
                </a:spcAft>
                <a:buClr>
                  <a:srgbClr val="000000"/>
                </a:buClr>
                <a:buSzPts val="5000"/>
                <a:buFont typeface="Arial"/>
                <a:buNone/>
              </a:pPr>
              <a:r>
                <a:rPr b="0" i="0" lang="en-US" sz="5000" u="none" cap="none" strike="noStrike">
                  <a:solidFill>
                    <a:schemeClr val="dk1"/>
                  </a:solidFill>
                  <a:latin typeface="Open Sans"/>
                  <a:ea typeface="Open Sans"/>
                  <a:cs typeface="Open Sans"/>
                  <a:sym typeface="Open Sans"/>
                </a:rPr>
                <a:t>Passo 3</a:t>
              </a:r>
              <a:endParaRPr/>
            </a:p>
          </p:txBody>
        </p:sp>
        <p:sp>
          <p:nvSpPr>
            <p:cNvPr id="368" name="Google Shape;368;p59"/>
            <p:cNvSpPr/>
            <p:nvPr/>
          </p:nvSpPr>
          <p:spPr>
            <a:xfrm>
              <a:off x="3850481" y="1855258"/>
              <a:ext cx="4270374" cy="1708149"/>
            </a:xfrm>
            <a:prstGeom prst="chevron">
              <a:avLst>
                <a:gd fmla="val 50000" name="adj"/>
              </a:avLst>
            </a:prstGeom>
            <a:solidFill>
              <a:srgbClr val="F27E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59"/>
            <p:cNvSpPr txBox="1"/>
            <p:nvPr/>
          </p:nvSpPr>
          <p:spPr>
            <a:xfrm>
              <a:off x="4704556" y="1855258"/>
              <a:ext cx="2562225" cy="1708149"/>
            </a:xfrm>
            <a:prstGeom prst="rect">
              <a:avLst/>
            </a:prstGeom>
            <a:noFill/>
            <a:ln>
              <a:noFill/>
            </a:ln>
          </p:spPr>
          <p:txBody>
            <a:bodyPr anchorCtr="0" anchor="ctr" bIns="66675" lIns="200025" spcFirstLastPara="1" rIns="66675" wrap="square" tIns="66675">
              <a:noAutofit/>
            </a:bodyPr>
            <a:lstStyle/>
            <a:p>
              <a:pPr indent="0" lvl="0" marL="0" marR="0" rtl="0" algn="ctr">
                <a:lnSpc>
                  <a:spcPct val="90000"/>
                </a:lnSpc>
                <a:spcBef>
                  <a:spcPts val="0"/>
                </a:spcBef>
                <a:spcAft>
                  <a:spcPts val="0"/>
                </a:spcAft>
                <a:buClr>
                  <a:srgbClr val="000000"/>
                </a:buClr>
                <a:buSzPts val="5000"/>
                <a:buFont typeface="Arial"/>
                <a:buNone/>
              </a:pPr>
              <a:r>
                <a:rPr b="0" i="0" lang="en-US" sz="5000" u="none" cap="none" strike="noStrike">
                  <a:solidFill>
                    <a:schemeClr val="dk1"/>
                  </a:solidFill>
                  <a:latin typeface="Arial"/>
                  <a:ea typeface="Arial"/>
                  <a:cs typeface="Arial"/>
                  <a:sym typeface="Arial"/>
                </a:rPr>
                <a:t>Passo 4</a:t>
              </a:r>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60"/>
          <p:cNvSpPr txBox="1"/>
          <p:nvPr>
            <p:ph idx="1" type="body"/>
          </p:nvPr>
        </p:nvSpPr>
        <p:spPr>
          <a:xfrm>
            <a:off x="97971" y="1462684"/>
            <a:ext cx="5910944" cy="531367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2"/>
              </a:buClr>
              <a:buSzPts val="1800"/>
              <a:buNone/>
            </a:pPr>
            <a:r>
              <a:t/>
            </a:r>
            <a:endParaRPr/>
          </a:p>
          <a:p>
            <a:pPr indent="0" lvl="0" marL="0" rtl="0" algn="l">
              <a:lnSpc>
                <a:spcPct val="90000"/>
              </a:lnSpc>
              <a:spcBef>
                <a:spcPts val="1000"/>
              </a:spcBef>
              <a:spcAft>
                <a:spcPts val="0"/>
              </a:spcAft>
              <a:buClr>
                <a:schemeClr val="lt2"/>
              </a:buClr>
              <a:buSzPts val="1800"/>
              <a:buNone/>
            </a:pPr>
            <a:r>
              <a:t/>
            </a:r>
            <a:endParaRPr/>
          </a:p>
          <a:p>
            <a:pPr indent="0" lvl="0" marL="0" rtl="0" algn="l">
              <a:lnSpc>
                <a:spcPct val="90000"/>
              </a:lnSpc>
              <a:spcBef>
                <a:spcPts val="1000"/>
              </a:spcBef>
              <a:spcAft>
                <a:spcPts val="0"/>
              </a:spcAft>
              <a:buClr>
                <a:schemeClr val="lt2"/>
              </a:buClr>
              <a:buSzPts val="1800"/>
              <a:buNone/>
            </a:pPr>
            <a:r>
              <a:rPr lang="en-US"/>
              <a:t>Dê aos participantes cinco minutos para refletirem sobre os valores que selecionaram e decidirem o quão importantes são para os próprios e o que estão dispostos a fazer por esses valores. </a:t>
            </a:r>
            <a:endParaRPr/>
          </a:p>
          <a:p>
            <a:pPr indent="0" lvl="0" marL="0" rtl="0" algn="l">
              <a:lnSpc>
                <a:spcPct val="90000"/>
              </a:lnSpc>
              <a:spcBef>
                <a:spcPts val="1000"/>
              </a:spcBef>
              <a:spcAft>
                <a:spcPts val="0"/>
              </a:spcAft>
              <a:buClr>
                <a:schemeClr val="lt2"/>
              </a:buClr>
              <a:buSzPts val="1800"/>
              <a:buNone/>
            </a:pPr>
            <a:r>
              <a:rPr lang="en-US"/>
              <a:t>Esta pequena atividade dar-lhe-á uma visão geral dos valores que as diferentes gerações de formandos apresentam. </a:t>
            </a:r>
            <a:endParaRPr/>
          </a:p>
          <a:p>
            <a:pPr indent="0" lvl="0" marL="0" rtl="0" algn="l">
              <a:lnSpc>
                <a:spcPct val="90000"/>
              </a:lnSpc>
              <a:spcBef>
                <a:spcPts val="1000"/>
              </a:spcBef>
              <a:spcAft>
                <a:spcPts val="0"/>
              </a:spcAft>
              <a:buClr>
                <a:schemeClr val="lt2"/>
              </a:buClr>
              <a:buSzPts val="1800"/>
              <a:buNone/>
            </a:pPr>
            <a:r>
              <a:t/>
            </a:r>
            <a:endParaRPr/>
          </a:p>
          <a:p>
            <a:pPr indent="0" lvl="0" marL="0" rtl="0" algn="just">
              <a:lnSpc>
                <a:spcPct val="90000"/>
              </a:lnSpc>
              <a:spcBef>
                <a:spcPts val="1000"/>
              </a:spcBef>
              <a:spcAft>
                <a:spcPts val="0"/>
              </a:spcAft>
              <a:buClr>
                <a:schemeClr val="lt2"/>
              </a:buClr>
              <a:buSzPts val="1800"/>
              <a:buNone/>
            </a:pPr>
            <a:r>
              <a:t/>
            </a:r>
            <a:endParaRPr/>
          </a:p>
        </p:txBody>
      </p:sp>
      <p:sp>
        <p:nvSpPr>
          <p:cNvPr id="375" name="Google Shape;375;p60"/>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rPr lang="en-US"/>
              <a:t>Atividade 1.3 Introdução ao modelo ADDIE e a atividades de aprendizagem em colaboração</a:t>
            </a:r>
            <a:endParaRPr/>
          </a:p>
        </p:txBody>
      </p:sp>
      <p:sp>
        <p:nvSpPr>
          <p:cNvPr id="376" name="Google Shape;376;p60"/>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chemeClr val="dk1"/>
              </a:buClr>
              <a:buSzPts val="3800"/>
              <a:buFont typeface="Open Sans"/>
              <a:buNone/>
            </a:pPr>
            <a:r>
              <a:rPr lang="en-US"/>
              <a:t>Atividades</a:t>
            </a:r>
            <a:endParaRPr/>
          </a:p>
        </p:txBody>
      </p:sp>
      <p:pic>
        <p:nvPicPr>
          <p:cNvPr descr="Pensamento destaque" id="377" name="Google Shape;377;p60"/>
          <p:cNvPicPr preferRelativeResize="0"/>
          <p:nvPr>
            <p:ph idx="2" type="body"/>
          </p:nvPr>
        </p:nvPicPr>
        <p:blipFill rotWithShape="1">
          <a:blip r:embed="rId3">
            <a:alphaModFix/>
          </a:blip>
          <a:srcRect b="0" l="0" r="0" t="0"/>
          <a:stretch/>
        </p:blipFill>
        <p:spPr>
          <a:xfrm>
            <a:off x="8038522" y="2563234"/>
            <a:ext cx="3643602" cy="3643602"/>
          </a:xfrm>
          <a:prstGeom prst="rect">
            <a:avLst/>
          </a:prstGeom>
          <a:noFill/>
          <a:ln>
            <a:noFill/>
          </a:ln>
        </p:spPr>
      </p:pic>
      <p:grpSp>
        <p:nvGrpSpPr>
          <p:cNvPr id="378" name="Google Shape;378;p60"/>
          <p:cNvGrpSpPr/>
          <p:nvPr/>
        </p:nvGrpSpPr>
        <p:grpSpPr>
          <a:xfrm>
            <a:off x="1552534" y="4574307"/>
            <a:ext cx="3001817" cy="1801090"/>
            <a:chOff x="0" y="378691"/>
            <a:chExt cx="3001817" cy="1801090"/>
          </a:xfrm>
        </p:grpSpPr>
        <p:sp>
          <p:nvSpPr>
            <p:cNvPr id="379" name="Google Shape;379;p60"/>
            <p:cNvSpPr/>
            <p:nvPr/>
          </p:nvSpPr>
          <p:spPr>
            <a:xfrm>
              <a:off x="0" y="378691"/>
              <a:ext cx="3001817" cy="1801090"/>
            </a:xfrm>
            <a:prstGeom prst="rect">
              <a:avLst/>
            </a:prstGeom>
            <a:solidFill>
              <a:srgbClr val="F27E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60"/>
            <p:cNvSpPr txBox="1"/>
            <p:nvPr/>
          </p:nvSpPr>
          <p:spPr>
            <a:xfrm>
              <a:off x="0" y="378691"/>
              <a:ext cx="3001817" cy="1801090"/>
            </a:xfrm>
            <a:prstGeom prst="rect">
              <a:avLst/>
            </a:prstGeom>
            <a:noFill/>
            <a:ln>
              <a:noFill/>
            </a:ln>
          </p:spPr>
          <p:txBody>
            <a:bodyPr anchorCtr="0" anchor="ctr" bIns="213350" lIns="213350" spcFirstLastPara="1" rIns="213350" wrap="square" tIns="213350">
              <a:noAutofit/>
            </a:bodyPr>
            <a:lstStyle/>
            <a:p>
              <a:pPr indent="0" lvl="0" marL="0" marR="0" rtl="0" algn="ctr">
                <a:lnSpc>
                  <a:spcPct val="90000"/>
                </a:lnSpc>
                <a:spcBef>
                  <a:spcPts val="0"/>
                </a:spcBef>
                <a:spcAft>
                  <a:spcPts val="0"/>
                </a:spcAft>
                <a:buClr>
                  <a:srgbClr val="000000"/>
                </a:buClr>
                <a:buSzPts val="5600"/>
                <a:buFont typeface="Arial"/>
                <a:buNone/>
              </a:pPr>
              <a:r>
                <a:rPr b="0" i="0" lang="en-US" sz="5600" u="none" cap="none" strike="noStrike">
                  <a:solidFill>
                    <a:schemeClr val="dk1"/>
                  </a:solidFill>
                  <a:latin typeface="Open Sans"/>
                  <a:ea typeface="Open Sans"/>
                  <a:cs typeface="Open Sans"/>
                  <a:sym typeface="Open Sans"/>
                </a:rPr>
                <a:t>Passo 5</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35"/>
          <p:cNvSpPr txBox="1"/>
          <p:nvPr>
            <p:ph idx="1" type="body"/>
          </p:nvPr>
        </p:nvSpPr>
        <p:spPr>
          <a:xfrm>
            <a:off x="97971" y="1462684"/>
            <a:ext cx="5910944" cy="531367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2"/>
              </a:buClr>
              <a:buSzPts val="1800"/>
              <a:buNone/>
            </a:pPr>
            <a:r>
              <a:rPr b="1" lang="en-US">
                <a:latin typeface="Open Sans Light"/>
                <a:ea typeface="Open Sans Light"/>
                <a:cs typeface="Open Sans Light"/>
                <a:sym typeface="Open Sans Light"/>
              </a:rPr>
              <a:t>Objetivos: </a:t>
            </a:r>
            <a:endParaRPr/>
          </a:p>
          <a:p>
            <a:pPr indent="0" lvl="0" marL="0" rtl="0" algn="ctr">
              <a:lnSpc>
                <a:spcPct val="90000"/>
              </a:lnSpc>
              <a:spcBef>
                <a:spcPts val="1000"/>
              </a:spcBef>
              <a:spcAft>
                <a:spcPts val="0"/>
              </a:spcAft>
              <a:buClr>
                <a:schemeClr val="lt2"/>
              </a:buClr>
              <a:buSzPts val="1800"/>
              <a:buNone/>
            </a:pPr>
            <a:r>
              <a:t/>
            </a:r>
            <a:endParaRPr b="1">
              <a:latin typeface="Open Sans Light"/>
              <a:ea typeface="Open Sans Light"/>
              <a:cs typeface="Open Sans Light"/>
              <a:sym typeface="Open Sans Light"/>
            </a:endParaRPr>
          </a:p>
          <a:p>
            <a:pPr indent="0" lvl="0" marL="0" rtl="0" algn="ctr">
              <a:lnSpc>
                <a:spcPct val="90000"/>
              </a:lnSpc>
              <a:spcBef>
                <a:spcPts val="1000"/>
              </a:spcBef>
              <a:spcAft>
                <a:spcPts val="0"/>
              </a:spcAft>
              <a:buClr>
                <a:schemeClr val="lt2"/>
              </a:buClr>
              <a:buSzPts val="1800"/>
              <a:buNone/>
            </a:pPr>
            <a:r>
              <a:t/>
            </a:r>
            <a:endParaRPr b="1">
              <a:latin typeface="Open Sans Light"/>
              <a:ea typeface="Open Sans Light"/>
              <a:cs typeface="Open Sans Light"/>
              <a:sym typeface="Open Sans Light"/>
            </a:endParaRPr>
          </a:p>
          <a:p>
            <a:pPr indent="0" lvl="0" marL="0" rtl="0" algn="ctr">
              <a:lnSpc>
                <a:spcPct val="90000"/>
              </a:lnSpc>
              <a:spcBef>
                <a:spcPts val="1000"/>
              </a:spcBef>
              <a:spcAft>
                <a:spcPts val="0"/>
              </a:spcAft>
              <a:buClr>
                <a:schemeClr val="lt2"/>
              </a:buClr>
              <a:buSzPts val="1800"/>
              <a:buNone/>
            </a:pPr>
            <a:r>
              <a:t/>
            </a:r>
            <a:endParaRPr b="1">
              <a:latin typeface="Open Sans Light"/>
              <a:ea typeface="Open Sans Light"/>
              <a:cs typeface="Open Sans Light"/>
              <a:sym typeface="Open Sans Light"/>
            </a:endParaRPr>
          </a:p>
          <a:p>
            <a:pPr indent="-285750" lvl="0" marL="285750" rtl="0" algn="l">
              <a:lnSpc>
                <a:spcPct val="90000"/>
              </a:lnSpc>
              <a:spcBef>
                <a:spcPts val="1000"/>
              </a:spcBef>
              <a:spcAft>
                <a:spcPts val="0"/>
              </a:spcAft>
              <a:buClr>
                <a:srgbClr val="BDE5E0"/>
              </a:buClr>
              <a:buSzPts val="1800"/>
              <a:buFont typeface="Arial"/>
              <a:buChar char="•"/>
            </a:pPr>
            <a:r>
              <a:rPr lang="en-US"/>
              <a:t>Combater a discriminação etária no local de trabalho </a:t>
            </a:r>
            <a:endParaRPr/>
          </a:p>
          <a:p>
            <a:pPr indent="-285750" lvl="0" marL="285750" rtl="0" algn="l">
              <a:lnSpc>
                <a:spcPct val="90000"/>
              </a:lnSpc>
              <a:spcBef>
                <a:spcPts val="1000"/>
              </a:spcBef>
              <a:spcAft>
                <a:spcPts val="0"/>
              </a:spcAft>
              <a:buClr>
                <a:srgbClr val="BDE5E0"/>
              </a:buClr>
              <a:buSzPts val="1800"/>
              <a:buFont typeface="Arial"/>
              <a:buChar char="•"/>
            </a:pPr>
            <a:r>
              <a:rPr lang="en-US"/>
              <a:t>Assegurar o desenvolvimento constante de todos os recursos humanos, independentemente da sua idade e/ou experiência </a:t>
            </a:r>
            <a:endParaRPr/>
          </a:p>
          <a:p>
            <a:pPr indent="-285750" lvl="0" marL="285750" rtl="0" algn="l">
              <a:lnSpc>
                <a:spcPct val="90000"/>
              </a:lnSpc>
              <a:spcBef>
                <a:spcPts val="1000"/>
              </a:spcBef>
              <a:spcAft>
                <a:spcPts val="0"/>
              </a:spcAft>
              <a:buClr>
                <a:srgbClr val="BDE5E0"/>
              </a:buClr>
              <a:buSzPts val="1800"/>
              <a:buFont typeface="Arial"/>
              <a:buChar char="•"/>
            </a:pPr>
            <a:r>
              <a:rPr lang="en-US"/>
              <a:t>Realizar uma análise aprofundada das necessidades de formação, alinhando-as com o foco e os objetivos das organizações</a:t>
            </a:r>
            <a:endParaRPr/>
          </a:p>
          <a:p>
            <a:pPr indent="0" lvl="0" marL="0" rtl="0" algn="just">
              <a:lnSpc>
                <a:spcPct val="90000"/>
              </a:lnSpc>
              <a:spcBef>
                <a:spcPts val="1000"/>
              </a:spcBef>
              <a:spcAft>
                <a:spcPts val="0"/>
              </a:spcAft>
              <a:buClr>
                <a:schemeClr val="lt2"/>
              </a:buClr>
              <a:buSzPts val="1800"/>
              <a:buNone/>
            </a:pPr>
            <a:r>
              <a:t/>
            </a:r>
            <a:endParaRPr/>
          </a:p>
          <a:p>
            <a:pPr indent="0" lvl="0" marL="0" rtl="0" algn="just">
              <a:lnSpc>
                <a:spcPct val="90000"/>
              </a:lnSpc>
              <a:spcBef>
                <a:spcPts val="1000"/>
              </a:spcBef>
              <a:spcAft>
                <a:spcPts val="0"/>
              </a:spcAft>
              <a:buClr>
                <a:schemeClr val="lt2"/>
              </a:buClr>
              <a:buSzPts val="1800"/>
              <a:buNone/>
            </a:pPr>
            <a:r>
              <a:t/>
            </a:r>
            <a:endParaRPr i="1">
              <a:latin typeface="Open Sans Light"/>
              <a:ea typeface="Open Sans Light"/>
              <a:cs typeface="Open Sans Light"/>
              <a:sym typeface="Open Sans Light"/>
            </a:endParaRPr>
          </a:p>
          <a:p>
            <a:pPr indent="0" lvl="0" marL="0" rtl="0" algn="just">
              <a:lnSpc>
                <a:spcPct val="90000"/>
              </a:lnSpc>
              <a:spcBef>
                <a:spcPts val="1000"/>
              </a:spcBef>
              <a:spcAft>
                <a:spcPts val="0"/>
              </a:spcAft>
              <a:buClr>
                <a:schemeClr val="lt2"/>
              </a:buClr>
              <a:buSzPts val="1800"/>
              <a:buNone/>
            </a:pPr>
            <a:r>
              <a:t/>
            </a:r>
            <a:endParaRPr/>
          </a:p>
          <a:p>
            <a:pPr indent="0" lvl="0" marL="0" rtl="0" algn="just">
              <a:lnSpc>
                <a:spcPct val="90000"/>
              </a:lnSpc>
              <a:spcBef>
                <a:spcPts val="1000"/>
              </a:spcBef>
              <a:spcAft>
                <a:spcPts val="0"/>
              </a:spcAft>
              <a:buClr>
                <a:schemeClr val="lt2"/>
              </a:buClr>
              <a:buSzPts val="1800"/>
              <a:buNone/>
            </a:pPr>
            <a:r>
              <a:t/>
            </a:r>
            <a:endParaRPr/>
          </a:p>
          <a:p>
            <a:pPr indent="0" lvl="0" marL="0" rtl="0" algn="just">
              <a:lnSpc>
                <a:spcPct val="90000"/>
              </a:lnSpc>
              <a:spcBef>
                <a:spcPts val="1000"/>
              </a:spcBef>
              <a:spcAft>
                <a:spcPts val="0"/>
              </a:spcAft>
              <a:buClr>
                <a:schemeClr val="lt2"/>
              </a:buClr>
              <a:buSzPts val="1800"/>
              <a:buNone/>
            </a:pPr>
            <a:r>
              <a:t/>
            </a:r>
            <a:endParaRPr/>
          </a:p>
        </p:txBody>
      </p:sp>
      <p:sp>
        <p:nvSpPr>
          <p:cNvPr id="96" name="Google Shape;96;p35"/>
          <p:cNvSpPr txBox="1"/>
          <p:nvPr>
            <p:ph idx="2" type="body"/>
          </p:nvPr>
        </p:nvSpPr>
        <p:spPr>
          <a:xfrm>
            <a:off x="6131377" y="1462684"/>
            <a:ext cx="5910944" cy="5313673"/>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lt2"/>
              </a:buClr>
              <a:buSzPts val="1800"/>
              <a:buNone/>
            </a:pPr>
            <a:r>
              <a:t/>
            </a:r>
            <a:endParaRPr/>
          </a:p>
          <a:p>
            <a:pPr indent="0" lvl="0" marL="0" rtl="0" algn="just">
              <a:lnSpc>
                <a:spcPct val="90000"/>
              </a:lnSpc>
              <a:spcBef>
                <a:spcPts val="1000"/>
              </a:spcBef>
              <a:spcAft>
                <a:spcPts val="0"/>
              </a:spcAft>
              <a:buClr>
                <a:schemeClr val="lt2"/>
              </a:buClr>
              <a:buSzPts val="1800"/>
              <a:buNone/>
            </a:pPr>
            <a:r>
              <a:t/>
            </a:r>
            <a:endParaRPr/>
          </a:p>
        </p:txBody>
      </p:sp>
      <p:sp>
        <p:nvSpPr>
          <p:cNvPr id="97" name="Google Shape;97;p35"/>
          <p:cNvSpPr txBox="1"/>
          <p:nvPr>
            <p:ph idx="3" type="body"/>
          </p:nvPr>
        </p:nvSpPr>
        <p:spPr>
          <a:xfrm>
            <a:off x="40461" y="782785"/>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rPr lang="en-US"/>
              <a:t>Identificação das necessidades de educação intergeracional nas organizações</a:t>
            </a:r>
            <a:endParaRPr/>
          </a:p>
        </p:txBody>
      </p:sp>
      <p:sp>
        <p:nvSpPr>
          <p:cNvPr id="98" name="Google Shape;98;p35"/>
          <p:cNvSpPr/>
          <p:nvPr/>
        </p:nvSpPr>
        <p:spPr>
          <a:xfrm>
            <a:off x="9524" y="1289"/>
            <a:ext cx="12192000" cy="71587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9" name="Google Shape;99;p35"/>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chemeClr val="dk1"/>
              </a:buClr>
              <a:buSzPts val="3800"/>
              <a:buFont typeface="Open Sans"/>
              <a:buNone/>
            </a:pPr>
            <a:r>
              <a:rPr lang="en-US" sz="3200">
                <a:solidFill>
                  <a:schemeClr val="dk1"/>
                </a:solidFill>
              </a:rPr>
              <a:t>Introdução </a:t>
            </a:r>
            <a:endParaRPr sz="3200">
              <a:solidFill>
                <a:schemeClr val="dk1"/>
              </a:solidFill>
            </a:endParaRPr>
          </a:p>
        </p:txBody>
      </p:sp>
      <p:pic>
        <p:nvPicPr>
          <p:cNvPr id="100" name="Google Shape;100;p35"/>
          <p:cNvPicPr preferRelativeResize="0"/>
          <p:nvPr/>
        </p:nvPicPr>
        <p:blipFill rotWithShape="1">
          <a:blip r:embed="rId3">
            <a:alphaModFix/>
          </a:blip>
          <a:srcRect b="0" l="0" r="0" t="0"/>
          <a:stretch/>
        </p:blipFill>
        <p:spPr>
          <a:xfrm>
            <a:off x="7899057" y="2460786"/>
            <a:ext cx="3362074" cy="308103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61"/>
          <p:cNvSpPr txBox="1"/>
          <p:nvPr>
            <p:ph idx="1" type="body"/>
          </p:nvPr>
        </p:nvSpPr>
        <p:spPr>
          <a:xfrm>
            <a:off x="97971" y="1462684"/>
            <a:ext cx="5910944" cy="531367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2"/>
              </a:buClr>
              <a:buSzPts val="1800"/>
              <a:buNone/>
            </a:pPr>
            <a:r>
              <a:t/>
            </a:r>
            <a:endParaRPr/>
          </a:p>
          <a:p>
            <a:pPr indent="0" lvl="0" marL="0" rtl="0" algn="l">
              <a:lnSpc>
                <a:spcPct val="90000"/>
              </a:lnSpc>
              <a:spcBef>
                <a:spcPts val="1000"/>
              </a:spcBef>
              <a:spcAft>
                <a:spcPts val="0"/>
              </a:spcAft>
              <a:buClr>
                <a:srgbClr val="A2D2D6"/>
              </a:buClr>
              <a:buSzPts val="1800"/>
              <a:buNone/>
            </a:pPr>
            <a:r>
              <a:rPr lang="en-US" sz="1800">
                <a:solidFill>
                  <a:srgbClr val="A2D2D6"/>
                </a:solidFill>
                <a:latin typeface="Open Sans Light"/>
                <a:ea typeface="Open Sans Light"/>
                <a:cs typeface="Open Sans Light"/>
                <a:sym typeface="Open Sans Light"/>
              </a:rPr>
              <a:t> </a:t>
            </a:r>
            <a:r>
              <a:rPr b="1" lang="en-US" sz="1800">
                <a:solidFill>
                  <a:srgbClr val="52BAAD"/>
                </a:solidFill>
                <a:latin typeface="Open Sans Light"/>
                <a:ea typeface="Open Sans Light"/>
                <a:cs typeface="Open Sans Light"/>
                <a:sym typeface="Open Sans Light"/>
              </a:rPr>
              <a:t>Integrar diferentes estilos de aprendizagem </a:t>
            </a:r>
            <a:endParaRPr b="1">
              <a:solidFill>
                <a:srgbClr val="52BAAD"/>
              </a:solidFill>
            </a:endParaRPr>
          </a:p>
          <a:p>
            <a:pPr indent="0" lvl="0" marL="0" rtl="0" algn="l">
              <a:lnSpc>
                <a:spcPct val="90000"/>
              </a:lnSpc>
              <a:spcBef>
                <a:spcPts val="1000"/>
              </a:spcBef>
              <a:spcAft>
                <a:spcPts val="0"/>
              </a:spcAft>
              <a:buClr>
                <a:schemeClr val="lt2"/>
              </a:buClr>
              <a:buSzPts val="1800"/>
              <a:buNone/>
            </a:pPr>
            <a:r>
              <a:rPr lang="en-US"/>
              <a:t>Embora uma palestra tradicional e uma apresentação PowerPoint possam ser suficientes para as gerações séniores, o envolvimento dos formandos mais jovens pode implicar meios mais interativos, tais como um sistema de gestão interativa da aprendizagem e atividades de grupo. </a:t>
            </a:r>
            <a:endParaRPr/>
          </a:p>
          <a:p>
            <a:pPr indent="0" lvl="0" marL="0" rtl="0" algn="l">
              <a:lnSpc>
                <a:spcPct val="90000"/>
              </a:lnSpc>
              <a:spcBef>
                <a:spcPts val="1000"/>
              </a:spcBef>
              <a:spcAft>
                <a:spcPts val="0"/>
              </a:spcAft>
              <a:buClr>
                <a:schemeClr val="lt2"/>
              </a:buClr>
              <a:buSzPts val="1800"/>
              <a:buNone/>
            </a:pPr>
            <a:r>
              <a:t/>
            </a:r>
            <a:endParaRPr/>
          </a:p>
          <a:p>
            <a:pPr indent="0" lvl="0" marL="0" rtl="0" algn="just">
              <a:lnSpc>
                <a:spcPct val="90000"/>
              </a:lnSpc>
              <a:spcBef>
                <a:spcPts val="1000"/>
              </a:spcBef>
              <a:spcAft>
                <a:spcPts val="0"/>
              </a:spcAft>
              <a:buClr>
                <a:schemeClr val="lt2"/>
              </a:buClr>
              <a:buSzPts val="1800"/>
              <a:buNone/>
            </a:pPr>
            <a:r>
              <a:t/>
            </a:r>
            <a:endParaRPr/>
          </a:p>
        </p:txBody>
      </p:sp>
      <p:sp>
        <p:nvSpPr>
          <p:cNvPr id="386" name="Google Shape;386;p61"/>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rPr lang="en-US"/>
              <a:t>Atividade 1.3 Introdução ao modelo ADDIE e a atividades de aprendizagem em colaboração</a:t>
            </a:r>
            <a:endParaRPr/>
          </a:p>
        </p:txBody>
      </p:sp>
      <p:sp>
        <p:nvSpPr>
          <p:cNvPr id="387" name="Google Shape;387;p61"/>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chemeClr val="dk1"/>
              </a:buClr>
              <a:buSzPts val="3800"/>
              <a:buFont typeface="Open Sans"/>
              <a:buNone/>
            </a:pPr>
            <a:r>
              <a:rPr lang="en-US"/>
              <a:t>Atividades</a:t>
            </a:r>
            <a:endParaRPr/>
          </a:p>
        </p:txBody>
      </p:sp>
      <p:sp>
        <p:nvSpPr>
          <p:cNvPr id="388" name="Google Shape;388;p61"/>
          <p:cNvSpPr txBox="1"/>
          <p:nvPr>
            <p:ph idx="2" type="body"/>
          </p:nvPr>
        </p:nvSpPr>
        <p:spPr>
          <a:xfrm>
            <a:off x="6131377" y="1462684"/>
            <a:ext cx="5910944" cy="531367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2"/>
              </a:buClr>
              <a:buSzPts val="1800"/>
              <a:buNone/>
            </a:pPr>
            <a:r>
              <a:t/>
            </a:r>
            <a:endParaRPr b="1">
              <a:solidFill>
                <a:srgbClr val="52BAAD"/>
              </a:solidFill>
              <a:latin typeface="Open Sans Light"/>
              <a:ea typeface="Open Sans Light"/>
              <a:cs typeface="Open Sans Light"/>
              <a:sym typeface="Open Sans Light"/>
            </a:endParaRPr>
          </a:p>
          <a:p>
            <a:pPr indent="0" lvl="0" marL="0" rtl="0" algn="l">
              <a:lnSpc>
                <a:spcPct val="90000"/>
              </a:lnSpc>
              <a:spcBef>
                <a:spcPts val="1000"/>
              </a:spcBef>
              <a:spcAft>
                <a:spcPts val="0"/>
              </a:spcAft>
              <a:buClr>
                <a:srgbClr val="52BAAD"/>
              </a:buClr>
              <a:buSzPts val="1800"/>
              <a:buNone/>
            </a:pPr>
            <a:r>
              <a:rPr b="1" lang="en-US">
                <a:solidFill>
                  <a:srgbClr val="52BAAD"/>
                </a:solidFill>
                <a:latin typeface="Open Sans Light"/>
                <a:ea typeface="Open Sans Light"/>
                <a:cs typeface="Open Sans Light"/>
                <a:sym typeface="Open Sans Light"/>
              </a:rPr>
              <a:t>Sinalizar as competências existentes</a:t>
            </a:r>
            <a:endParaRPr b="1">
              <a:solidFill>
                <a:srgbClr val="52BAAD"/>
              </a:solidFill>
              <a:latin typeface="Open Sans Light"/>
              <a:ea typeface="Open Sans Light"/>
              <a:cs typeface="Open Sans Light"/>
              <a:sym typeface="Open Sans Light"/>
            </a:endParaRPr>
          </a:p>
          <a:p>
            <a:pPr indent="0" lvl="0" marL="0" rtl="0" algn="l">
              <a:lnSpc>
                <a:spcPct val="90000"/>
              </a:lnSpc>
              <a:spcBef>
                <a:spcPts val="1000"/>
              </a:spcBef>
              <a:spcAft>
                <a:spcPts val="0"/>
              </a:spcAft>
              <a:buClr>
                <a:schemeClr val="lt2"/>
              </a:buClr>
              <a:buSzPts val="1800"/>
              <a:buNone/>
            </a:pPr>
            <a:r>
              <a:rPr lang="en-US"/>
              <a:t>Processo formativo no qual todas as gerações podem dar contributos valiosos. Por exemplo, as gerações mais experientes em tecnologia podem partilhar dicas sobre a sua competência na utilização de certas ferramentas tecnológicas e sistemas LMS, enquanto as gerações séniores podem partilhar conhecimentos do setor. </a:t>
            </a:r>
            <a:endParaRPr/>
          </a:p>
          <a:p>
            <a:pPr indent="0" lvl="0" marL="0" rtl="0" algn="just">
              <a:lnSpc>
                <a:spcPct val="90000"/>
              </a:lnSpc>
              <a:spcBef>
                <a:spcPts val="1000"/>
              </a:spcBef>
              <a:spcAft>
                <a:spcPts val="0"/>
              </a:spcAft>
              <a:buClr>
                <a:schemeClr val="lt2"/>
              </a:buClr>
              <a:buSzPts val="180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62"/>
          <p:cNvSpPr txBox="1"/>
          <p:nvPr>
            <p:ph idx="1" type="body"/>
          </p:nvPr>
        </p:nvSpPr>
        <p:spPr>
          <a:xfrm>
            <a:off x="51788" y="1462685"/>
            <a:ext cx="6672285" cy="531367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rgbClr val="93D4CC"/>
              </a:buClr>
              <a:buSzPts val="1800"/>
              <a:buNone/>
            </a:pPr>
            <a:r>
              <a:rPr b="1" lang="en-US">
                <a:solidFill>
                  <a:srgbClr val="93D4CC"/>
                </a:solidFill>
                <a:latin typeface="Open Sans"/>
                <a:ea typeface="Open Sans"/>
                <a:cs typeface="Open Sans"/>
                <a:sym typeface="Open Sans"/>
              </a:rPr>
              <a:t>Desenvolvimento:</a:t>
            </a:r>
            <a:endParaRPr b="1" i="0" sz="1800">
              <a:solidFill>
                <a:srgbClr val="93D4CC"/>
              </a:solidFill>
              <a:latin typeface="Open Sans"/>
              <a:ea typeface="Open Sans"/>
              <a:cs typeface="Open Sans"/>
              <a:sym typeface="Open Sans"/>
            </a:endParaRPr>
          </a:p>
          <a:p>
            <a:pPr indent="0" lvl="0" marL="0" rtl="0" algn="l">
              <a:lnSpc>
                <a:spcPct val="90000"/>
              </a:lnSpc>
              <a:spcBef>
                <a:spcPts val="1000"/>
              </a:spcBef>
              <a:spcAft>
                <a:spcPts val="0"/>
              </a:spcAft>
              <a:buClr>
                <a:srgbClr val="93D4CC"/>
              </a:buClr>
              <a:buSzPts val="1800"/>
              <a:buNone/>
            </a:pPr>
            <a:r>
              <a:t/>
            </a:r>
            <a:endParaRPr b="0" i="0">
              <a:solidFill>
                <a:srgbClr val="000000"/>
              </a:solidFill>
              <a:latin typeface="Open Sans Light"/>
              <a:ea typeface="Open Sans Light"/>
              <a:cs typeface="Open Sans Light"/>
              <a:sym typeface="Open Sans Light"/>
            </a:endParaRPr>
          </a:p>
          <a:p>
            <a:pPr indent="0" lvl="0" marL="0" rtl="0" algn="l">
              <a:lnSpc>
                <a:spcPct val="90000"/>
              </a:lnSpc>
              <a:spcBef>
                <a:spcPts val="1000"/>
              </a:spcBef>
              <a:spcAft>
                <a:spcPts val="0"/>
              </a:spcAft>
              <a:buClr>
                <a:schemeClr val="lt2"/>
              </a:buClr>
              <a:buSzPts val="1800"/>
              <a:buNone/>
            </a:pPr>
            <a:r>
              <a:rPr lang="en-US"/>
              <a:t>Esta fase envolve a criação e teste dos resultados da aprendizagem. Procure abordar as seguintes questões:</a:t>
            </a:r>
            <a:endParaRPr/>
          </a:p>
          <a:p>
            <a:pPr indent="0" lvl="0" marL="0" rtl="0" algn="l">
              <a:lnSpc>
                <a:spcPct val="90000"/>
              </a:lnSpc>
              <a:spcBef>
                <a:spcPts val="1000"/>
              </a:spcBef>
              <a:spcAft>
                <a:spcPts val="0"/>
              </a:spcAft>
              <a:buClr>
                <a:schemeClr val="lt2"/>
              </a:buClr>
              <a:buSzPts val="1800"/>
              <a:buNone/>
            </a:pPr>
            <a:r>
              <a:rPr lang="en-US"/>
              <a:t>O período de tempo está a ser cumprido em relação aos conteúdos analisados? </a:t>
            </a:r>
            <a:endParaRPr/>
          </a:p>
          <a:p>
            <a:pPr indent="0" lvl="0" marL="0" rtl="0" algn="l">
              <a:lnSpc>
                <a:spcPct val="90000"/>
              </a:lnSpc>
              <a:spcBef>
                <a:spcPts val="1000"/>
              </a:spcBef>
              <a:spcAft>
                <a:spcPts val="0"/>
              </a:spcAft>
              <a:buClr>
                <a:schemeClr val="lt2"/>
              </a:buClr>
              <a:buSzPts val="1800"/>
              <a:buNone/>
            </a:pPr>
            <a:r>
              <a:rPr lang="en-US"/>
              <a:t>Os membros das várias equipas estão a trabalhar eficazmente em conjunto?</a:t>
            </a:r>
            <a:endParaRPr/>
          </a:p>
          <a:p>
            <a:pPr indent="0" lvl="0" marL="0" rtl="0" algn="l">
              <a:lnSpc>
                <a:spcPct val="90000"/>
              </a:lnSpc>
              <a:spcBef>
                <a:spcPts val="1000"/>
              </a:spcBef>
              <a:spcAft>
                <a:spcPts val="0"/>
              </a:spcAft>
              <a:buClr>
                <a:schemeClr val="lt2"/>
              </a:buClr>
              <a:buSzPts val="1800"/>
              <a:buNone/>
            </a:pPr>
            <a:r>
              <a:rPr lang="en-US"/>
              <a:t>Os participantes estão a contribuir o melhor que podem?</a:t>
            </a:r>
            <a:endParaRPr/>
          </a:p>
          <a:p>
            <a:pPr indent="0" lvl="0" marL="0" rtl="0" algn="l">
              <a:lnSpc>
                <a:spcPct val="90000"/>
              </a:lnSpc>
              <a:spcBef>
                <a:spcPts val="1000"/>
              </a:spcBef>
              <a:spcAft>
                <a:spcPts val="0"/>
              </a:spcAft>
              <a:buClr>
                <a:schemeClr val="lt2"/>
              </a:buClr>
              <a:buSzPts val="1800"/>
              <a:buNone/>
            </a:pPr>
            <a:r>
              <a:rPr lang="en-US"/>
              <a:t>Os materiais produzidos têm a qualidade expectável no que se refere às tarefas para as quais foram destinados?</a:t>
            </a:r>
            <a:endParaRPr/>
          </a:p>
          <a:p>
            <a:pPr indent="0" lvl="0" marL="0" rtl="0" algn="just">
              <a:lnSpc>
                <a:spcPct val="90000"/>
              </a:lnSpc>
              <a:spcBef>
                <a:spcPts val="1000"/>
              </a:spcBef>
              <a:spcAft>
                <a:spcPts val="0"/>
              </a:spcAft>
              <a:buClr>
                <a:schemeClr val="lt2"/>
              </a:buClr>
              <a:buSzPts val="1800"/>
              <a:buNone/>
            </a:pPr>
            <a:r>
              <a:t/>
            </a:r>
            <a:endParaRPr/>
          </a:p>
        </p:txBody>
      </p:sp>
      <p:sp>
        <p:nvSpPr>
          <p:cNvPr id="394" name="Google Shape;394;p62"/>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rgbClr val="F2613A"/>
              </a:buClr>
              <a:buSzPts val="2400"/>
              <a:buNone/>
            </a:pPr>
            <a:r>
              <a:rPr lang="en-US">
                <a:solidFill>
                  <a:srgbClr val="F2613A"/>
                </a:solidFill>
              </a:rPr>
              <a:t>Atividade 1.3 Introdução ao modelo ADDIE e a atividades de aprendizagem em colaboração</a:t>
            </a:r>
            <a:endParaRPr/>
          </a:p>
        </p:txBody>
      </p:sp>
      <p:sp>
        <p:nvSpPr>
          <p:cNvPr id="395" name="Google Shape;395;p62"/>
          <p:cNvSpPr/>
          <p:nvPr/>
        </p:nvSpPr>
        <p:spPr>
          <a:xfrm>
            <a:off x="9524" y="1289"/>
            <a:ext cx="12192000" cy="71587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96" name="Google Shape;396;p62"/>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chemeClr val="dk1"/>
              </a:buClr>
              <a:buSzPts val="3800"/>
              <a:buFont typeface="Open Sans"/>
              <a:buNone/>
            </a:pPr>
            <a:r>
              <a:rPr lang="en-US" sz="3200">
                <a:solidFill>
                  <a:schemeClr val="dk1"/>
                </a:solidFill>
              </a:rPr>
              <a:t>Atividades</a:t>
            </a:r>
            <a:endParaRPr sz="3200">
              <a:solidFill>
                <a:schemeClr val="dk1"/>
              </a:solidFill>
            </a:endParaRPr>
          </a:p>
        </p:txBody>
      </p:sp>
      <p:pic>
        <p:nvPicPr>
          <p:cNvPr descr="Crescimento Empresarial destaque" id="397" name="Google Shape;397;p62"/>
          <p:cNvPicPr preferRelativeResize="0"/>
          <p:nvPr/>
        </p:nvPicPr>
        <p:blipFill rotWithShape="1">
          <a:blip r:embed="rId3">
            <a:alphaModFix/>
          </a:blip>
          <a:srcRect b="0" l="0" r="0" t="0"/>
          <a:stretch/>
        </p:blipFill>
        <p:spPr>
          <a:xfrm>
            <a:off x="8205216" y="2142003"/>
            <a:ext cx="3243072" cy="324307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63"/>
          <p:cNvSpPr txBox="1"/>
          <p:nvPr>
            <p:ph idx="1" type="body"/>
          </p:nvPr>
        </p:nvSpPr>
        <p:spPr>
          <a:xfrm>
            <a:off x="51788" y="1462685"/>
            <a:ext cx="6672285" cy="531367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rgbClr val="93D4CC"/>
              </a:buClr>
              <a:buSzPts val="1800"/>
              <a:buNone/>
            </a:pPr>
            <a:r>
              <a:rPr b="1" lang="en-US">
                <a:solidFill>
                  <a:srgbClr val="93D4CC"/>
                </a:solidFill>
                <a:latin typeface="Open Sans"/>
                <a:ea typeface="Open Sans"/>
                <a:cs typeface="Open Sans"/>
                <a:sym typeface="Open Sans"/>
              </a:rPr>
              <a:t>Implementação:</a:t>
            </a:r>
            <a:endParaRPr b="1" i="0" sz="1800">
              <a:solidFill>
                <a:srgbClr val="93D4CC"/>
              </a:solidFill>
              <a:latin typeface="Open Sans"/>
              <a:ea typeface="Open Sans"/>
              <a:cs typeface="Open Sans"/>
              <a:sym typeface="Open Sans"/>
            </a:endParaRPr>
          </a:p>
          <a:p>
            <a:pPr indent="0" lvl="0" marL="0" rtl="0" algn="l">
              <a:lnSpc>
                <a:spcPct val="90000"/>
              </a:lnSpc>
              <a:spcBef>
                <a:spcPts val="1000"/>
              </a:spcBef>
              <a:spcAft>
                <a:spcPts val="0"/>
              </a:spcAft>
              <a:buClr>
                <a:srgbClr val="93D4CC"/>
              </a:buClr>
              <a:buSzPts val="1800"/>
              <a:buNone/>
            </a:pPr>
            <a:r>
              <a:t/>
            </a:r>
            <a:endParaRPr b="0" i="0">
              <a:solidFill>
                <a:srgbClr val="000000"/>
              </a:solidFill>
              <a:latin typeface="Open Sans Light"/>
              <a:ea typeface="Open Sans Light"/>
              <a:cs typeface="Open Sans Light"/>
              <a:sym typeface="Open Sans Light"/>
            </a:endParaRPr>
          </a:p>
          <a:p>
            <a:pPr indent="0" lvl="0" marL="0" rtl="0" algn="l">
              <a:lnSpc>
                <a:spcPct val="90000"/>
              </a:lnSpc>
              <a:spcBef>
                <a:spcPts val="1000"/>
              </a:spcBef>
              <a:spcAft>
                <a:spcPts val="0"/>
              </a:spcAft>
              <a:buClr>
                <a:schemeClr val="lt2"/>
              </a:buClr>
              <a:buSzPts val="1800"/>
              <a:buNone/>
            </a:pPr>
            <a:r>
              <a:rPr lang="en-US"/>
              <a:t>Durante a fase de implementação, é desenvolvido um procedimento de formação dos facilitadores e dos formandos. A formação dos facilitadores deve abranger o currículo do curso, os resultados da aprendizagem, o método de realização da formação e os procedimentos de teste. A preparação dos formandos inclui a sua formação em novas ferramentas (software ou hardware) e a sua atualização relativamente aos desenvolvimentos na sua área. </a:t>
            </a:r>
            <a:endParaRPr/>
          </a:p>
          <a:p>
            <a:pPr indent="0" lvl="0" marL="0" rtl="0" algn="just">
              <a:lnSpc>
                <a:spcPct val="90000"/>
              </a:lnSpc>
              <a:spcBef>
                <a:spcPts val="1000"/>
              </a:spcBef>
              <a:spcAft>
                <a:spcPts val="0"/>
              </a:spcAft>
              <a:buClr>
                <a:schemeClr val="lt2"/>
              </a:buClr>
              <a:buSzPts val="1800"/>
              <a:buNone/>
            </a:pPr>
            <a:r>
              <a:t/>
            </a:r>
            <a:endParaRPr/>
          </a:p>
        </p:txBody>
      </p:sp>
      <p:sp>
        <p:nvSpPr>
          <p:cNvPr id="403" name="Google Shape;403;p63"/>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rgbClr val="F2613A"/>
              </a:buClr>
              <a:buSzPts val="2400"/>
              <a:buNone/>
            </a:pPr>
            <a:r>
              <a:rPr lang="en-US">
                <a:solidFill>
                  <a:srgbClr val="F2613A"/>
                </a:solidFill>
              </a:rPr>
              <a:t>Atividade 1.3 Introdução ao modelo ADDIE e a atividades de aprendizagem em colaboração</a:t>
            </a:r>
            <a:endParaRPr/>
          </a:p>
        </p:txBody>
      </p:sp>
      <p:sp>
        <p:nvSpPr>
          <p:cNvPr id="404" name="Google Shape;404;p63"/>
          <p:cNvSpPr/>
          <p:nvPr/>
        </p:nvSpPr>
        <p:spPr>
          <a:xfrm>
            <a:off x="9524" y="1289"/>
            <a:ext cx="12192000" cy="71587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05" name="Google Shape;405;p63"/>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chemeClr val="dk1"/>
              </a:buClr>
              <a:buSzPts val="3800"/>
              <a:buFont typeface="Open Sans"/>
              <a:buNone/>
            </a:pPr>
            <a:r>
              <a:rPr lang="en-US" sz="3200">
                <a:solidFill>
                  <a:schemeClr val="dk1"/>
                </a:solidFill>
              </a:rPr>
              <a:t>Atividades</a:t>
            </a:r>
            <a:endParaRPr sz="3200">
              <a:solidFill>
                <a:schemeClr val="dk1"/>
              </a:solidFill>
            </a:endParaRPr>
          </a:p>
        </p:txBody>
      </p:sp>
      <p:pic>
        <p:nvPicPr>
          <p:cNvPr descr="Sala de Aulas destaque" id="406" name="Google Shape;406;p63"/>
          <p:cNvPicPr preferRelativeResize="0"/>
          <p:nvPr/>
        </p:nvPicPr>
        <p:blipFill rotWithShape="1">
          <a:blip r:embed="rId3">
            <a:alphaModFix/>
          </a:blip>
          <a:srcRect b="0" l="0" r="0" t="0"/>
          <a:stretch/>
        </p:blipFill>
        <p:spPr>
          <a:xfrm>
            <a:off x="8056418" y="2071255"/>
            <a:ext cx="2907145" cy="290714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64"/>
          <p:cNvSpPr txBox="1"/>
          <p:nvPr>
            <p:ph idx="1" type="body"/>
          </p:nvPr>
        </p:nvSpPr>
        <p:spPr>
          <a:xfrm>
            <a:off x="51788" y="1462685"/>
            <a:ext cx="6672285" cy="531367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rgbClr val="93D4CC"/>
              </a:buClr>
              <a:buSzPts val="1800"/>
              <a:buNone/>
            </a:pPr>
            <a:r>
              <a:rPr b="1" lang="en-US">
                <a:solidFill>
                  <a:srgbClr val="93D4CC"/>
                </a:solidFill>
                <a:latin typeface="Open Sans"/>
                <a:ea typeface="Open Sans"/>
                <a:cs typeface="Open Sans"/>
                <a:sym typeface="Open Sans"/>
              </a:rPr>
              <a:t>Avaliação:</a:t>
            </a:r>
            <a:endParaRPr b="1" i="0" sz="1800">
              <a:solidFill>
                <a:srgbClr val="93D4CC"/>
              </a:solidFill>
              <a:latin typeface="Open Sans"/>
              <a:ea typeface="Open Sans"/>
              <a:cs typeface="Open Sans"/>
              <a:sym typeface="Open Sans"/>
            </a:endParaRPr>
          </a:p>
          <a:p>
            <a:pPr indent="0" lvl="0" marL="0" rtl="0" algn="l">
              <a:lnSpc>
                <a:spcPct val="90000"/>
              </a:lnSpc>
              <a:spcBef>
                <a:spcPts val="1000"/>
              </a:spcBef>
              <a:spcAft>
                <a:spcPts val="0"/>
              </a:spcAft>
              <a:buClr>
                <a:srgbClr val="93D4CC"/>
              </a:buClr>
              <a:buSzPts val="1800"/>
              <a:buNone/>
            </a:pPr>
            <a:r>
              <a:t/>
            </a:r>
            <a:endParaRPr b="0" i="0">
              <a:solidFill>
                <a:srgbClr val="000000"/>
              </a:solidFill>
              <a:latin typeface="Open Sans Light"/>
              <a:ea typeface="Open Sans Light"/>
              <a:cs typeface="Open Sans Light"/>
              <a:sym typeface="Open Sans Light"/>
            </a:endParaRPr>
          </a:p>
          <a:p>
            <a:pPr indent="0" lvl="0" marL="0" rtl="0" algn="l">
              <a:lnSpc>
                <a:spcPct val="90000"/>
              </a:lnSpc>
              <a:spcBef>
                <a:spcPts val="1000"/>
              </a:spcBef>
              <a:spcAft>
                <a:spcPts val="0"/>
              </a:spcAft>
              <a:buClr>
                <a:schemeClr val="lt2"/>
              </a:buClr>
              <a:buSzPts val="1800"/>
              <a:buNone/>
            </a:pPr>
            <a:r>
              <a:rPr lang="en-US"/>
              <a:t>A fase de avaliação é constituída por duas partes: formativa e sumativa. A avaliação formativa está presente em cada fase do processo ADDIE. A avaliação sumativa consiste em testes concebidos para itens referenciados relacionados com critérios específicos do domínio e que proporcionam oportunidades de feedback por parte dos utilizadores (Filial, 2009).</a:t>
            </a:r>
            <a:endParaRPr/>
          </a:p>
          <a:p>
            <a:pPr indent="0" lvl="0" marL="0" rtl="0" algn="just">
              <a:lnSpc>
                <a:spcPct val="90000"/>
              </a:lnSpc>
              <a:spcBef>
                <a:spcPts val="1000"/>
              </a:spcBef>
              <a:spcAft>
                <a:spcPts val="0"/>
              </a:spcAft>
              <a:buClr>
                <a:schemeClr val="lt2"/>
              </a:buClr>
              <a:buSzPts val="1800"/>
              <a:buNone/>
            </a:pPr>
            <a:r>
              <a:t/>
            </a:r>
            <a:endParaRPr/>
          </a:p>
        </p:txBody>
      </p:sp>
      <p:sp>
        <p:nvSpPr>
          <p:cNvPr id="412" name="Google Shape;412;p64"/>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rgbClr val="F2613A"/>
              </a:buClr>
              <a:buSzPts val="2400"/>
              <a:buNone/>
            </a:pPr>
            <a:r>
              <a:rPr lang="en-US">
                <a:solidFill>
                  <a:srgbClr val="F2613A"/>
                </a:solidFill>
              </a:rPr>
              <a:t>Atividade 1.3 Introdução ao modelo ADDIE e a atividades de aprendizagem em colaboração</a:t>
            </a:r>
            <a:endParaRPr/>
          </a:p>
        </p:txBody>
      </p:sp>
      <p:sp>
        <p:nvSpPr>
          <p:cNvPr id="413" name="Google Shape;413;p64"/>
          <p:cNvSpPr/>
          <p:nvPr/>
        </p:nvSpPr>
        <p:spPr>
          <a:xfrm>
            <a:off x="9524" y="1289"/>
            <a:ext cx="12192000" cy="71587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14" name="Google Shape;414;p64"/>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chemeClr val="dk1"/>
              </a:buClr>
              <a:buSzPts val="3800"/>
              <a:buFont typeface="Open Sans"/>
              <a:buNone/>
            </a:pPr>
            <a:r>
              <a:rPr lang="en-US" sz="3200">
                <a:solidFill>
                  <a:schemeClr val="dk1"/>
                </a:solidFill>
              </a:rPr>
              <a:t>Atividades</a:t>
            </a:r>
            <a:endParaRPr sz="3200">
              <a:solidFill>
                <a:schemeClr val="dk1"/>
              </a:solidFill>
            </a:endParaRPr>
          </a:p>
        </p:txBody>
      </p:sp>
      <p:pic>
        <p:nvPicPr>
          <p:cNvPr descr="Matemática de aprendizagem remota destaque" id="415" name="Google Shape;415;p64"/>
          <p:cNvPicPr preferRelativeResize="0"/>
          <p:nvPr/>
        </p:nvPicPr>
        <p:blipFill rotWithShape="1">
          <a:blip r:embed="rId3">
            <a:alphaModFix/>
          </a:blip>
          <a:srcRect b="0" l="0" r="0" t="0"/>
          <a:stretch/>
        </p:blipFill>
        <p:spPr>
          <a:xfrm>
            <a:off x="8331200" y="2288308"/>
            <a:ext cx="2791692" cy="279169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pic>
        <p:nvPicPr>
          <p:cNvPr descr="Resultado de imagem para financiado erasmus +" id="420" name="Google Shape;420;p23">
            <a:hlinkClick r:id="rId3"/>
          </p:cNvPr>
          <p:cNvPicPr preferRelativeResize="0"/>
          <p:nvPr/>
        </p:nvPicPr>
        <p:blipFill rotWithShape="1">
          <a:blip r:embed="rId4">
            <a:alphaModFix/>
          </a:blip>
          <a:srcRect b="0" l="0" r="0" t="0"/>
          <a:stretch/>
        </p:blipFill>
        <p:spPr>
          <a:xfrm>
            <a:off x="1017396" y="6124448"/>
            <a:ext cx="2301875" cy="532384"/>
          </a:xfrm>
          <a:prstGeom prst="rect">
            <a:avLst/>
          </a:prstGeom>
          <a:solidFill>
            <a:schemeClr val="dk2"/>
          </a:solidFill>
          <a:ln>
            <a:noFill/>
          </a:ln>
        </p:spPr>
      </p:pic>
      <p:sp>
        <p:nvSpPr>
          <p:cNvPr id="421" name="Google Shape;421;p23"/>
          <p:cNvSpPr/>
          <p:nvPr/>
        </p:nvSpPr>
        <p:spPr>
          <a:xfrm>
            <a:off x="3313291" y="6149086"/>
            <a:ext cx="8071401" cy="590042"/>
          </a:xfrm>
          <a:prstGeom prst="rect">
            <a:avLst/>
          </a:prstGeom>
          <a:solidFill>
            <a:srgbClr val="F2F2F2"/>
          </a:solid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800"/>
              </a:spcAft>
              <a:buNone/>
            </a:pPr>
            <a:r>
              <a:rPr b="0" i="0" lang="en-US" sz="1050" u="none" cap="none" strike="noStrike">
                <a:solidFill>
                  <a:srgbClr val="636A6F"/>
                </a:solidFill>
                <a:latin typeface="Open Sans"/>
                <a:ea typeface="Open Sans"/>
                <a:cs typeface="Open Sans"/>
                <a:sym typeface="Open Sans"/>
              </a:rPr>
              <a:t>Projeto financiado com o apoio da Comissão Europeia. A informação contida nesta publicação vincula exclusivamente o autor, não sendo a Comissão responsável pela utilização que dela possa ser feita. Projeto número: </a:t>
            </a:r>
            <a:r>
              <a:rPr lang="en-US" sz="1050">
                <a:solidFill>
                  <a:srgbClr val="636A6F"/>
                </a:solidFill>
                <a:latin typeface="Open Sans"/>
                <a:ea typeface="Open Sans"/>
                <a:cs typeface="Open Sans"/>
                <a:sym typeface="Open Sans"/>
              </a:rPr>
              <a:t>2020-1-BG01-KA202-079064</a:t>
            </a:r>
            <a:endParaRPr b="0" i="0" sz="1600" u="none" cap="none" strike="noStrike">
              <a:solidFill>
                <a:srgbClr val="636A6F"/>
              </a:solidFill>
              <a:latin typeface="Open Sans Light"/>
              <a:ea typeface="Open Sans Light"/>
              <a:cs typeface="Open Sans Light"/>
              <a:sym typeface="Open Sans Light"/>
            </a:endParaRPr>
          </a:p>
        </p:txBody>
      </p:sp>
      <p:sp>
        <p:nvSpPr>
          <p:cNvPr id="422" name="Google Shape;422;p23"/>
          <p:cNvSpPr txBox="1"/>
          <p:nvPr>
            <p:ph type="ctrTitle"/>
          </p:nvPr>
        </p:nvSpPr>
        <p:spPr>
          <a:xfrm>
            <a:off x="2179865" y="2937536"/>
            <a:ext cx="7832271" cy="160019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1"/>
              </a:buClr>
              <a:buSzPts val="2000"/>
              <a:buFont typeface="Open Sans"/>
              <a:buNone/>
            </a:pPr>
            <a:r>
              <a:rPr lang="en-US"/>
              <a:t>Conteúdos desenvolvidos por</a:t>
            </a:r>
            <a:br>
              <a:rPr lang="en-US"/>
            </a:br>
            <a:br>
              <a:rPr lang="en-US"/>
            </a:br>
            <a:r>
              <a:rPr b="0" lang="en-US"/>
              <a:t> EUROTraining, Grécia</a:t>
            </a:r>
            <a:br>
              <a:rPr b="0" lang="en-US"/>
            </a:br>
            <a:r>
              <a:rPr b="0" lang="en-US" u="sng">
                <a:solidFill>
                  <a:schemeClr val="hlink"/>
                </a:solidFill>
                <a:hlinkClick r:id="rId5"/>
              </a:rPr>
              <a:t>www.eurotraining.gr</a:t>
            </a:r>
            <a:r>
              <a:rPr b="0" lang="en-US"/>
              <a:t> </a:t>
            </a:r>
            <a:br>
              <a:rPr b="0" lang="en-US"/>
            </a:br>
            <a:endParaRPr b="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36"/>
          <p:cNvSpPr txBox="1"/>
          <p:nvPr>
            <p:ph idx="1"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rPr lang="en-US"/>
              <a:t>Quais são as principais razões para a formação? </a:t>
            </a:r>
            <a:endParaRPr/>
          </a:p>
        </p:txBody>
      </p:sp>
      <p:sp>
        <p:nvSpPr>
          <p:cNvPr id="106" name="Google Shape;106;p36"/>
          <p:cNvSpPr txBox="1"/>
          <p:nvPr>
            <p:ph idx="2" type="body"/>
          </p:nvPr>
        </p:nvSpPr>
        <p:spPr>
          <a:xfrm>
            <a:off x="97971" y="1462685"/>
            <a:ext cx="11944350" cy="5289179"/>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lt2"/>
              </a:buClr>
              <a:buSzPts val="2800"/>
              <a:buNone/>
            </a:pPr>
            <a:r>
              <a:t/>
            </a:r>
            <a:endParaRPr i="1" sz="2800"/>
          </a:p>
          <a:p>
            <a:pPr indent="0" lvl="0" marL="0" rtl="0" algn="just">
              <a:lnSpc>
                <a:spcPct val="90000"/>
              </a:lnSpc>
              <a:spcBef>
                <a:spcPts val="1000"/>
              </a:spcBef>
              <a:spcAft>
                <a:spcPts val="0"/>
              </a:spcAft>
              <a:buClr>
                <a:schemeClr val="lt2"/>
              </a:buClr>
              <a:buSzPts val="2800"/>
              <a:buNone/>
            </a:pPr>
            <a:r>
              <a:t/>
            </a:r>
            <a:endParaRPr i="1" sz="2800"/>
          </a:p>
          <a:p>
            <a:pPr indent="0" lvl="0" marL="0" rtl="0" algn="just">
              <a:lnSpc>
                <a:spcPct val="90000"/>
              </a:lnSpc>
              <a:spcBef>
                <a:spcPts val="1000"/>
              </a:spcBef>
              <a:spcAft>
                <a:spcPts val="0"/>
              </a:spcAft>
              <a:buClr>
                <a:schemeClr val="lt2"/>
              </a:buClr>
              <a:buSzPts val="1800"/>
              <a:buNone/>
            </a:pPr>
            <a:r>
              <a:t/>
            </a:r>
            <a:endParaRPr/>
          </a:p>
        </p:txBody>
      </p:sp>
      <p:sp>
        <p:nvSpPr>
          <p:cNvPr id="107" name="Google Shape;107;p36"/>
          <p:cNvSpPr txBox="1"/>
          <p:nvPr/>
        </p:nvSpPr>
        <p:spPr>
          <a:xfrm>
            <a:off x="3177915" y="2451136"/>
            <a:ext cx="6145966" cy="230828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2"/>
                </a:solidFill>
                <a:latin typeface="Open Sans Light"/>
                <a:ea typeface="Open Sans Light"/>
                <a:cs typeface="Open Sans Light"/>
                <a:sym typeface="Open Sans Light"/>
              </a:rPr>
              <a:t>“As necessidades de formação surgem geralmente de deficiências de conhecimentos e de competências. Na maioria das vezes, estas deficiências não se devem à falta de competência dos recursos humanos de uma empresa, mas sim a outras limitações relacionadas com o contexto social e político em que a empresa opera, bem como à disponibilidade limitada de recursos humanos e/ou financeiros” (Trutkowski, 2016). </a:t>
            </a:r>
            <a:endParaRPr/>
          </a:p>
        </p:txBody>
      </p:sp>
      <p:sp>
        <p:nvSpPr>
          <p:cNvPr id="108" name="Google Shape;108;p36"/>
          <p:cNvSpPr/>
          <p:nvPr/>
        </p:nvSpPr>
        <p:spPr>
          <a:xfrm>
            <a:off x="9524" y="1289"/>
            <a:ext cx="12192000" cy="71587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9" name="Google Shape;109;p36"/>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chemeClr val="dk1"/>
              </a:buClr>
              <a:buSzPts val="3800"/>
              <a:buFont typeface="Open Sans"/>
              <a:buNone/>
            </a:pPr>
            <a:r>
              <a:rPr lang="en-US" sz="3200">
                <a:solidFill>
                  <a:schemeClr val="dk1"/>
                </a:solidFill>
              </a:rPr>
              <a:t>Introdução </a:t>
            </a:r>
            <a:endParaRPr sz="3200">
              <a:solidFill>
                <a:schemeClr val="dk1"/>
              </a:solidFill>
            </a:endParaRPr>
          </a:p>
        </p:txBody>
      </p:sp>
      <p:pic>
        <p:nvPicPr>
          <p:cNvPr id="110" name="Google Shape;110;p36"/>
          <p:cNvPicPr preferRelativeResize="0"/>
          <p:nvPr/>
        </p:nvPicPr>
        <p:blipFill rotWithShape="1">
          <a:blip r:embed="rId3">
            <a:alphaModFix/>
          </a:blip>
          <a:srcRect b="0" l="0" r="0" t="0"/>
          <a:stretch/>
        </p:blipFill>
        <p:spPr>
          <a:xfrm>
            <a:off x="9630587" y="4313382"/>
            <a:ext cx="2022743" cy="202274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37"/>
          <p:cNvSpPr txBox="1"/>
          <p:nvPr>
            <p:ph idx="1" type="body"/>
          </p:nvPr>
        </p:nvSpPr>
        <p:spPr>
          <a:xfrm>
            <a:off x="97971" y="873580"/>
            <a:ext cx="5910944" cy="5902778"/>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lt2"/>
              </a:buClr>
              <a:buSzPts val="1800"/>
              <a:buNone/>
            </a:pPr>
            <a:r>
              <a:t/>
            </a:r>
            <a:endParaRPr/>
          </a:p>
          <a:p>
            <a:pPr indent="-171450" lvl="0" marL="285750" rtl="0" algn="just">
              <a:lnSpc>
                <a:spcPct val="90000"/>
              </a:lnSpc>
              <a:spcBef>
                <a:spcPts val="1000"/>
              </a:spcBef>
              <a:spcAft>
                <a:spcPts val="0"/>
              </a:spcAft>
              <a:buClr>
                <a:schemeClr val="lt2"/>
              </a:buClr>
              <a:buSzPts val="1800"/>
              <a:buFont typeface="Noto Sans Symbols"/>
              <a:buNone/>
            </a:pPr>
            <a:r>
              <a:t/>
            </a:r>
            <a:endParaRPr/>
          </a:p>
          <a:p>
            <a:pPr indent="0" lvl="0" marL="0" rtl="0" algn="just">
              <a:lnSpc>
                <a:spcPct val="90000"/>
              </a:lnSpc>
              <a:spcBef>
                <a:spcPts val="1000"/>
              </a:spcBef>
              <a:spcAft>
                <a:spcPts val="0"/>
              </a:spcAft>
              <a:buClr>
                <a:schemeClr val="lt2"/>
              </a:buClr>
              <a:buSzPts val="1800"/>
              <a:buNone/>
            </a:pPr>
            <a:r>
              <a:t/>
            </a:r>
            <a:endParaRPr/>
          </a:p>
          <a:p>
            <a:pPr indent="0" lvl="0" marL="0" rtl="0" algn="just">
              <a:lnSpc>
                <a:spcPct val="90000"/>
              </a:lnSpc>
              <a:spcBef>
                <a:spcPts val="1000"/>
              </a:spcBef>
              <a:spcAft>
                <a:spcPts val="0"/>
              </a:spcAft>
              <a:buClr>
                <a:schemeClr val="lt2"/>
              </a:buClr>
              <a:buSzPts val="1800"/>
              <a:buNone/>
            </a:pPr>
            <a:r>
              <a:t/>
            </a:r>
            <a:endParaRPr/>
          </a:p>
        </p:txBody>
      </p:sp>
      <p:sp>
        <p:nvSpPr>
          <p:cNvPr id="116" name="Google Shape;116;p37"/>
          <p:cNvSpPr txBox="1"/>
          <p:nvPr>
            <p:ph idx="2" type="body"/>
          </p:nvPr>
        </p:nvSpPr>
        <p:spPr>
          <a:xfrm>
            <a:off x="8503642" y="1456266"/>
            <a:ext cx="2478302" cy="4795721"/>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000"/>
              </a:spcBef>
              <a:spcAft>
                <a:spcPts val="0"/>
              </a:spcAft>
              <a:buSzPts val="1800"/>
              <a:buNone/>
            </a:pPr>
            <a:r>
              <a:rPr lang="en-US">
                <a:solidFill>
                  <a:srgbClr val="636A6F"/>
                </a:solidFill>
              </a:rPr>
              <a:t>A análise das práticas profissionais seguidas por um grupo específico de pessoas pode levar à </a:t>
            </a:r>
            <a:r>
              <a:rPr b="1" lang="en-US">
                <a:solidFill>
                  <a:srgbClr val="9868BD"/>
                </a:solidFill>
              </a:rPr>
              <a:t>identificação das necessidades de formação </a:t>
            </a:r>
            <a:r>
              <a:rPr lang="en-US">
                <a:solidFill>
                  <a:srgbClr val="636A6F"/>
                </a:solidFill>
              </a:rPr>
              <a:t>de uma determinada organização. Ao mesmo tempo, pode levar </a:t>
            </a:r>
            <a:r>
              <a:rPr b="1" lang="en-US">
                <a:solidFill>
                  <a:srgbClr val="9868BD"/>
                </a:solidFill>
              </a:rPr>
              <a:t>ao nível desejável de conhecimentos ou competências entre grupos específicos</a:t>
            </a:r>
            <a:r>
              <a:rPr lang="en-US">
                <a:solidFill>
                  <a:srgbClr val="636A6F"/>
                </a:solidFill>
              </a:rPr>
              <a:t>.</a:t>
            </a:r>
            <a:endParaRPr>
              <a:solidFill>
                <a:srgbClr val="636A6F"/>
              </a:solidFill>
            </a:endParaRPr>
          </a:p>
          <a:p>
            <a:pPr indent="0" lvl="0" marL="0" rtl="0" algn="just">
              <a:lnSpc>
                <a:spcPct val="90000"/>
              </a:lnSpc>
              <a:spcBef>
                <a:spcPts val="1800"/>
              </a:spcBef>
              <a:spcAft>
                <a:spcPts val="0"/>
              </a:spcAft>
              <a:buClr>
                <a:schemeClr val="lt2"/>
              </a:buClr>
              <a:buSzPts val="1800"/>
              <a:buNone/>
            </a:pPr>
            <a:r>
              <a:t/>
            </a:r>
            <a:endParaRPr>
              <a:solidFill>
                <a:srgbClr val="636A6F"/>
              </a:solidFill>
            </a:endParaRPr>
          </a:p>
          <a:p>
            <a:pPr indent="0" lvl="0" marL="0" rtl="0" algn="just">
              <a:lnSpc>
                <a:spcPct val="90000"/>
              </a:lnSpc>
              <a:spcBef>
                <a:spcPts val="1000"/>
              </a:spcBef>
              <a:spcAft>
                <a:spcPts val="0"/>
              </a:spcAft>
              <a:buClr>
                <a:schemeClr val="lt2"/>
              </a:buClr>
              <a:buSzPts val="1800"/>
              <a:buNone/>
            </a:pPr>
            <a:r>
              <a:t/>
            </a:r>
            <a:endParaRPr/>
          </a:p>
        </p:txBody>
      </p:sp>
      <p:sp>
        <p:nvSpPr>
          <p:cNvPr id="117" name="Google Shape;117;p37"/>
          <p:cNvSpPr txBox="1"/>
          <p:nvPr/>
        </p:nvSpPr>
        <p:spPr>
          <a:xfrm>
            <a:off x="1101306" y="1590136"/>
            <a:ext cx="2743200" cy="45242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636A6F"/>
                </a:solidFill>
                <a:latin typeface="Open Sans Light"/>
                <a:ea typeface="Open Sans Light"/>
                <a:cs typeface="Open Sans Light"/>
                <a:sym typeface="Open Sans Light"/>
              </a:rPr>
              <a:t>Ao analisar a situação atual de uma organização, é importante </a:t>
            </a:r>
            <a:r>
              <a:rPr b="1" i="0" lang="en-US" sz="1800" u="none" cap="none" strike="noStrike">
                <a:solidFill>
                  <a:srgbClr val="9868BD"/>
                </a:solidFill>
                <a:latin typeface="Open Sans Light"/>
                <a:ea typeface="Open Sans Light"/>
                <a:cs typeface="Open Sans Light"/>
                <a:sym typeface="Open Sans Light"/>
              </a:rPr>
              <a:t>observar a realidade do grupo-alvo </a:t>
            </a:r>
            <a:r>
              <a:rPr b="0" i="0" lang="en-US" sz="1800" u="none" cap="none" strike="noStrike">
                <a:solidFill>
                  <a:srgbClr val="636A6F"/>
                </a:solidFill>
                <a:latin typeface="Open Sans Light"/>
                <a:ea typeface="Open Sans Light"/>
                <a:cs typeface="Open Sans Light"/>
                <a:sym typeface="Open Sans Light"/>
              </a:rPr>
              <a:t>que precisa de ser formado. Por outras palavras, é revelante concentrarmo-nos na sua forma de trabalhar, nas questões que poderão enfrentar na execução das suas tarefas e nas áreas que terão de ser melhoradas. </a:t>
            </a:r>
            <a:endParaRPr b="0" i="0" sz="1800" u="none" cap="none" strike="noStrike">
              <a:solidFill>
                <a:srgbClr val="636A6F"/>
              </a:solidFill>
              <a:latin typeface="Open Sans Light"/>
              <a:ea typeface="Open Sans Light"/>
              <a:cs typeface="Open Sans Light"/>
              <a:sym typeface="Open Sans Light"/>
            </a:endParaRPr>
          </a:p>
        </p:txBody>
      </p:sp>
      <p:sp>
        <p:nvSpPr>
          <p:cNvPr id="118" name="Google Shape;118;p37"/>
          <p:cNvSpPr/>
          <p:nvPr/>
        </p:nvSpPr>
        <p:spPr>
          <a:xfrm>
            <a:off x="9524" y="1289"/>
            <a:ext cx="12192000" cy="71587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9" name="Google Shape;119;p37"/>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chemeClr val="dk1"/>
              </a:buClr>
              <a:buSzPts val="3800"/>
              <a:buFont typeface="Open Sans"/>
              <a:buNone/>
            </a:pPr>
            <a:r>
              <a:rPr lang="en-US" sz="3200">
                <a:solidFill>
                  <a:schemeClr val="dk1"/>
                </a:solidFill>
              </a:rPr>
              <a:t>Introdução </a:t>
            </a:r>
            <a:endParaRPr sz="3200">
              <a:solidFill>
                <a:schemeClr val="dk1"/>
              </a:solidFill>
            </a:endParaRPr>
          </a:p>
        </p:txBody>
      </p:sp>
      <p:pic>
        <p:nvPicPr>
          <p:cNvPr descr="Prancheta com visto com preenchimento sólido" id="120" name="Google Shape;120;p37"/>
          <p:cNvPicPr preferRelativeResize="0"/>
          <p:nvPr/>
        </p:nvPicPr>
        <p:blipFill rotWithShape="1">
          <a:blip r:embed="rId3">
            <a:alphaModFix/>
          </a:blip>
          <a:srcRect b="0" l="0" r="0" t="0"/>
          <a:stretch/>
        </p:blipFill>
        <p:spPr>
          <a:xfrm>
            <a:off x="4402404" y="1846118"/>
            <a:ext cx="3335482" cy="33354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38"/>
          <p:cNvSpPr txBox="1"/>
          <p:nvPr>
            <p:ph idx="1" type="body"/>
          </p:nvPr>
        </p:nvSpPr>
        <p:spPr>
          <a:xfrm>
            <a:off x="97971" y="1462684"/>
            <a:ext cx="6581231" cy="5313673"/>
          </a:xfrm>
          <a:prstGeom prst="rect">
            <a:avLst/>
          </a:prstGeom>
          <a:noFill/>
          <a:ln>
            <a:noFill/>
          </a:ln>
        </p:spPr>
        <p:txBody>
          <a:bodyPr anchorCtr="0" anchor="t" bIns="45700" lIns="91425" spcFirstLastPara="1" rIns="91425" wrap="square" tIns="45700">
            <a:noAutofit/>
          </a:bodyPr>
          <a:lstStyle/>
          <a:p>
            <a:pPr indent="-171450" lvl="0" marL="285750" rtl="0" algn="just">
              <a:lnSpc>
                <a:spcPct val="90000"/>
              </a:lnSpc>
              <a:spcBef>
                <a:spcPts val="0"/>
              </a:spcBef>
              <a:spcAft>
                <a:spcPts val="0"/>
              </a:spcAft>
              <a:buClr>
                <a:schemeClr val="lt2"/>
              </a:buClr>
              <a:buSzPts val="1800"/>
              <a:buFont typeface="Noto Sans Symbols"/>
              <a:buNone/>
            </a:pPr>
            <a:r>
              <a:t/>
            </a:r>
            <a:endParaRPr>
              <a:latin typeface="Open Sans Light"/>
              <a:ea typeface="Open Sans Light"/>
              <a:cs typeface="Open Sans Light"/>
              <a:sym typeface="Open Sans Light"/>
            </a:endParaRPr>
          </a:p>
          <a:p>
            <a:pPr indent="-171450" lvl="0" marL="285750" rtl="0" algn="just">
              <a:lnSpc>
                <a:spcPct val="90000"/>
              </a:lnSpc>
              <a:spcBef>
                <a:spcPts val="1000"/>
              </a:spcBef>
              <a:spcAft>
                <a:spcPts val="0"/>
              </a:spcAft>
              <a:buClr>
                <a:schemeClr val="lt2"/>
              </a:buClr>
              <a:buSzPts val="1800"/>
              <a:buFont typeface="Noto Sans Symbols"/>
              <a:buNone/>
            </a:pPr>
            <a:r>
              <a:t/>
            </a:r>
            <a:endParaRPr>
              <a:latin typeface="Open Sans Light"/>
              <a:ea typeface="Open Sans Light"/>
              <a:cs typeface="Open Sans Light"/>
              <a:sym typeface="Open Sans Light"/>
            </a:endParaRPr>
          </a:p>
          <a:p>
            <a:pPr indent="-285750" lvl="0" marL="285750" rtl="0" algn="just">
              <a:lnSpc>
                <a:spcPct val="107000"/>
              </a:lnSpc>
              <a:spcBef>
                <a:spcPts val="1000"/>
              </a:spcBef>
              <a:spcAft>
                <a:spcPts val="0"/>
              </a:spcAft>
              <a:buClr>
                <a:srgbClr val="BDE5E0"/>
              </a:buClr>
              <a:buSzPts val="1800"/>
              <a:buFont typeface="Arial"/>
              <a:buChar char="•"/>
            </a:pPr>
            <a:r>
              <a:rPr lang="en-US"/>
              <a:t>Coordenadores, profissionais de recursos humanos e gestores de equipa melhorarão as suas capacidades de observação e serão capazes de identificar e abordar quaisquer lacunas e necessidades relacionadas com as diferenças geracionais nas suas organizações que possam ser abordadas através da formação e da educação.</a:t>
            </a:r>
            <a:endParaRPr/>
          </a:p>
          <a:p>
            <a:pPr indent="-285750" lvl="0" marL="285750" rtl="0" algn="just">
              <a:lnSpc>
                <a:spcPct val="107000"/>
              </a:lnSpc>
              <a:spcBef>
                <a:spcPts val="1800"/>
              </a:spcBef>
              <a:spcAft>
                <a:spcPts val="800"/>
              </a:spcAft>
              <a:buClr>
                <a:srgbClr val="BDE5E0"/>
              </a:buClr>
              <a:buSzPts val="1800"/>
              <a:buFont typeface="Arial"/>
              <a:buChar char="•"/>
            </a:pPr>
            <a:r>
              <a:rPr lang="en-US"/>
              <a:t>Profissionais de entidades de ensino e formação profissional melhorarão a sua capacidade de desenvolver conteúdos de formação específicos, que respondam às necessidades de formação que resultam de diferenças intergeracionais no local de trabalho.</a:t>
            </a:r>
            <a:endParaRPr/>
          </a:p>
        </p:txBody>
      </p:sp>
      <p:sp>
        <p:nvSpPr>
          <p:cNvPr id="126" name="Google Shape;126;p38"/>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rPr lang="en-US"/>
              <a:t>Após a conclusão deste módulo espera-se que:</a:t>
            </a:r>
            <a:endParaRPr/>
          </a:p>
        </p:txBody>
      </p:sp>
      <p:sp>
        <p:nvSpPr>
          <p:cNvPr id="127" name="Google Shape;127;p38"/>
          <p:cNvSpPr/>
          <p:nvPr/>
        </p:nvSpPr>
        <p:spPr>
          <a:xfrm>
            <a:off x="9524" y="1289"/>
            <a:ext cx="12192000" cy="71587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8" name="Google Shape;128;p38"/>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chemeClr val="dk1"/>
              </a:buClr>
              <a:buSzPts val="3800"/>
              <a:buFont typeface="Open Sans"/>
              <a:buNone/>
            </a:pPr>
            <a:r>
              <a:rPr lang="en-US" sz="3200">
                <a:solidFill>
                  <a:schemeClr val="dk1"/>
                </a:solidFill>
              </a:rPr>
              <a:t>Resultados da aprendizagem</a:t>
            </a:r>
            <a:endParaRPr sz="3200">
              <a:solidFill>
                <a:schemeClr val="dk1"/>
              </a:solidFill>
            </a:endParaRPr>
          </a:p>
        </p:txBody>
      </p:sp>
      <p:pic>
        <p:nvPicPr>
          <p:cNvPr id="129" name="Google Shape;129;p38"/>
          <p:cNvPicPr preferRelativeResize="0"/>
          <p:nvPr/>
        </p:nvPicPr>
        <p:blipFill rotWithShape="1">
          <a:blip r:embed="rId3">
            <a:alphaModFix/>
          </a:blip>
          <a:srcRect b="0" l="0" r="0" t="0"/>
          <a:stretch/>
        </p:blipFill>
        <p:spPr>
          <a:xfrm>
            <a:off x="7899057" y="2460786"/>
            <a:ext cx="3362074" cy="308103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39"/>
          <p:cNvSpPr txBox="1"/>
          <p:nvPr>
            <p:ph idx="1" type="body"/>
          </p:nvPr>
        </p:nvSpPr>
        <p:spPr>
          <a:xfrm>
            <a:off x="97971" y="1462684"/>
            <a:ext cx="5910944" cy="5313673"/>
          </a:xfrm>
          <a:prstGeom prst="rect">
            <a:avLst/>
          </a:prstGeom>
          <a:noFill/>
          <a:ln>
            <a:noFill/>
          </a:ln>
        </p:spPr>
        <p:txBody>
          <a:bodyPr anchorCtr="0" anchor="t" bIns="45700" lIns="91425" spcFirstLastPara="1" rIns="91425" wrap="square" tIns="45700">
            <a:noAutofit/>
          </a:bodyPr>
          <a:lstStyle/>
          <a:p>
            <a:pPr indent="-171450" lvl="0" marL="285750" rtl="0" algn="just">
              <a:lnSpc>
                <a:spcPct val="90000"/>
              </a:lnSpc>
              <a:spcBef>
                <a:spcPts val="0"/>
              </a:spcBef>
              <a:spcAft>
                <a:spcPts val="0"/>
              </a:spcAft>
              <a:buClr>
                <a:schemeClr val="lt2"/>
              </a:buClr>
              <a:buSzPts val="1800"/>
              <a:buFont typeface="Noto Sans Symbols"/>
              <a:buNone/>
            </a:pPr>
            <a:r>
              <a:t/>
            </a:r>
            <a:endParaRPr/>
          </a:p>
          <a:p>
            <a:pPr indent="-171450" lvl="0" marL="285750" rtl="0" algn="just">
              <a:lnSpc>
                <a:spcPct val="90000"/>
              </a:lnSpc>
              <a:spcBef>
                <a:spcPts val="1000"/>
              </a:spcBef>
              <a:spcAft>
                <a:spcPts val="0"/>
              </a:spcAft>
              <a:buClr>
                <a:schemeClr val="lt2"/>
              </a:buClr>
              <a:buSzPts val="1800"/>
              <a:buFont typeface="Noto Sans Symbols"/>
              <a:buNone/>
            </a:pPr>
            <a:r>
              <a:t/>
            </a:r>
            <a:endParaRPr>
              <a:latin typeface="Open Sans Light"/>
              <a:ea typeface="Open Sans Light"/>
              <a:cs typeface="Open Sans Light"/>
              <a:sym typeface="Open Sans Light"/>
            </a:endParaRPr>
          </a:p>
          <a:p>
            <a:pPr indent="-171450" lvl="0" marL="285750" rtl="0" algn="just">
              <a:lnSpc>
                <a:spcPct val="90000"/>
              </a:lnSpc>
              <a:spcBef>
                <a:spcPts val="1000"/>
              </a:spcBef>
              <a:spcAft>
                <a:spcPts val="0"/>
              </a:spcAft>
              <a:buClr>
                <a:schemeClr val="lt2"/>
              </a:buClr>
              <a:buSzPts val="1800"/>
              <a:buFont typeface="Noto Sans Symbols"/>
              <a:buNone/>
            </a:pPr>
            <a:r>
              <a:t/>
            </a:r>
            <a:endParaRPr>
              <a:latin typeface="Open Sans Light"/>
              <a:ea typeface="Open Sans Light"/>
              <a:cs typeface="Open Sans Light"/>
              <a:sym typeface="Open Sans Light"/>
            </a:endParaRPr>
          </a:p>
          <a:p>
            <a:pPr indent="-285750" lvl="0" marL="285750" rtl="0" algn="l">
              <a:lnSpc>
                <a:spcPct val="107000"/>
              </a:lnSpc>
              <a:spcBef>
                <a:spcPts val="1000"/>
              </a:spcBef>
              <a:spcAft>
                <a:spcPts val="0"/>
              </a:spcAft>
              <a:buClr>
                <a:srgbClr val="93D4CC"/>
              </a:buClr>
              <a:buSzPts val="1800"/>
              <a:buFont typeface="Arial"/>
              <a:buChar char="•"/>
            </a:pPr>
            <a:r>
              <a:rPr lang="en-US"/>
              <a:t>Coordenadores, profissionais de recursos humanos, gestores de equipa,  formadores e outros profissionais com experiência relevante e profissionais de entidades de ensino e formação profissional capacitar-se-ão em métodos eficazes de análise das necessidades de formação.</a:t>
            </a:r>
            <a:endParaRPr/>
          </a:p>
          <a:p>
            <a:pPr indent="-285750" lvl="0" marL="285750" rtl="0" algn="l">
              <a:lnSpc>
                <a:spcPct val="107000"/>
              </a:lnSpc>
              <a:spcBef>
                <a:spcPts val="1800"/>
              </a:spcBef>
              <a:spcAft>
                <a:spcPts val="800"/>
              </a:spcAft>
              <a:buClr>
                <a:srgbClr val="93D4CC"/>
              </a:buClr>
              <a:buSzPts val="1800"/>
              <a:buFont typeface="Arial"/>
              <a:buChar char="•"/>
            </a:pPr>
            <a:r>
              <a:rPr lang="en-US"/>
              <a:t>Os coordenadores, profissionais de recursos humanos, gestores de equipa irão selecionar soluções de formação que estejam alinhadas com as competências necessárias para a realização dos objetivos das suas organizações.</a:t>
            </a:r>
            <a:endParaRPr/>
          </a:p>
        </p:txBody>
      </p:sp>
      <p:sp>
        <p:nvSpPr>
          <p:cNvPr id="135" name="Google Shape;135;p39"/>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rPr lang="en-US"/>
              <a:t>Após a conclusão deste módulo espera-se que:</a:t>
            </a:r>
            <a:endParaRPr/>
          </a:p>
        </p:txBody>
      </p:sp>
      <p:sp>
        <p:nvSpPr>
          <p:cNvPr id="136" name="Google Shape;136;p39"/>
          <p:cNvSpPr/>
          <p:nvPr/>
        </p:nvSpPr>
        <p:spPr>
          <a:xfrm>
            <a:off x="9524" y="1289"/>
            <a:ext cx="12192000" cy="71587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7" name="Google Shape;137;p39"/>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chemeClr val="dk1"/>
              </a:buClr>
              <a:buSzPts val="3800"/>
              <a:buFont typeface="Open Sans"/>
              <a:buNone/>
            </a:pPr>
            <a:r>
              <a:rPr lang="en-US" sz="3200">
                <a:solidFill>
                  <a:schemeClr val="dk1"/>
                </a:solidFill>
              </a:rPr>
              <a:t>Resultados da aprendizagem</a:t>
            </a:r>
            <a:endParaRPr sz="3200">
              <a:solidFill>
                <a:schemeClr val="dk1"/>
              </a:solidFill>
            </a:endParaRPr>
          </a:p>
        </p:txBody>
      </p:sp>
      <p:pic>
        <p:nvPicPr>
          <p:cNvPr id="138" name="Google Shape;138;p39"/>
          <p:cNvPicPr preferRelativeResize="0"/>
          <p:nvPr/>
        </p:nvPicPr>
        <p:blipFill rotWithShape="1">
          <a:blip r:embed="rId3">
            <a:alphaModFix/>
          </a:blip>
          <a:srcRect b="0" l="0" r="0" t="0"/>
          <a:stretch/>
        </p:blipFill>
        <p:spPr>
          <a:xfrm>
            <a:off x="7899057" y="2460786"/>
            <a:ext cx="3362074" cy="308103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40"/>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52BAAD"/>
              </a:buClr>
              <a:buSzPct val="74074"/>
              <a:buFont typeface="Open Sans"/>
              <a:buNone/>
            </a:pPr>
            <a:br>
              <a:rPr lang="en-US" sz="3000"/>
            </a:br>
            <a:r>
              <a:rPr lang="en-US" sz="3000"/>
              <a:t>Módulo 2 </a:t>
            </a:r>
            <a:br>
              <a:rPr lang="en-US" sz="3000"/>
            </a:br>
            <a:br>
              <a:rPr lang="en-US" sz="3000"/>
            </a:br>
            <a:r>
              <a:rPr lang="en-US" sz="3000"/>
              <a:t>Atividades</a:t>
            </a:r>
            <a:br>
              <a:rPr lang="en-US"/>
            </a:b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41"/>
          <p:cNvSpPr/>
          <p:nvPr/>
        </p:nvSpPr>
        <p:spPr>
          <a:xfrm>
            <a:off x="9524" y="1289"/>
            <a:ext cx="12192000" cy="71587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9" name="Google Shape;149;p41"/>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chemeClr val="dk1"/>
              </a:buClr>
              <a:buSzPts val="3800"/>
              <a:buFont typeface="Open Sans"/>
              <a:buNone/>
            </a:pPr>
            <a:r>
              <a:rPr lang="en-US" sz="3200">
                <a:solidFill>
                  <a:schemeClr val="dk1"/>
                </a:solidFill>
              </a:rPr>
              <a:t>Atividades</a:t>
            </a:r>
            <a:endParaRPr sz="3200">
              <a:solidFill>
                <a:schemeClr val="dk1"/>
              </a:solidFill>
            </a:endParaRPr>
          </a:p>
        </p:txBody>
      </p:sp>
      <p:graphicFrame>
        <p:nvGraphicFramePr>
          <p:cNvPr id="150" name="Google Shape;150;p41"/>
          <p:cNvGraphicFramePr/>
          <p:nvPr/>
        </p:nvGraphicFramePr>
        <p:xfrm>
          <a:off x="225756" y="877874"/>
          <a:ext cx="3000000" cy="3000000"/>
        </p:xfrm>
        <a:graphic>
          <a:graphicData uri="http://schemas.openxmlformats.org/drawingml/2006/table">
            <a:tbl>
              <a:tblPr bandRow="1" firstCol="1" firstRow="1">
                <a:noFill/>
                <a:tableStyleId>{B850F315-FCD0-4348-8E39-625F7DE68C05}</a:tableStyleId>
              </a:tblPr>
              <a:tblGrid>
                <a:gridCol w="2969075"/>
                <a:gridCol w="8755875"/>
              </a:tblGrid>
              <a:tr h="768125">
                <a:tc gridSpan="2">
                  <a:txBody>
                    <a:bodyPr/>
                    <a:lstStyle/>
                    <a:p>
                      <a:pPr indent="0" lvl="0" marL="0" marR="0" rtl="0" algn="l">
                        <a:lnSpc>
                          <a:spcPct val="107000"/>
                        </a:lnSpc>
                        <a:spcBef>
                          <a:spcPts val="0"/>
                        </a:spcBef>
                        <a:spcAft>
                          <a:spcPts val="0"/>
                        </a:spcAft>
                        <a:buClr>
                          <a:srgbClr val="000000"/>
                        </a:buClr>
                        <a:buSzPts val="2400"/>
                        <a:buFont typeface="Arial"/>
                        <a:buNone/>
                      </a:pPr>
                      <a:r>
                        <a:rPr b="1" lang="en-US" sz="2400" u="none" cap="none" strike="noStrike">
                          <a:solidFill>
                            <a:schemeClr val="dk1"/>
                          </a:solidFill>
                          <a:latin typeface="Open Sans"/>
                          <a:ea typeface="Open Sans"/>
                          <a:cs typeface="Open Sans"/>
                          <a:sym typeface="Open Sans"/>
                        </a:rPr>
                        <a:t>Atividade 1.1</a:t>
                      </a:r>
                      <a:endParaRPr b="1" sz="2400" u="none" cap="none" strike="noStrike">
                        <a:solidFill>
                          <a:schemeClr val="dk1"/>
                        </a:solidFill>
                        <a:latin typeface="Open Sans"/>
                        <a:ea typeface="Open Sans"/>
                        <a:cs typeface="Open Sans"/>
                        <a:sym typeface="Open Sans"/>
                      </a:endParaRPr>
                    </a:p>
                  </a:txBody>
                  <a:tcPr marT="0" marB="0" marR="68575" marL="68575" anchor="ctr"/>
                </a:tc>
                <a:tc hMerge="1"/>
              </a:tr>
              <a:tr h="614600">
                <a:tc>
                  <a:txBody>
                    <a:bodyPr/>
                    <a:lstStyle/>
                    <a:p>
                      <a:pPr indent="0" lvl="0" marL="0" marR="0" rtl="0" algn="l">
                        <a:lnSpc>
                          <a:spcPct val="107000"/>
                        </a:lnSpc>
                        <a:spcBef>
                          <a:spcPts val="0"/>
                        </a:spcBef>
                        <a:spcAft>
                          <a:spcPts val="0"/>
                        </a:spcAft>
                        <a:buClr>
                          <a:srgbClr val="000000"/>
                        </a:buClr>
                        <a:buSzPts val="2200"/>
                        <a:buFont typeface="Arial"/>
                        <a:buNone/>
                      </a:pPr>
                      <a:r>
                        <a:rPr b="1" lang="en-US" sz="2200" u="none" cap="none" strike="noStrike">
                          <a:solidFill>
                            <a:schemeClr val="dk1"/>
                          </a:solidFill>
                          <a:latin typeface="Open Sans"/>
                          <a:ea typeface="Open Sans"/>
                          <a:cs typeface="Open Sans"/>
                          <a:sym typeface="Open Sans"/>
                        </a:rPr>
                        <a:t>Designação: </a:t>
                      </a:r>
                      <a:endParaRPr b="1" sz="2200" u="none" cap="none" strike="noStrike">
                        <a:solidFill>
                          <a:schemeClr val="dk1"/>
                        </a:solidFill>
                        <a:latin typeface="Open Sans"/>
                        <a:ea typeface="Open Sans"/>
                        <a:cs typeface="Open Sans"/>
                        <a:sym typeface="Open Sans"/>
                      </a:endParaRPr>
                    </a:p>
                  </a:txBody>
                  <a:tcPr marT="0" marB="0" marR="68575" marL="68575" anchor="ctr"/>
                </a:tc>
                <a:tc>
                  <a:txBody>
                    <a:bodyPr/>
                    <a:lstStyle/>
                    <a:p>
                      <a:pPr indent="0" lvl="0" marL="0" marR="0" rtl="0" algn="l">
                        <a:lnSpc>
                          <a:spcPct val="107000"/>
                        </a:lnSpc>
                        <a:spcBef>
                          <a:spcPts val="0"/>
                        </a:spcBef>
                        <a:spcAft>
                          <a:spcPts val="0"/>
                        </a:spcAft>
                        <a:buClr>
                          <a:srgbClr val="000000"/>
                        </a:buClr>
                        <a:buSzPts val="2000"/>
                        <a:buFont typeface="Arial"/>
                        <a:buNone/>
                      </a:pPr>
                      <a:r>
                        <a:rPr b="1" i="0" lang="en-US" sz="2000" u="none" cap="none" strike="noStrike">
                          <a:solidFill>
                            <a:schemeClr val="lt1"/>
                          </a:solidFill>
                          <a:latin typeface="Open Sans Light"/>
                          <a:ea typeface="Open Sans Light"/>
                          <a:cs typeface="Open Sans Light"/>
                          <a:sym typeface="Open Sans Light"/>
                        </a:rPr>
                        <a:t>Compreender as necessidades de formação dos indivíduos </a:t>
                      </a:r>
                      <a:endParaRPr b="1" i="0" sz="2000" u="none" cap="none" strike="noStrike">
                        <a:solidFill>
                          <a:schemeClr val="lt1"/>
                        </a:solidFill>
                        <a:latin typeface="Open Sans Light"/>
                        <a:ea typeface="Open Sans Light"/>
                        <a:cs typeface="Open Sans Light"/>
                        <a:sym typeface="Open Sans Light"/>
                      </a:endParaRPr>
                    </a:p>
                  </a:txBody>
                  <a:tcPr marT="0" marB="0" marR="68575" marL="68575" anchor="ctr"/>
                </a:tc>
              </a:tr>
              <a:tr h="609600">
                <a:tc>
                  <a:txBody>
                    <a:bodyPr/>
                    <a:lstStyle/>
                    <a:p>
                      <a:pPr indent="0" lvl="0" marL="0" marR="0" rtl="0" algn="l">
                        <a:lnSpc>
                          <a:spcPct val="107000"/>
                        </a:lnSpc>
                        <a:spcBef>
                          <a:spcPts val="0"/>
                        </a:spcBef>
                        <a:spcAft>
                          <a:spcPts val="0"/>
                        </a:spcAft>
                        <a:buClr>
                          <a:srgbClr val="000000"/>
                        </a:buClr>
                        <a:buSzPts val="2200"/>
                        <a:buFont typeface="Arial"/>
                        <a:buNone/>
                      </a:pPr>
                      <a:r>
                        <a:rPr b="1" lang="en-US" sz="2200" u="none" cap="none" strike="noStrike">
                          <a:solidFill>
                            <a:schemeClr val="dk1"/>
                          </a:solidFill>
                          <a:latin typeface="Open Sans"/>
                          <a:ea typeface="Open Sans"/>
                          <a:cs typeface="Open Sans"/>
                          <a:sym typeface="Open Sans"/>
                        </a:rPr>
                        <a:t>Implementação:</a:t>
                      </a:r>
                      <a:endParaRPr b="1" sz="2200" u="none" cap="none" strike="noStrike">
                        <a:solidFill>
                          <a:schemeClr val="dk1"/>
                        </a:solidFill>
                        <a:latin typeface="Open Sans"/>
                        <a:ea typeface="Open Sans"/>
                        <a:cs typeface="Open Sans"/>
                        <a:sym typeface="Open Sans"/>
                      </a:endParaRPr>
                    </a:p>
                  </a:txBody>
                  <a:tcPr marT="0" marB="0" marR="68575" marL="68575" anchor="ctr"/>
                </a:tc>
                <a:tc>
                  <a:txBody>
                    <a:bodyPr/>
                    <a:lstStyle/>
                    <a:p>
                      <a:pPr indent="0" lvl="0" marL="0" marR="0" rtl="0" algn="l">
                        <a:lnSpc>
                          <a:spcPct val="107000"/>
                        </a:lnSpc>
                        <a:spcBef>
                          <a:spcPts val="0"/>
                        </a:spcBef>
                        <a:spcAft>
                          <a:spcPts val="0"/>
                        </a:spcAft>
                        <a:buClr>
                          <a:srgbClr val="000000"/>
                        </a:buClr>
                        <a:buSzPts val="2000"/>
                        <a:buFont typeface="Arial"/>
                        <a:buNone/>
                      </a:pPr>
                      <a:r>
                        <a:rPr b="1" lang="en-US" sz="2000" u="none" cap="none" strike="noStrike">
                          <a:solidFill>
                            <a:schemeClr val="lt1"/>
                          </a:solidFill>
                          <a:latin typeface="Open Sans Light"/>
                          <a:ea typeface="Open Sans Light"/>
                          <a:cs typeface="Open Sans Light"/>
                          <a:sym typeface="Open Sans Light"/>
                        </a:rPr>
                        <a:t>Presencial / </a:t>
                      </a:r>
                      <a:r>
                        <a:rPr b="1" i="1" lang="en-US" sz="2000" u="none" cap="none" strike="noStrike">
                          <a:solidFill>
                            <a:schemeClr val="lt1"/>
                          </a:solidFill>
                          <a:latin typeface="Open Sans Light"/>
                          <a:ea typeface="Open Sans Light"/>
                          <a:cs typeface="Open Sans Light"/>
                          <a:sym typeface="Open Sans Light"/>
                        </a:rPr>
                        <a:t>Online </a:t>
                      </a:r>
                      <a:endParaRPr b="1" i="1" sz="2000" u="none" cap="none" strike="noStrike">
                        <a:solidFill>
                          <a:schemeClr val="lt1"/>
                        </a:solidFill>
                        <a:latin typeface="Open Sans Light"/>
                        <a:ea typeface="Open Sans Light"/>
                        <a:cs typeface="Open Sans Light"/>
                        <a:sym typeface="Open Sans Light"/>
                      </a:endParaRPr>
                    </a:p>
                  </a:txBody>
                  <a:tcPr marT="0" marB="0" marR="68575" marL="68575" anchor="ctr"/>
                </a:tc>
              </a:tr>
              <a:tr h="777150">
                <a:tc>
                  <a:txBody>
                    <a:bodyPr/>
                    <a:lstStyle/>
                    <a:p>
                      <a:pPr indent="0" lvl="0" marL="0" marR="0" rtl="0" algn="l">
                        <a:lnSpc>
                          <a:spcPct val="107000"/>
                        </a:lnSpc>
                        <a:spcBef>
                          <a:spcPts val="0"/>
                        </a:spcBef>
                        <a:spcAft>
                          <a:spcPts val="0"/>
                        </a:spcAft>
                        <a:buClr>
                          <a:srgbClr val="000000"/>
                        </a:buClr>
                        <a:buSzPts val="2200"/>
                        <a:buFont typeface="Arial"/>
                        <a:buNone/>
                      </a:pPr>
                      <a:r>
                        <a:rPr b="1" lang="en-US" sz="2200" u="none" cap="none" strike="noStrike">
                          <a:solidFill>
                            <a:schemeClr val="dk1"/>
                          </a:solidFill>
                          <a:latin typeface="Open Sans"/>
                          <a:ea typeface="Open Sans"/>
                          <a:cs typeface="Open Sans"/>
                          <a:sym typeface="Open Sans"/>
                        </a:rPr>
                        <a:t>Objetivo: </a:t>
                      </a:r>
                      <a:endParaRPr b="1" sz="2200" u="none" cap="none" strike="noStrike">
                        <a:solidFill>
                          <a:schemeClr val="dk1"/>
                        </a:solidFill>
                        <a:latin typeface="Open Sans"/>
                        <a:ea typeface="Open Sans"/>
                        <a:cs typeface="Open Sans"/>
                        <a:sym typeface="Open Sans"/>
                      </a:endParaRPr>
                    </a:p>
                  </a:txBody>
                  <a:tcPr marT="0" marB="0" marR="68575" marL="68575" anchor="ctr"/>
                </a:tc>
                <a:tc>
                  <a:txBody>
                    <a:bodyPr/>
                    <a:lstStyle/>
                    <a:p>
                      <a:pPr indent="0" lvl="0" marL="0" marR="0" rtl="0" algn="l">
                        <a:lnSpc>
                          <a:spcPct val="100000"/>
                        </a:lnSpc>
                        <a:spcBef>
                          <a:spcPts val="0"/>
                        </a:spcBef>
                        <a:spcAft>
                          <a:spcPts val="0"/>
                        </a:spcAft>
                        <a:buClr>
                          <a:srgbClr val="BDE5E0"/>
                        </a:buClr>
                        <a:buSzPts val="2000"/>
                        <a:buFont typeface="Arial"/>
                        <a:buNone/>
                      </a:pPr>
                      <a:r>
                        <a:rPr b="1" i="0" lang="en-US" sz="2000" u="none" cap="none" strike="noStrike">
                          <a:solidFill>
                            <a:schemeClr val="lt1"/>
                          </a:solidFill>
                          <a:latin typeface="Open Sans Light"/>
                          <a:ea typeface="Open Sans Light"/>
                          <a:cs typeface="Open Sans Light"/>
                          <a:sym typeface="Open Sans Light"/>
                        </a:rPr>
                        <a:t>Definição das necessidades de formação ao nível individual</a:t>
                      </a:r>
                      <a:endParaRPr/>
                    </a:p>
                    <a:p>
                      <a:pPr indent="0" lvl="0" marL="0" marR="0" rtl="0" algn="l">
                        <a:lnSpc>
                          <a:spcPct val="100000"/>
                        </a:lnSpc>
                        <a:spcBef>
                          <a:spcPts val="0"/>
                        </a:spcBef>
                        <a:spcAft>
                          <a:spcPts val="0"/>
                        </a:spcAft>
                        <a:buClr>
                          <a:srgbClr val="BDE5E0"/>
                        </a:buClr>
                        <a:buSzPts val="2000"/>
                        <a:buFont typeface="Arial"/>
                        <a:buNone/>
                      </a:pPr>
                      <a:r>
                        <a:rPr b="1" i="0" lang="en-US" sz="2000" u="none" cap="none" strike="noStrike">
                          <a:solidFill>
                            <a:schemeClr val="lt1"/>
                          </a:solidFill>
                          <a:latin typeface="Open Sans Light"/>
                          <a:ea typeface="Open Sans Light"/>
                          <a:cs typeface="Open Sans Light"/>
                          <a:sym typeface="Open Sans Light"/>
                        </a:rPr>
                        <a:t>Definição de competências relevantes para certos perfis de trabalho  </a:t>
                      </a:r>
                      <a:endParaRPr b="1" i="0" sz="2000" u="none" cap="none" strike="noStrike">
                        <a:solidFill>
                          <a:schemeClr val="lt1"/>
                        </a:solidFill>
                        <a:latin typeface="Open Sans Light"/>
                        <a:ea typeface="Open Sans Light"/>
                        <a:cs typeface="Open Sans Light"/>
                        <a:sym typeface="Open Sans Light"/>
                      </a:endParaRPr>
                    </a:p>
                  </a:txBody>
                  <a:tcPr marT="0" marB="0" marR="68575" marL="68575" anchor="ctr"/>
                </a:tc>
              </a:tr>
              <a:tr h="777150">
                <a:tc>
                  <a:txBody>
                    <a:bodyPr/>
                    <a:lstStyle/>
                    <a:p>
                      <a:pPr indent="0" lvl="0" marL="0" marR="0" rtl="0" algn="l">
                        <a:lnSpc>
                          <a:spcPct val="107000"/>
                        </a:lnSpc>
                        <a:spcBef>
                          <a:spcPts val="0"/>
                        </a:spcBef>
                        <a:spcAft>
                          <a:spcPts val="0"/>
                        </a:spcAft>
                        <a:buClr>
                          <a:srgbClr val="000000"/>
                        </a:buClr>
                        <a:buSzPts val="2200"/>
                        <a:buFont typeface="Arial"/>
                        <a:buNone/>
                      </a:pPr>
                      <a:r>
                        <a:rPr b="1" lang="en-US" sz="2200" u="none" cap="none" strike="noStrike">
                          <a:solidFill>
                            <a:schemeClr val="dk1"/>
                          </a:solidFill>
                          <a:latin typeface="Open Sans"/>
                          <a:ea typeface="Open Sans"/>
                          <a:cs typeface="Open Sans"/>
                          <a:sym typeface="Open Sans"/>
                        </a:rPr>
                        <a:t>Competência/s: </a:t>
                      </a:r>
                      <a:endParaRPr b="1" sz="2200" u="none" cap="none" strike="noStrike">
                        <a:solidFill>
                          <a:schemeClr val="dk1"/>
                        </a:solidFill>
                        <a:latin typeface="Open Sans"/>
                        <a:ea typeface="Open Sans"/>
                        <a:cs typeface="Open Sans"/>
                        <a:sym typeface="Open Sans"/>
                      </a:endParaRPr>
                    </a:p>
                  </a:txBody>
                  <a:tcPr marT="0" marB="0" marR="68575" marL="68575" anchor="ctr"/>
                </a:tc>
                <a:tc>
                  <a:txBody>
                    <a:bodyPr/>
                    <a:lstStyle/>
                    <a:p>
                      <a:pPr indent="0" lvl="0" marL="0" marR="0" rtl="0" algn="l">
                        <a:lnSpc>
                          <a:spcPct val="100000"/>
                        </a:lnSpc>
                        <a:spcBef>
                          <a:spcPts val="0"/>
                        </a:spcBef>
                        <a:spcAft>
                          <a:spcPts val="0"/>
                        </a:spcAft>
                        <a:buClr>
                          <a:srgbClr val="BDE5E0"/>
                        </a:buClr>
                        <a:buSzPts val="2000"/>
                        <a:buFont typeface="Arial"/>
                        <a:buNone/>
                      </a:pPr>
                      <a:r>
                        <a:rPr b="1" i="0" lang="en-US" sz="2000" u="none" cap="none" strike="noStrike">
                          <a:solidFill>
                            <a:schemeClr val="lt1"/>
                          </a:solidFill>
                          <a:latin typeface="Open Sans Light"/>
                          <a:ea typeface="Open Sans Light"/>
                          <a:cs typeface="Open Sans Light"/>
                          <a:sym typeface="Open Sans Light"/>
                        </a:rPr>
                        <a:t>Resolução de problemas</a:t>
                      </a:r>
                      <a:r>
                        <a:rPr b="0" i="0" lang="en-US" sz="2000" u="none" cap="none" strike="noStrike">
                          <a:solidFill>
                            <a:schemeClr val="lt1"/>
                          </a:solidFill>
                          <a:latin typeface="Open Sans Light"/>
                          <a:ea typeface="Open Sans Light"/>
                          <a:cs typeface="Open Sans Light"/>
                          <a:sym typeface="Open Sans Light"/>
                        </a:rPr>
                        <a:t>: identificação rápida do problema subjacente e implementação de uma solução</a:t>
                      </a:r>
                      <a:endParaRPr/>
                    </a:p>
                    <a:p>
                      <a:pPr indent="0" lvl="0" marL="0" marR="0" rtl="0" algn="l">
                        <a:lnSpc>
                          <a:spcPct val="100000"/>
                        </a:lnSpc>
                        <a:spcBef>
                          <a:spcPts val="0"/>
                        </a:spcBef>
                        <a:spcAft>
                          <a:spcPts val="0"/>
                        </a:spcAft>
                        <a:buClr>
                          <a:srgbClr val="BDE5E0"/>
                        </a:buClr>
                        <a:buSzPts val="2000"/>
                        <a:buFont typeface="Arial"/>
                        <a:buNone/>
                      </a:pPr>
                      <a:r>
                        <a:rPr b="1" i="0" lang="en-US" sz="2000" u="none" cap="none" strike="noStrike">
                          <a:solidFill>
                            <a:schemeClr val="lt1"/>
                          </a:solidFill>
                          <a:latin typeface="Open Sans Light"/>
                          <a:ea typeface="Open Sans Light"/>
                          <a:cs typeface="Open Sans Light"/>
                          <a:sym typeface="Open Sans Light"/>
                        </a:rPr>
                        <a:t>Pensamento estratégico</a:t>
                      </a:r>
                      <a:r>
                        <a:rPr b="0" i="0" lang="en-US" sz="2000" u="none" cap="none" strike="noStrike">
                          <a:solidFill>
                            <a:schemeClr val="lt1"/>
                          </a:solidFill>
                          <a:latin typeface="Open Sans Light"/>
                          <a:ea typeface="Open Sans Light"/>
                          <a:cs typeface="Open Sans Light"/>
                          <a:sym typeface="Open Sans Light"/>
                        </a:rPr>
                        <a:t>: o processo de fazer escolhas através da identificação de uma decisão, da recolha de informação e da avaliação de resoluções alternativas </a:t>
                      </a:r>
                      <a:endParaRPr b="0" i="0" sz="2000" u="none" cap="none" strike="noStrike">
                        <a:solidFill>
                          <a:schemeClr val="lt1"/>
                        </a:solidFill>
                        <a:latin typeface="Open Sans Light"/>
                        <a:ea typeface="Open Sans Light"/>
                        <a:cs typeface="Open Sans Light"/>
                        <a:sym typeface="Open Sans Light"/>
                      </a:endParaRPr>
                    </a:p>
                  </a:txBody>
                  <a:tcPr marT="0" marB="0" marR="68575" marL="68575" anchor="ctr"/>
                </a:tc>
              </a:tr>
              <a:tr h="777150">
                <a:tc>
                  <a:txBody>
                    <a:bodyPr/>
                    <a:lstStyle/>
                    <a:p>
                      <a:pPr indent="0" lvl="0" marL="0" marR="0" rtl="0" algn="l">
                        <a:lnSpc>
                          <a:spcPct val="107000"/>
                        </a:lnSpc>
                        <a:spcBef>
                          <a:spcPts val="0"/>
                        </a:spcBef>
                        <a:spcAft>
                          <a:spcPts val="0"/>
                        </a:spcAft>
                        <a:buClr>
                          <a:srgbClr val="000000"/>
                        </a:buClr>
                        <a:buSzPts val="2200"/>
                        <a:buFont typeface="Arial"/>
                        <a:buNone/>
                      </a:pPr>
                      <a:r>
                        <a:rPr b="1" lang="en-US" sz="2200" u="none" cap="none" strike="noStrike">
                          <a:solidFill>
                            <a:schemeClr val="dk1"/>
                          </a:solidFill>
                          <a:latin typeface="Open Sans"/>
                          <a:ea typeface="Open Sans"/>
                          <a:cs typeface="Open Sans"/>
                          <a:sym typeface="Open Sans"/>
                        </a:rPr>
                        <a:t>Duração:</a:t>
                      </a:r>
                      <a:endParaRPr b="1" sz="2200" u="none" cap="none" strike="noStrike">
                        <a:solidFill>
                          <a:schemeClr val="dk1"/>
                        </a:solidFill>
                        <a:latin typeface="Open Sans"/>
                        <a:ea typeface="Open Sans"/>
                        <a:cs typeface="Open Sans"/>
                        <a:sym typeface="Open Sans"/>
                      </a:endParaRPr>
                    </a:p>
                  </a:txBody>
                  <a:tcPr marT="0" marB="0" marR="68575" marL="68575" anchor="ctr"/>
                </a:tc>
                <a:tc>
                  <a:txBody>
                    <a:bodyPr/>
                    <a:lstStyle/>
                    <a:p>
                      <a:pPr indent="0" lvl="0" marL="0" marR="0" rtl="0" algn="l">
                        <a:lnSpc>
                          <a:spcPct val="107000"/>
                        </a:lnSpc>
                        <a:spcBef>
                          <a:spcPts val="0"/>
                        </a:spcBef>
                        <a:spcAft>
                          <a:spcPts val="0"/>
                        </a:spcAft>
                        <a:buClr>
                          <a:srgbClr val="000000"/>
                        </a:buClr>
                        <a:buSzPts val="2000"/>
                        <a:buFont typeface="Arial"/>
                        <a:buNone/>
                      </a:pPr>
                      <a:r>
                        <a:rPr b="1" lang="en-US" sz="2000" u="none" cap="none" strike="noStrike">
                          <a:solidFill>
                            <a:schemeClr val="lt1"/>
                          </a:solidFill>
                          <a:latin typeface="Open Sans Light"/>
                          <a:ea typeface="Open Sans Light"/>
                          <a:cs typeface="Open Sans Light"/>
                          <a:sym typeface="Open Sans Light"/>
                        </a:rPr>
                        <a:t>1 hora</a:t>
                      </a:r>
                      <a:endParaRPr b="1" sz="2000" u="none" cap="none" strike="noStrike">
                        <a:solidFill>
                          <a:schemeClr val="lt1"/>
                        </a:solidFill>
                        <a:latin typeface="Open Sans Light"/>
                        <a:ea typeface="Open Sans Light"/>
                        <a:cs typeface="Open Sans Light"/>
                        <a:sym typeface="Open Sans Light"/>
                      </a:endParaRPr>
                    </a:p>
                  </a:txBody>
                  <a:tcPr marT="0" marB="0" marR="68575" marL="68575" anchor="ct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CARDET Course template - Cover page">
  <a:themeElements>
    <a:clrScheme name="LearnGen">
      <a:dk1>
        <a:srgbClr val="FFFFFF"/>
      </a:dk1>
      <a:lt1>
        <a:srgbClr val="868E93"/>
      </a:lt1>
      <a:dk2>
        <a:srgbClr val="E1E2E3"/>
      </a:dk2>
      <a:lt2>
        <a:srgbClr val="868E93"/>
      </a:lt2>
      <a:accent1>
        <a:srgbClr val="F47F5D"/>
      </a:accent1>
      <a:accent2>
        <a:srgbClr val="93D4CC"/>
      </a:accent2>
      <a:accent3>
        <a:srgbClr val="C7ADDB"/>
      </a:accent3>
      <a:accent4>
        <a:srgbClr val="9DA57C"/>
      </a:accent4>
      <a:accent5>
        <a:srgbClr val="858AA8"/>
      </a:accent5>
      <a:accent6>
        <a:srgbClr val="F2613A"/>
      </a:accent6>
      <a:hlink>
        <a:srgbClr val="93D4CC"/>
      </a:hlink>
      <a:folHlink>
        <a:srgbClr val="70C6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ARDET Course template">
  <a:themeElements>
    <a:clrScheme name="LearnGen">
      <a:dk1>
        <a:srgbClr val="FFFFFF"/>
      </a:dk1>
      <a:lt1>
        <a:srgbClr val="868E93"/>
      </a:lt1>
      <a:dk2>
        <a:srgbClr val="E1E2E3"/>
      </a:dk2>
      <a:lt2>
        <a:srgbClr val="868E93"/>
      </a:lt2>
      <a:accent1>
        <a:srgbClr val="F47F5D"/>
      </a:accent1>
      <a:accent2>
        <a:srgbClr val="93D4CC"/>
      </a:accent2>
      <a:accent3>
        <a:srgbClr val="C7ADDB"/>
      </a:accent3>
      <a:accent4>
        <a:srgbClr val="9DA57C"/>
      </a:accent4>
      <a:accent5>
        <a:srgbClr val="858AA8"/>
      </a:accent5>
      <a:accent6>
        <a:srgbClr val="F2613A"/>
      </a:accent6>
      <a:hlink>
        <a:srgbClr val="93D4CC"/>
      </a:hlink>
      <a:folHlink>
        <a:srgbClr val="70C6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2014-07-11T09:12:14Z</dcterms:created>
  <dc:creator>2Fast4u</dc:creator>
</cp:coreProperties>
</file>